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21"/>
  </p:notesMasterIdLst>
  <p:sldIdLst>
    <p:sldId id="2147483143" r:id="rId3"/>
    <p:sldId id="10210" r:id="rId4"/>
    <p:sldId id="2147483142" r:id="rId5"/>
    <p:sldId id="2147483144" r:id="rId6"/>
    <p:sldId id="2147483146" r:id="rId7"/>
    <p:sldId id="2147483148" r:id="rId8"/>
    <p:sldId id="2147483125" r:id="rId9"/>
    <p:sldId id="2147483150" r:id="rId10"/>
    <p:sldId id="2147483152" r:id="rId11"/>
    <p:sldId id="11407" r:id="rId12"/>
    <p:sldId id="2147483145" r:id="rId13"/>
    <p:sldId id="11414" r:id="rId14"/>
    <p:sldId id="2147483139" r:id="rId15"/>
    <p:sldId id="277" r:id="rId16"/>
    <p:sldId id="2147483151" r:id="rId17"/>
    <p:sldId id="2147483154" r:id="rId18"/>
    <p:sldId id="2147483153" r:id="rId19"/>
    <p:sldId id="11393" r:id="rId2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50F2"/>
    <a:srgbClr val="6565F1"/>
    <a:srgbClr val="2C2C2C"/>
    <a:srgbClr val="252525"/>
    <a:srgbClr val="1E1E1E"/>
    <a:srgbClr val="313131"/>
    <a:srgbClr val="232323"/>
    <a:srgbClr val="282828"/>
    <a:srgbClr val="3A3A3A"/>
    <a:srgbClr val="3C3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660"/>
  </p:normalViewPr>
  <p:slideViewPr>
    <p:cSldViewPr snapToGrid="0">
      <p:cViewPr varScale="1">
        <p:scale>
          <a:sx n="59" d="100"/>
          <a:sy n="59" d="100"/>
        </p:scale>
        <p:origin x="924" y="5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bg1"/>
                </a:solidFill>
              </a:rPr>
              <a:t>2026 Estimated Market Demand up to 1Bn PQ Chips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solidFill>
                <a:schemeClr val="accent3">
                  <a:tint val="48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2-970D-4AA0-B183-A3F2986A782C}"/>
              </c:ext>
            </c:extLst>
          </c:dPt>
          <c:dPt>
            <c:idx val="1"/>
            <c:bubble3D val="0"/>
            <c:spPr>
              <a:solidFill>
                <a:schemeClr val="accent3">
                  <a:tint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970D-4AA0-B183-A3F2986A782C}"/>
              </c:ext>
            </c:extLst>
          </c:dPt>
          <c:dPt>
            <c:idx val="2"/>
            <c:bubble3D val="0"/>
            <c:spPr>
              <a:solidFill>
                <a:schemeClr val="accent3">
                  <a:tint val="83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4-970D-4AA0-B183-A3F2986A782C}"/>
              </c:ext>
            </c:extLst>
          </c:dPt>
          <c:dPt>
            <c:idx val="3"/>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70D-4AA0-B183-A3F2986A782C}"/>
              </c:ext>
            </c:extLst>
          </c:dPt>
          <c:dPt>
            <c:idx val="4"/>
            <c:bubble3D val="0"/>
            <c:spPr>
              <a:solidFill>
                <a:schemeClr val="accent3">
                  <a:shade val="82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DB1E-402B-95F8-E73437EBBEFB}"/>
              </c:ext>
            </c:extLst>
          </c:dPt>
          <c:dPt>
            <c:idx val="5"/>
            <c:bubble3D val="0"/>
            <c:spPr>
              <a:solidFill>
                <a:schemeClr val="accent3">
                  <a:shade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DB1E-402B-95F8-E73437EBBEFB}"/>
              </c:ext>
            </c:extLst>
          </c:dPt>
          <c:dPt>
            <c:idx val="6"/>
            <c:bubble3D val="0"/>
            <c:spPr>
              <a:solidFill>
                <a:schemeClr val="accent3">
                  <a:shade val="4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DB1E-402B-95F8-E73437EBBEFB}"/>
              </c:ext>
            </c:extLst>
          </c:dPt>
          <c:dLbls>
            <c:dLbl>
              <c:idx val="0"/>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970D-4AA0-B183-A3F2986A782C}"/>
                </c:ext>
              </c:extLst>
            </c:dLbl>
            <c:dLbl>
              <c:idx val="1"/>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70D-4AA0-B183-A3F2986A782C}"/>
                </c:ext>
              </c:extLst>
            </c:dLbl>
            <c:dLbl>
              <c:idx val="2"/>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970D-4AA0-B183-A3F2986A782C}"/>
                </c:ext>
              </c:extLst>
            </c:dLbl>
            <c:dLbl>
              <c:idx val="3"/>
              <c:layout>
                <c:manualLayout>
                  <c:x val="0.14421713940233097"/>
                  <c:y val="-4.294023296962012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70D-4AA0-B183-A3F2986A782C}"/>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Sheet1!$A$2:$A$8</c:f>
              <c:strCache>
                <c:ptCount val="7"/>
                <c:pt idx="0">
                  <c:v>Automotive </c:v>
                </c:pt>
                <c:pt idx="1">
                  <c:v>Smart Cities</c:v>
                </c:pt>
                <c:pt idx="2">
                  <c:v>Healthcare</c:v>
                </c:pt>
                <c:pt idx="3">
                  <c:v>Defense</c:v>
                </c:pt>
                <c:pt idx="4">
                  <c:v>Satellites</c:v>
                </c:pt>
                <c:pt idx="5">
                  <c:v>Aviation</c:v>
                </c:pt>
                <c:pt idx="6">
                  <c:v>Drones</c:v>
                </c:pt>
              </c:strCache>
            </c:strRef>
          </c:cat>
          <c:val>
            <c:numRef>
              <c:f>Sheet1!$B$2:$B$8</c:f>
              <c:numCache>
                <c:formatCode>General</c:formatCode>
                <c:ptCount val="7"/>
                <c:pt idx="0">
                  <c:v>642</c:v>
                </c:pt>
                <c:pt idx="1">
                  <c:v>200</c:v>
                </c:pt>
                <c:pt idx="2">
                  <c:v>35</c:v>
                </c:pt>
                <c:pt idx="3">
                  <c:v>15</c:v>
                </c:pt>
                <c:pt idx="4">
                  <c:v>0.2</c:v>
                </c:pt>
                <c:pt idx="5">
                  <c:v>0.3</c:v>
                </c:pt>
                <c:pt idx="6">
                  <c:v>6.5</c:v>
                </c:pt>
              </c:numCache>
            </c:numRef>
          </c:val>
          <c:extLst>
            <c:ext xmlns:c16="http://schemas.microsoft.com/office/drawing/2014/chart" uri="{C3380CC4-5D6E-409C-BE32-E72D297353CC}">
              <c16:uniqueId val="{00000000-970D-4AA0-B183-A3F2986A782C}"/>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B179E5-0993-4CB0-A6B1-5EF5F30EEBFA}" type="doc">
      <dgm:prSet loTypeId="urn:microsoft.com/office/officeart/2005/8/layout/chevron1" loCatId="process" qsTypeId="urn:microsoft.com/office/officeart/2005/8/quickstyle/simple3" qsCatId="simple" csTypeId="urn:microsoft.com/office/officeart/2005/8/colors/colorful1" csCatId="colorful" phldr="1"/>
      <dgm:spPr/>
      <dgm:t>
        <a:bodyPr/>
        <a:lstStyle/>
        <a:p>
          <a:endParaRPr lang="en-US"/>
        </a:p>
      </dgm:t>
    </dgm:pt>
    <dgm:pt modelId="{76DB417A-810D-4317-BFC1-BB598BE85E40}">
      <dgm:prSet phldrT="[Text]">
        <dgm:style>
          <a:lnRef idx="2">
            <a:schemeClr val="accent3"/>
          </a:lnRef>
          <a:fillRef idx="1">
            <a:schemeClr val="lt1"/>
          </a:fillRef>
          <a:effectRef idx="0">
            <a:schemeClr val="accent3"/>
          </a:effectRef>
          <a:fontRef idx="minor">
            <a:schemeClr val="dk1"/>
          </a:fontRef>
        </dgm:style>
      </dgm:prSet>
      <dgm:spPr/>
      <dgm:t>
        <a:bodyPr/>
        <a:lstStyle/>
        <a:p>
          <a:r>
            <a:rPr lang="en-US" b="1" dirty="0"/>
            <a:t>2024 NIST Standards</a:t>
          </a:r>
        </a:p>
      </dgm:t>
    </dgm:pt>
    <dgm:pt modelId="{0F05260E-0657-4ECF-ABA7-47282E1D50F1}" type="parTrans" cxnId="{47305E3E-24E5-4C85-A5CE-312F2F63CCAA}">
      <dgm:prSet/>
      <dgm:spPr/>
      <dgm:t>
        <a:bodyPr/>
        <a:lstStyle/>
        <a:p>
          <a:endParaRPr lang="en-US"/>
        </a:p>
      </dgm:t>
    </dgm:pt>
    <dgm:pt modelId="{C2708496-433B-4111-AC86-B8A055B6F3F6}" type="sibTrans" cxnId="{47305E3E-24E5-4C85-A5CE-312F2F63CCAA}">
      <dgm:prSet/>
      <dgm:spPr/>
      <dgm:t>
        <a:bodyPr/>
        <a:lstStyle/>
        <a:p>
          <a:endParaRPr lang="en-US"/>
        </a:p>
      </dgm:t>
    </dgm:pt>
    <dgm:pt modelId="{FFBE3672-ED9A-4B29-9B25-0ED931B9E00E}">
      <dgm:prSet phldrT="[Text]">
        <dgm:style>
          <a:lnRef idx="2">
            <a:schemeClr val="accent2"/>
          </a:lnRef>
          <a:fillRef idx="1">
            <a:schemeClr val="lt1"/>
          </a:fillRef>
          <a:effectRef idx="0">
            <a:schemeClr val="accent2"/>
          </a:effectRef>
          <a:fontRef idx="minor">
            <a:schemeClr val="dk1"/>
          </a:fontRef>
        </dgm:style>
      </dgm:prSet>
      <dgm:spPr/>
      <dgm:t>
        <a:bodyPr/>
        <a:lstStyle/>
        <a:p>
          <a:r>
            <a:rPr lang="en-US" b="1" dirty="0"/>
            <a:t>2026 Mass Deployment</a:t>
          </a:r>
        </a:p>
      </dgm:t>
    </dgm:pt>
    <dgm:pt modelId="{F3005E29-8D6A-437F-BD35-B7E8BE5AC6CA}" type="parTrans" cxnId="{8B844E62-EA70-4E40-B9C0-63EF51528E82}">
      <dgm:prSet/>
      <dgm:spPr/>
      <dgm:t>
        <a:bodyPr/>
        <a:lstStyle/>
        <a:p>
          <a:endParaRPr lang="en-US"/>
        </a:p>
      </dgm:t>
    </dgm:pt>
    <dgm:pt modelId="{2541F015-DF84-4FA4-9EF1-CFC7E4DB6CE1}" type="sibTrans" cxnId="{8B844E62-EA70-4E40-B9C0-63EF51528E82}">
      <dgm:prSet/>
      <dgm:spPr/>
      <dgm:t>
        <a:bodyPr/>
        <a:lstStyle/>
        <a:p>
          <a:endParaRPr lang="en-US"/>
        </a:p>
      </dgm:t>
    </dgm:pt>
    <dgm:pt modelId="{3E1195A4-8B61-4873-9A30-AE50C80239E8}">
      <dgm:prSet phldrT="[Text]">
        <dgm:style>
          <a:lnRef idx="2">
            <a:schemeClr val="accent1"/>
          </a:lnRef>
          <a:fillRef idx="1">
            <a:schemeClr val="lt1"/>
          </a:fillRef>
          <a:effectRef idx="0">
            <a:schemeClr val="accent1"/>
          </a:effectRef>
          <a:fontRef idx="minor">
            <a:schemeClr val="dk1"/>
          </a:fontRef>
        </dgm:style>
      </dgm:prSet>
      <dgm:spPr/>
      <dgm:t>
        <a:bodyPr/>
        <a:lstStyle/>
        <a:p>
          <a:r>
            <a:rPr lang="en-US" b="1" dirty="0"/>
            <a:t>2030 ubiquitous PQ Chips/PKI</a:t>
          </a:r>
        </a:p>
      </dgm:t>
    </dgm:pt>
    <dgm:pt modelId="{91012744-182A-47F0-AE2A-9DA3E8BC161D}" type="parTrans" cxnId="{3C2C4A19-A7EE-4B3F-AA38-3E71CC28827F}">
      <dgm:prSet/>
      <dgm:spPr/>
      <dgm:t>
        <a:bodyPr/>
        <a:lstStyle/>
        <a:p>
          <a:endParaRPr lang="en-US"/>
        </a:p>
      </dgm:t>
    </dgm:pt>
    <dgm:pt modelId="{74D532D5-8B4E-4EE6-8193-B237BFD298E4}" type="sibTrans" cxnId="{3C2C4A19-A7EE-4B3F-AA38-3E71CC28827F}">
      <dgm:prSet/>
      <dgm:spPr/>
      <dgm:t>
        <a:bodyPr/>
        <a:lstStyle/>
        <a:p>
          <a:endParaRPr lang="en-US"/>
        </a:p>
      </dgm:t>
    </dgm:pt>
    <dgm:pt modelId="{A8C82A3B-6ACC-4F2A-B9E4-09EF7B8C2B07}" type="pres">
      <dgm:prSet presAssocID="{53B179E5-0993-4CB0-A6B1-5EF5F30EEBFA}" presName="Name0" presStyleCnt="0">
        <dgm:presLayoutVars>
          <dgm:dir/>
          <dgm:animLvl val="lvl"/>
          <dgm:resizeHandles val="exact"/>
        </dgm:presLayoutVars>
      </dgm:prSet>
      <dgm:spPr/>
    </dgm:pt>
    <dgm:pt modelId="{280AD126-BC89-4C05-BA1D-648C9ECF23AF}" type="pres">
      <dgm:prSet presAssocID="{76DB417A-810D-4317-BFC1-BB598BE85E40}" presName="parTxOnly" presStyleLbl="node1" presStyleIdx="0" presStyleCnt="3" custScaleY="109899" custLinFactNeighborX="6283">
        <dgm:presLayoutVars>
          <dgm:chMax val="0"/>
          <dgm:chPref val="0"/>
          <dgm:bulletEnabled val="1"/>
        </dgm:presLayoutVars>
      </dgm:prSet>
      <dgm:spPr/>
    </dgm:pt>
    <dgm:pt modelId="{D5ED0ACC-E451-4796-B4A5-B2135ADCBD9E}" type="pres">
      <dgm:prSet presAssocID="{C2708496-433B-4111-AC86-B8A055B6F3F6}" presName="parTxOnlySpace" presStyleCnt="0"/>
      <dgm:spPr/>
    </dgm:pt>
    <dgm:pt modelId="{D5948B77-BA28-41AA-B3DD-BD28AF4D9CCD}" type="pres">
      <dgm:prSet presAssocID="{FFBE3672-ED9A-4B29-9B25-0ED931B9E00E}" presName="parTxOnly" presStyleLbl="node1" presStyleIdx="1" presStyleCnt="3" custScaleY="110355" custLinFactNeighborX="6283">
        <dgm:presLayoutVars>
          <dgm:chMax val="0"/>
          <dgm:chPref val="0"/>
          <dgm:bulletEnabled val="1"/>
        </dgm:presLayoutVars>
      </dgm:prSet>
      <dgm:spPr/>
    </dgm:pt>
    <dgm:pt modelId="{D12CB28C-283E-42B5-94BB-03532D9574C3}" type="pres">
      <dgm:prSet presAssocID="{2541F015-DF84-4FA4-9EF1-CFC7E4DB6CE1}" presName="parTxOnlySpace" presStyleCnt="0"/>
      <dgm:spPr/>
    </dgm:pt>
    <dgm:pt modelId="{C87124C6-7069-4779-92CB-730D3041B020}" type="pres">
      <dgm:prSet presAssocID="{3E1195A4-8B61-4873-9A30-AE50C80239E8}" presName="parTxOnly" presStyleLbl="node1" presStyleIdx="2" presStyleCnt="3" custScaleX="169314" custScaleY="115260" custLinFactNeighborX="6283">
        <dgm:presLayoutVars>
          <dgm:chMax val="0"/>
          <dgm:chPref val="0"/>
          <dgm:bulletEnabled val="1"/>
        </dgm:presLayoutVars>
      </dgm:prSet>
      <dgm:spPr/>
    </dgm:pt>
  </dgm:ptLst>
  <dgm:cxnLst>
    <dgm:cxn modelId="{3C2C4A19-A7EE-4B3F-AA38-3E71CC28827F}" srcId="{53B179E5-0993-4CB0-A6B1-5EF5F30EEBFA}" destId="{3E1195A4-8B61-4873-9A30-AE50C80239E8}" srcOrd="2" destOrd="0" parTransId="{91012744-182A-47F0-AE2A-9DA3E8BC161D}" sibTransId="{74D532D5-8B4E-4EE6-8193-B237BFD298E4}"/>
    <dgm:cxn modelId="{47305E3E-24E5-4C85-A5CE-312F2F63CCAA}" srcId="{53B179E5-0993-4CB0-A6B1-5EF5F30EEBFA}" destId="{76DB417A-810D-4317-BFC1-BB598BE85E40}" srcOrd="0" destOrd="0" parTransId="{0F05260E-0657-4ECF-ABA7-47282E1D50F1}" sibTransId="{C2708496-433B-4111-AC86-B8A055B6F3F6}"/>
    <dgm:cxn modelId="{8B844E62-EA70-4E40-B9C0-63EF51528E82}" srcId="{53B179E5-0993-4CB0-A6B1-5EF5F30EEBFA}" destId="{FFBE3672-ED9A-4B29-9B25-0ED931B9E00E}" srcOrd="1" destOrd="0" parTransId="{F3005E29-8D6A-437F-BD35-B7E8BE5AC6CA}" sibTransId="{2541F015-DF84-4FA4-9EF1-CFC7E4DB6CE1}"/>
    <dgm:cxn modelId="{3D34A366-A884-41C6-B852-D719BD2CCB15}" type="presOf" srcId="{FFBE3672-ED9A-4B29-9B25-0ED931B9E00E}" destId="{D5948B77-BA28-41AA-B3DD-BD28AF4D9CCD}" srcOrd="0" destOrd="0" presId="urn:microsoft.com/office/officeart/2005/8/layout/chevron1"/>
    <dgm:cxn modelId="{E7E3A751-00B2-4413-B87E-E5B3ACFCEA8F}" type="presOf" srcId="{76DB417A-810D-4317-BFC1-BB598BE85E40}" destId="{280AD126-BC89-4C05-BA1D-648C9ECF23AF}" srcOrd="0" destOrd="0" presId="urn:microsoft.com/office/officeart/2005/8/layout/chevron1"/>
    <dgm:cxn modelId="{9FBADE71-4D84-4C97-84D4-B9E3E122E4E2}" type="presOf" srcId="{53B179E5-0993-4CB0-A6B1-5EF5F30EEBFA}" destId="{A8C82A3B-6ACC-4F2A-B9E4-09EF7B8C2B07}" srcOrd="0" destOrd="0" presId="urn:microsoft.com/office/officeart/2005/8/layout/chevron1"/>
    <dgm:cxn modelId="{93C2E89E-AC5B-43F8-B476-4A4A8DCA2CAF}" type="presOf" srcId="{3E1195A4-8B61-4873-9A30-AE50C80239E8}" destId="{C87124C6-7069-4779-92CB-730D3041B020}" srcOrd="0" destOrd="0" presId="urn:microsoft.com/office/officeart/2005/8/layout/chevron1"/>
    <dgm:cxn modelId="{A22EB84E-19E7-46DA-9216-38C5B11F6DEC}" type="presParOf" srcId="{A8C82A3B-6ACC-4F2A-B9E4-09EF7B8C2B07}" destId="{280AD126-BC89-4C05-BA1D-648C9ECF23AF}" srcOrd="0" destOrd="0" presId="urn:microsoft.com/office/officeart/2005/8/layout/chevron1"/>
    <dgm:cxn modelId="{6FF6163A-2EB5-4703-87DC-1F260258D4DE}" type="presParOf" srcId="{A8C82A3B-6ACC-4F2A-B9E4-09EF7B8C2B07}" destId="{D5ED0ACC-E451-4796-B4A5-B2135ADCBD9E}" srcOrd="1" destOrd="0" presId="urn:microsoft.com/office/officeart/2005/8/layout/chevron1"/>
    <dgm:cxn modelId="{53223BA5-F061-4C6F-B806-F8E35EAF8B45}" type="presParOf" srcId="{A8C82A3B-6ACC-4F2A-B9E4-09EF7B8C2B07}" destId="{D5948B77-BA28-41AA-B3DD-BD28AF4D9CCD}" srcOrd="2" destOrd="0" presId="urn:microsoft.com/office/officeart/2005/8/layout/chevron1"/>
    <dgm:cxn modelId="{605CA76F-C40B-40A1-8C1C-3BD00D5159E0}" type="presParOf" srcId="{A8C82A3B-6ACC-4F2A-B9E4-09EF7B8C2B07}" destId="{D12CB28C-283E-42B5-94BB-03532D9574C3}" srcOrd="3" destOrd="0" presId="urn:microsoft.com/office/officeart/2005/8/layout/chevron1"/>
    <dgm:cxn modelId="{3CBC6B81-F0E1-451B-9474-C30309B1FF57}" type="presParOf" srcId="{A8C82A3B-6ACC-4F2A-B9E4-09EF7B8C2B07}" destId="{C87124C6-7069-4779-92CB-730D3041B020}"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AD126-BC89-4C05-BA1D-648C9ECF23AF}">
      <dsp:nvSpPr>
        <dsp:cNvPr id="0" name=""/>
        <dsp:cNvSpPr/>
      </dsp:nvSpPr>
      <dsp:spPr>
        <a:xfrm>
          <a:off x="12451" y="888029"/>
          <a:ext cx="1740659" cy="765186"/>
        </a:xfrm>
        <a:prstGeom prst="chevron">
          <a:avLst/>
        </a:prstGeom>
        <a:solidFill>
          <a:schemeClr val="lt1"/>
        </a:solidFill>
        <a:ln w="25400" cap="flat" cmpd="sng" algn="ctr">
          <a:solidFill>
            <a:schemeClr val="accent3"/>
          </a:solidFill>
          <a:prstDash val="solid"/>
        </a:ln>
        <a:effectLst/>
        <a:scene3d>
          <a:camera prst="orthographicFront"/>
          <a:lightRig rig="flat" dir="t"/>
        </a:scene3d>
      </dsp:spPr>
      <dsp:style>
        <a:lnRef idx="2">
          <a:schemeClr val="accent3"/>
        </a:lnRef>
        <a:fillRef idx="1">
          <a:schemeClr val="lt1"/>
        </a:fillRef>
        <a:effectRef idx="0">
          <a:schemeClr val="accent3"/>
        </a:effectRef>
        <a:fontRef idx="minor">
          <a:schemeClr val="dk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t>2024 NIST Standards</a:t>
          </a:r>
        </a:p>
      </dsp:txBody>
      <dsp:txXfrm>
        <a:off x="395044" y="888029"/>
        <a:ext cx="975473" cy="765186"/>
      </dsp:txXfrm>
    </dsp:sp>
    <dsp:sp modelId="{D5948B77-BA28-41AA-B3DD-BD28AF4D9CCD}">
      <dsp:nvSpPr>
        <dsp:cNvPr id="0" name=""/>
        <dsp:cNvSpPr/>
      </dsp:nvSpPr>
      <dsp:spPr>
        <a:xfrm>
          <a:off x="1579044" y="886442"/>
          <a:ext cx="1740659" cy="768361"/>
        </a:xfrm>
        <a:prstGeom prst="chevron">
          <a:avLst/>
        </a:prstGeom>
        <a:solidFill>
          <a:schemeClr val="lt1"/>
        </a:solidFill>
        <a:ln w="25400" cap="flat" cmpd="sng" algn="ctr">
          <a:solidFill>
            <a:schemeClr val="accent2"/>
          </a:solidFill>
          <a:prstDash val="solid"/>
        </a:ln>
        <a:effectLst/>
        <a:scene3d>
          <a:camera prst="orthographicFront"/>
          <a:lightRig rig="flat" dir="t"/>
        </a:scene3d>
      </dsp:spPr>
      <dsp:style>
        <a:lnRef idx="2">
          <a:schemeClr val="accent2"/>
        </a:lnRef>
        <a:fillRef idx="1">
          <a:schemeClr val="lt1"/>
        </a:fillRef>
        <a:effectRef idx="0">
          <a:schemeClr val="accent2"/>
        </a:effectRef>
        <a:fontRef idx="minor">
          <a:schemeClr val="dk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t>2026 Mass Deployment</a:t>
          </a:r>
        </a:p>
      </dsp:txBody>
      <dsp:txXfrm>
        <a:off x="1963225" y="886442"/>
        <a:ext cx="972298" cy="768361"/>
      </dsp:txXfrm>
    </dsp:sp>
    <dsp:sp modelId="{C87124C6-7069-4779-92CB-730D3041B020}">
      <dsp:nvSpPr>
        <dsp:cNvPr id="0" name=""/>
        <dsp:cNvSpPr/>
      </dsp:nvSpPr>
      <dsp:spPr>
        <a:xfrm>
          <a:off x="3136216" y="869366"/>
          <a:ext cx="2947180" cy="802513"/>
        </a:xfrm>
        <a:prstGeom prst="chevron">
          <a:avLst/>
        </a:prstGeom>
        <a:solidFill>
          <a:schemeClr val="lt1"/>
        </a:solidFill>
        <a:ln w="25400" cap="flat" cmpd="sng" algn="ctr">
          <a:solidFill>
            <a:schemeClr val="accent1"/>
          </a:solidFill>
          <a:prstDash val="solid"/>
        </a:ln>
        <a:effectLst/>
        <a:scene3d>
          <a:camera prst="orthographicFront"/>
          <a:lightRig rig="flat" dir="t"/>
        </a:scene3d>
      </dsp:spPr>
      <dsp:style>
        <a:lnRef idx="2">
          <a:schemeClr val="accent1"/>
        </a:lnRef>
        <a:fillRef idx="1">
          <a:schemeClr val="lt1"/>
        </a:fillRef>
        <a:effectRef idx="0">
          <a:schemeClr val="accent1"/>
        </a:effectRef>
        <a:fontRef idx="minor">
          <a:schemeClr val="dk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t>2030 ubiquitous PQ Chips/PKI</a:t>
          </a:r>
        </a:p>
      </dsp:txBody>
      <dsp:txXfrm>
        <a:off x="3537473" y="869366"/>
        <a:ext cx="2144667" cy="80251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0B35BAE-814D-4323-BACA-FA26DE352B26}" type="datetimeFigureOut">
              <a:rPr lang="en-US" smtClean="0"/>
              <a:t>12/18/2025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0CA2FA2-CCD8-4B73-8133-C83EC02946F8}" type="slidenum">
              <a:rPr lang="en-US" smtClean="0"/>
              <a:t>‹#›</a:t>
            </a:fld>
            <a:endParaRPr lang="en-US"/>
          </a:p>
        </p:txBody>
      </p:sp>
    </p:spTree>
    <p:extLst>
      <p:ext uri="{BB962C8B-B14F-4D97-AF65-F5344CB8AC3E}">
        <p14:creationId xmlns:p14="http://schemas.microsoft.com/office/powerpoint/2010/main" val="1499732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pPr defTabSz="982368">
              <a:defRPr/>
            </a:pPr>
            <a:fld id="{1110490D-513F-4191-856D-E86C34214177}" type="slidenum">
              <a:rPr lang="en-US" kern="0">
                <a:solidFill>
                  <a:sysClr val="windowText" lastClr="000000"/>
                </a:solidFill>
                <a:latin typeface="Calibri" panose="020F0502020204030204"/>
              </a:rPr>
              <a:pPr defTabSz="982368">
                <a:defRPr/>
              </a:pPr>
              <a:t>1</a:t>
            </a:fld>
            <a:endParaRPr lang="en-US" kern="0">
              <a:solidFill>
                <a:sysClr val="windowText" lastClr="000000"/>
              </a:solidFill>
              <a:latin typeface="Calibri" panose="020F0502020204030204"/>
            </a:endParaRPr>
          </a:p>
        </p:txBody>
      </p:sp>
    </p:spTree>
    <p:extLst>
      <p:ext uri="{BB962C8B-B14F-4D97-AF65-F5344CB8AC3E}">
        <p14:creationId xmlns:p14="http://schemas.microsoft.com/office/powerpoint/2010/main" val="3224232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64BCC-E7A0-DABB-2E93-0945435B7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2DC9D-FC20-3839-83E9-FCC1EB75AA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5230A0-AE0E-5AC8-A931-F460B7E769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0541C3-D409-C1CB-F84E-40F3E940F762}"/>
              </a:ext>
            </a:extLst>
          </p:cNvPr>
          <p:cNvSpPr>
            <a:spLocks noGrp="1"/>
          </p:cNvSpPr>
          <p:nvPr>
            <p:ph type="sldNum" sz="quarter" idx="5"/>
          </p:nvPr>
        </p:nvSpPr>
        <p:spPr/>
        <p:txBody>
          <a:bodyPr/>
          <a:lstStyle/>
          <a:p>
            <a:pPr defTabSz="966612">
              <a:defRPr/>
            </a:pPr>
            <a:fld id="{1110490D-513F-4191-856D-E86C34214177}" type="slidenum">
              <a:rPr lang="en-US">
                <a:solidFill>
                  <a:prstClr val="black"/>
                </a:solidFill>
                <a:latin typeface="Aptos" panose="02110004020202020204"/>
              </a:rPr>
              <a:pPr defTabSz="966612">
                <a:defRPr/>
              </a:pPr>
              <a:t>17</a:t>
            </a:fld>
            <a:endParaRPr lang="en-US">
              <a:solidFill>
                <a:prstClr val="black"/>
              </a:solidFill>
              <a:latin typeface="Aptos" panose="02110004020202020204"/>
            </a:endParaRPr>
          </a:p>
        </p:txBody>
      </p:sp>
    </p:spTree>
    <p:extLst>
      <p:ext uri="{BB962C8B-B14F-4D97-AF65-F5344CB8AC3E}">
        <p14:creationId xmlns:p14="http://schemas.microsoft.com/office/powerpoint/2010/main" val="4279797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10490D-513F-4191-856D-E86C34214177}" type="slidenum">
              <a:rPr lang="en-US" smtClean="0"/>
              <a:t>2</a:t>
            </a:fld>
            <a:endParaRPr lang="en-US"/>
          </a:p>
        </p:txBody>
      </p:sp>
    </p:spTree>
    <p:extLst>
      <p:ext uri="{BB962C8B-B14F-4D97-AF65-F5344CB8AC3E}">
        <p14:creationId xmlns:p14="http://schemas.microsoft.com/office/powerpoint/2010/main" val="2790488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372F2-295B-BE6F-8928-3E61C2D04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9AA34-F207-E22A-1B69-2A04E67FDE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0CD28-9CE1-7585-F599-A6165FEA7142}"/>
              </a:ext>
            </a:extLst>
          </p:cNvPr>
          <p:cNvSpPr>
            <a:spLocks noGrp="1"/>
          </p:cNvSpPr>
          <p:nvPr>
            <p:ph type="body" idx="1"/>
          </p:nvPr>
        </p:nvSpPr>
        <p:spPr/>
        <p:txBody>
          <a:bodyPr/>
          <a:lstStyle/>
          <a:p>
            <a:pPr>
              <a:buNone/>
            </a:pPr>
            <a:endParaRPr lang="en-US" dirty="0">
              <a:effectLst/>
              <a:latin typeface="Helvetica Neue" panose="02000503000000020004" pitchFamily="2" charset="0"/>
            </a:endParaRPr>
          </a:p>
        </p:txBody>
      </p:sp>
      <p:sp>
        <p:nvSpPr>
          <p:cNvPr id="4" name="Slide Number Placeholder 3">
            <a:extLst>
              <a:ext uri="{FF2B5EF4-FFF2-40B4-BE49-F238E27FC236}">
                <a16:creationId xmlns:a16="http://schemas.microsoft.com/office/drawing/2014/main" id="{C69D591B-0498-0084-8822-9BC0569A6268}"/>
              </a:ext>
            </a:extLst>
          </p:cNvPr>
          <p:cNvSpPr>
            <a:spLocks noGrp="1"/>
          </p:cNvSpPr>
          <p:nvPr>
            <p:ph type="sldNum" sz="quarter" idx="5"/>
          </p:nvPr>
        </p:nvSpPr>
        <p:spPr/>
        <p:txBody>
          <a:bodyPr/>
          <a:lstStyle/>
          <a:p>
            <a:pPr defTabSz="966612">
              <a:defRPr/>
            </a:pPr>
            <a:fld id="{71E050C8-74EF-C844-AAE2-2EA15024FB66}" type="slidenum">
              <a:rPr lang="en-US">
                <a:solidFill>
                  <a:prstClr val="black"/>
                </a:solidFill>
                <a:latin typeface="Aptos" panose="02110004020202020204"/>
              </a:rPr>
              <a:pPr defTabSz="966612">
                <a:defRPr/>
              </a:pPr>
              <a:t>5</a:t>
            </a:fld>
            <a:endParaRPr lang="en-US">
              <a:solidFill>
                <a:prstClr val="black"/>
              </a:solidFill>
              <a:latin typeface="Aptos" panose="02110004020202020204"/>
            </a:endParaRPr>
          </a:p>
        </p:txBody>
      </p:sp>
    </p:spTree>
    <p:extLst>
      <p:ext uri="{BB962C8B-B14F-4D97-AF65-F5344CB8AC3E}">
        <p14:creationId xmlns:p14="http://schemas.microsoft.com/office/powerpoint/2010/main" val="118940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A2FA2-CCD8-4B73-8133-C83EC02946F8}" type="slidenum">
              <a:rPr lang="en-US" smtClean="0"/>
              <a:t>6</a:t>
            </a:fld>
            <a:endParaRPr lang="en-US"/>
          </a:p>
        </p:txBody>
      </p:sp>
    </p:spTree>
    <p:extLst>
      <p:ext uri="{BB962C8B-B14F-4D97-AF65-F5344CB8AC3E}">
        <p14:creationId xmlns:p14="http://schemas.microsoft.com/office/powerpoint/2010/main" val="308159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2C323-7356-616C-A02E-A9F44427A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5F1EEC-727F-D5B3-7AE7-A0ACD6D7F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2EE4BF-8433-17EC-72A9-680F207811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2C2FC9-0617-380E-B673-31F21CB13318}"/>
              </a:ext>
            </a:extLst>
          </p:cNvPr>
          <p:cNvSpPr>
            <a:spLocks noGrp="1"/>
          </p:cNvSpPr>
          <p:nvPr>
            <p:ph type="sldNum" sz="quarter" idx="5"/>
          </p:nvPr>
        </p:nvSpPr>
        <p:spPr/>
        <p:txBody>
          <a:bodyPr/>
          <a:lstStyle/>
          <a:p>
            <a:pPr defTabSz="1021806">
              <a:defRPr/>
            </a:pPr>
            <a:fld id="{1110490D-513F-4191-856D-E86C34214177}" type="slidenum">
              <a:rPr lang="en-US" kern="0">
                <a:solidFill>
                  <a:sysClr val="windowText" lastClr="000000"/>
                </a:solidFill>
                <a:latin typeface="Calibri" panose="020F0502020204030204"/>
              </a:rPr>
              <a:pPr defTabSz="1021806">
                <a:defRPr/>
              </a:pPr>
              <a:t>8</a:t>
            </a:fld>
            <a:endParaRPr lang="en-US" kern="0">
              <a:solidFill>
                <a:sysClr val="windowText" lastClr="000000"/>
              </a:solidFill>
              <a:latin typeface="Calibri" panose="020F0502020204030204"/>
            </a:endParaRPr>
          </a:p>
        </p:txBody>
      </p:sp>
    </p:spTree>
    <p:extLst>
      <p:ext uri="{BB962C8B-B14F-4D97-AF65-F5344CB8AC3E}">
        <p14:creationId xmlns:p14="http://schemas.microsoft.com/office/powerpoint/2010/main" val="4217806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F31C7-1836-28D2-3E3D-41E1F59AB2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A302C-4EF3-AC80-38CA-067C67B03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B289E-D7CC-B8A5-78E1-D3F7C2740F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98F940-0E3E-C396-F4BB-8E6A0768F1C3}"/>
              </a:ext>
            </a:extLst>
          </p:cNvPr>
          <p:cNvSpPr>
            <a:spLocks noGrp="1"/>
          </p:cNvSpPr>
          <p:nvPr>
            <p:ph type="sldNum" sz="quarter" idx="5"/>
          </p:nvPr>
        </p:nvSpPr>
        <p:spPr/>
        <p:txBody>
          <a:bodyPr/>
          <a:lstStyle/>
          <a:p>
            <a:pPr defTabSz="966612">
              <a:defRPr/>
            </a:pPr>
            <a:fld id="{71E050C8-74EF-C844-AAE2-2EA15024FB66}" type="slidenum">
              <a:rPr lang="en-US">
                <a:solidFill>
                  <a:prstClr val="black"/>
                </a:solidFill>
                <a:latin typeface="Aptos" panose="02110004020202020204"/>
              </a:rPr>
              <a:pPr defTabSz="966612">
                <a:defRPr/>
              </a:pPr>
              <a:t>9</a:t>
            </a:fld>
            <a:endParaRPr lang="en-US">
              <a:solidFill>
                <a:prstClr val="black"/>
              </a:solidFill>
              <a:latin typeface="Aptos" panose="02110004020202020204"/>
            </a:endParaRPr>
          </a:p>
        </p:txBody>
      </p:sp>
    </p:spTree>
    <p:extLst>
      <p:ext uri="{BB962C8B-B14F-4D97-AF65-F5344CB8AC3E}">
        <p14:creationId xmlns:p14="http://schemas.microsoft.com/office/powerpoint/2010/main" val="409410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90942A79-905A-2A96-7E96-09EDA2DF2E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64757382-CC73-CC58-AB57-12C2DF16A4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0484" name="Slide Number Placeholder 3">
            <a:extLst>
              <a:ext uri="{FF2B5EF4-FFF2-40B4-BE49-F238E27FC236}">
                <a16:creationId xmlns:a16="http://schemas.microsoft.com/office/drawing/2014/main" id="{A07F5EFF-B8DA-7353-AE4B-FE2D28037D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boto" panose="02000000000000000000" pitchFamily="2" charset="0"/>
              </a:defRPr>
            </a:lvl1pPr>
            <a:lvl2pPr marL="798174" indent="-306990">
              <a:defRPr>
                <a:solidFill>
                  <a:schemeClr val="tx1"/>
                </a:solidFill>
                <a:latin typeface="Roboto" panose="02000000000000000000" pitchFamily="2" charset="0"/>
              </a:defRPr>
            </a:lvl2pPr>
            <a:lvl3pPr marL="1227960" indent="-245592">
              <a:defRPr>
                <a:solidFill>
                  <a:schemeClr val="tx1"/>
                </a:solidFill>
                <a:latin typeface="Roboto" panose="02000000000000000000" pitchFamily="2" charset="0"/>
              </a:defRPr>
            </a:lvl3pPr>
            <a:lvl4pPr marL="1719144" indent="-245592">
              <a:defRPr>
                <a:solidFill>
                  <a:schemeClr val="tx1"/>
                </a:solidFill>
                <a:latin typeface="Roboto" panose="02000000000000000000" pitchFamily="2" charset="0"/>
              </a:defRPr>
            </a:lvl4pPr>
            <a:lvl5pPr marL="2210328" indent="-245592">
              <a:defRPr>
                <a:solidFill>
                  <a:schemeClr val="tx1"/>
                </a:solidFill>
                <a:latin typeface="Roboto" panose="02000000000000000000" pitchFamily="2" charset="0"/>
              </a:defRPr>
            </a:lvl5pPr>
            <a:lvl6pPr marL="2701512" indent="-245592" eaLnBrk="0" fontAlgn="base" hangingPunct="0">
              <a:spcBef>
                <a:spcPct val="0"/>
              </a:spcBef>
              <a:spcAft>
                <a:spcPct val="0"/>
              </a:spcAft>
              <a:defRPr>
                <a:solidFill>
                  <a:schemeClr val="tx1"/>
                </a:solidFill>
                <a:latin typeface="Roboto" panose="02000000000000000000" pitchFamily="2" charset="0"/>
              </a:defRPr>
            </a:lvl6pPr>
            <a:lvl7pPr marL="3192696" indent="-245592" eaLnBrk="0" fontAlgn="base" hangingPunct="0">
              <a:spcBef>
                <a:spcPct val="0"/>
              </a:spcBef>
              <a:spcAft>
                <a:spcPct val="0"/>
              </a:spcAft>
              <a:defRPr>
                <a:solidFill>
                  <a:schemeClr val="tx1"/>
                </a:solidFill>
                <a:latin typeface="Roboto" panose="02000000000000000000" pitchFamily="2" charset="0"/>
              </a:defRPr>
            </a:lvl7pPr>
            <a:lvl8pPr marL="3683880" indent="-245592" eaLnBrk="0" fontAlgn="base" hangingPunct="0">
              <a:spcBef>
                <a:spcPct val="0"/>
              </a:spcBef>
              <a:spcAft>
                <a:spcPct val="0"/>
              </a:spcAft>
              <a:defRPr>
                <a:solidFill>
                  <a:schemeClr val="tx1"/>
                </a:solidFill>
                <a:latin typeface="Roboto" panose="02000000000000000000" pitchFamily="2" charset="0"/>
              </a:defRPr>
            </a:lvl8pPr>
            <a:lvl9pPr marL="4175064" indent="-245592" eaLnBrk="0" fontAlgn="base" hangingPunct="0">
              <a:spcBef>
                <a:spcPct val="0"/>
              </a:spcBef>
              <a:spcAft>
                <a:spcPct val="0"/>
              </a:spcAft>
              <a:defRPr>
                <a:solidFill>
                  <a:schemeClr val="tx1"/>
                </a:solidFill>
                <a:latin typeface="Roboto" panose="02000000000000000000" pitchFamily="2" charset="0"/>
              </a:defRPr>
            </a:lvl9pPr>
          </a:lstStyle>
          <a:p>
            <a:pPr defTabSz="966612">
              <a:defRPr/>
            </a:pPr>
            <a:fld id="{B30A20CD-D702-497B-8FC4-8432854A41A8}" type="slidenum">
              <a:rPr lang="en-US" altLang="en-US">
                <a:solidFill>
                  <a:prstClr val="black"/>
                </a:solidFill>
                <a:latin typeface="Calibri" panose="020F0502020204030204" pitchFamily="34" charset="0"/>
              </a:rPr>
              <a:pPr defTabSz="966612">
                <a:defRPr/>
              </a:pPr>
              <a:t>10</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748067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A2FA2-CCD8-4B73-8133-C83EC02946F8}" type="slidenum">
              <a:rPr lang="en-US" smtClean="0"/>
              <a:t>15</a:t>
            </a:fld>
            <a:endParaRPr lang="en-US"/>
          </a:p>
        </p:txBody>
      </p:sp>
    </p:spTree>
    <p:extLst>
      <p:ext uri="{BB962C8B-B14F-4D97-AF65-F5344CB8AC3E}">
        <p14:creationId xmlns:p14="http://schemas.microsoft.com/office/powerpoint/2010/main" val="816006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21030-D2FA-D22F-39E5-F603F7C95254}"/>
            </a:ext>
          </a:extLst>
        </p:cNvPr>
        <p:cNvGrpSpPr/>
        <p:nvPr/>
      </p:nvGrpSpPr>
      <p:grpSpPr>
        <a:xfrm>
          <a:off x="0" y="0"/>
          <a:ext cx="0" cy="0"/>
          <a:chOff x="0" y="0"/>
          <a:chExt cx="0" cy="0"/>
        </a:xfrm>
      </p:grpSpPr>
      <p:sp>
        <p:nvSpPr>
          <p:cNvPr id="36866" name="Rectangle 3">
            <a:extLst>
              <a:ext uri="{FF2B5EF4-FFF2-40B4-BE49-F238E27FC236}">
                <a16:creationId xmlns:a16="http://schemas.microsoft.com/office/drawing/2014/main" id="{81973D10-E3B6-BE9E-9612-1504D85252D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381" eaLnBrk="0" hangingPunct="0">
              <a:spcBef>
                <a:spcPct val="30000"/>
              </a:spcBef>
              <a:defRPr sz="1300">
                <a:solidFill>
                  <a:schemeClr val="tx1"/>
                </a:solidFill>
                <a:latin typeface="Calibri" pitchFamily="-1" charset="0"/>
                <a:ea typeface="ＭＳ Ｐゴシック" pitchFamily="-1" charset="-128"/>
              </a:defRPr>
            </a:lvl1pPr>
            <a:lvl2pPr marL="40105973" indent="-39622567" defTabSz="1047381" eaLnBrk="0" hangingPunct="0">
              <a:spcBef>
                <a:spcPct val="30000"/>
              </a:spcBef>
              <a:defRPr sz="1300">
                <a:solidFill>
                  <a:schemeClr val="tx1"/>
                </a:solidFill>
                <a:latin typeface="Calibri" pitchFamily="-1" charset="0"/>
                <a:ea typeface="ＭＳ Ｐゴシック" pitchFamily="-1" charset="-128"/>
              </a:defRPr>
            </a:lvl2pPr>
            <a:lvl3pPr marL="1208517" indent="-241703" defTabSz="1047381" eaLnBrk="0" hangingPunct="0">
              <a:spcBef>
                <a:spcPct val="30000"/>
              </a:spcBef>
              <a:defRPr sz="1300">
                <a:solidFill>
                  <a:schemeClr val="tx1"/>
                </a:solidFill>
                <a:latin typeface="Calibri" pitchFamily="-1" charset="0"/>
                <a:ea typeface="ＭＳ Ｐゴシック" pitchFamily="-1" charset="-128"/>
              </a:defRPr>
            </a:lvl3pPr>
            <a:lvl4pPr marL="1691923" indent="-241703" defTabSz="1047381" eaLnBrk="0" hangingPunct="0">
              <a:spcBef>
                <a:spcPct val="30000"/>
              </a:spcBef>
              <a:defRPr sz="1300">
                <a:solidFill>
                  <a:schemeClr val="tx1"/>
                </a:solidFill>
                <a:latin typeface="Calibri" pitchFamily="-1" charset="0"/>
                <a:ea typeface="ＭＳ Ｐゴシック" pitchFamily="-1" charset="-128"/>
              </a:defRPr>
            </a:lvl4pPr>
            <a:lvl5pPr marL="2175331" indent="-241703" defTabSz="1047381" eaLnBrk="0" hangingPunct="0">
              <a:spcBef>
                <a:spcPct val="30000"/>
              </a:spcBef>
              <a:defRPr sz="1300">
                <a:solidFill>
                  <a:schemeClr val="tx1"/>
                </a:solidFill>
                <a:latin typeface="Calibri" pitchFamily="-1" charset="0"/>
                <a:ea typeface="ＭＳ Ｐゴシック" pitchFamily="-1" charset="-128"/>
              </a:defRPr>
            </a:lvl5pPr>
            <a:lvl6pPr marL="2658737"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6pPr>
            <a:lvl7pPr marL="3142144"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7pPr>
            <a:lvl8pPr marL="3625551"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8pPr>
            <a:lvl9pPr marL="4108957"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9pPr>
          </a:lstStyle>
          <a:p>
            <a:pPr eaLnBrk="1" hangingPunct="1">
              <a:spcBef>
                <a:spcPct val="0"/>
              </a:spcBef>
              <a:defRPr/>
            </a:pPr>
            <a:fld id="{884C21D2-5231-47CA-8A0F-51CF86079128}" type="datetime1">
              <a:rPr lang="en-US" altLang="fr-FR" sz="1400">
                <a:solidFill>
                  <a:prstClr val="black"/>
                </a:solidFill>
                <a:latin typeface="Arial" charset="0"/>
              </a:rPr>
              <a:pPr eaLnBrk="1" hangingPunct="1">
                <a:spcBef>
                  <a:spcPct val="0"/>
                </a:spcBef>
                <a:defRPr/>
              </a:pPr>
              <a:t>12/18/2025</a:t>
            </a:fld>
            <a:endParaRPr lang="en-US" altLang="fr-FR" sz="1400" dirty="0">
              <a:solidFill>
                <a:prstClr val="black"/>
              </a:solidFill>
              <a:latin typeface="Arial" charset="0"/>
            </a:endParaRPr>
          </a:p>
        </p:txBody>
      </p:sp>
      <p:sp>
        <p:nvSpPr>
          <p:cNvPr id="36867" name="Rectangle 7">
            <a:extLst>
              <a:ext uri="{FF2B5EF4-FFF2-40B4-BE49-F238E27FC236}">
                <a16:creationId xmlns:a16="http://schemas.microsoft.com/office/drawing/2014/main" id="{08F9645E-FFCC-E687-0A66-5D14157116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381" eaLnBrk="0" hangingPunct="0">
              <a:spcBef>
                <a:spcPct val="30000"/>
              </a:spcBef>
              <a:defRPr sz="1300">
                <a:solidFill>
                  <a:schemeClr val="tx1"/>
                </a:solidFill>
                <a:latin typeface="Calibri" pitchFamily="-1" charset="0"/>
                <a:ea typeface="ＭＳ Ｐゴシック" pitchFamily="-1" charset="-128"/>
              </a:defRPr>
            </a:lvl1pPr>
            <a:lvl2pPr marL="40105973" indent="-39622567" defTabSz="1047381" eaLnBrk="0" hangingPunct="0">
              <a:spcBef>
                <a:spcPct val="30000"/>
              </a:spcBef>
              <a:defRPr sz="1300">
                <a:solidFill>
                  <a:schemeClr val="tx1"/>
                </a:solidFill>
                <a:latin typeface="Calibri" pitchFamily="-1" charset="0"/>
                <a:ea typeface="ＭＳ Ｐゴシック" pitchFamily="-1" charset="-128"/>
              </a:defRPr>
            </a:lvl2pPr>
            <a:lvl3pPr marL="1208517" indent="-241703" defTabSz="1047381" eaLnBrk="0" hangingPunct="0">
              <a:spcBef>
                <a:spcPct val="30000"/>
              </a:spcBef>
              <a:defRPr sz="1300">
                <a:solidFill>
                  <a:schemeClr val="tx1"/>
                </a:solidFill>
                <a:latin typeface="Calibri" pitchFamily="-1" charset="0"/>
                <a:ea typeface="ＭＳ Ｐゴシック" pitchFamily="-1" charset="-128"/>
              </a:defRPr>
            </a:lvl3pPr>
            <a:lvl4pPr marL="1691923" indent="-241703" defTabSz="1047381" eaLnBrk="0" hangingPunct="0">
              <a:spcBef>
                <a:spcPct val="30000"/>
              </a:spcBef>
              <a:defRPr sz="1300">
                <a:solidFill>
                  <a:schemeClr val="tx1"/>
                </a:solidFill>
                <a:latin typeface="Calibri" pitchFamily="-1" charset="0"/>
                <a:ea typeface="ＭＳ Ｐゴシック" pitchFamily="-1" charset="-128"/>
              </a:defRPr>
            </a:lvl4pPr>
            <a:lvl5pPr marL="2175331" indent="-241703" defTabSz="1047381" eaLnBrk="0" hangingPunct="0">
              <a:spcBef>
                <a:spcPct val="30000"/>
              </a:spcBef>
              <a:defRPr sz="1300">
                <a:solidFill>
                  <a:schemeClr val="tx1"/>
                </a:solidFill>
                <a:latin typeface="Calibri" pitchFamily="-1" charset="0"/>
                <a:ea typeface="ＭＳ Ｐゴシック" pitchFamily="-1" charset="-128"/>
              </a:defRPr>
            </a:lvl5pPr>
            <a:lvl6pPr marL="2658737"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6pPr>
            <a:lvl7pPr marL="3142144"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7pPr>
            <a:lvl8pPr marL="3625551"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8pPr>
            <a:lvl9pPr marL="4108957"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9pPr>
          </a:lstStyle>
          <a:p>
            <a:pPr eaLnBrk="1" hangingPunct="1">
              <a:spcBef>
                <a:spcPct val="0"/>
              </a:spcBef>
              <a:defRPr/>
            </a:pPr>
            <a:fld id="{8AB2B4B6-D6CE-4757-A584-DFEBBE21E0E1}" type="slidenum">
              <a:rPr lang="en-US" altLang="fr-FR" sz="1400">
                <a:solidFill>
                  <a:prstClr val="black"/>
                </a:solidFill>
                <a:latin typeface="Arial" charset="0"/>
              </a:rPr>
              <a:pPr eaLnBrk="1" hangingPunct="1">
                <a:spcBef>
                  <a:spcPct val="0"/>
                </a:spcBef>
                <a:defRPr/>
              </a:pPr>
              <a:t>16</a:t>
            </a:fld>
            <a:endParaRPr lang="en-US" altLang="fr-FR" sz="1400" dirty="0">
              <a:solidFill>
                <a:prstClr val="black"/>
              </a:solidFill>
              <a:latin typeface="Arial" charset="0"/>
            </a:endParaRPr>
          </a:p>
        </p:txBody>
      </p:sp>
      <p:sp>
        <p:nvSpPr>
          <p:cNvPr id="36868" name="Rectangle 2">
            <a:extLst>
              <a:ext uri="{FF2B5EF4-FFF2-40B4-BE49-F238E27FC236}">
                <a16:creationId xmlns:a16="http://schemas.microsoft.com/office/drawing/2014/main" id="{667057C4-39F1-F802-DCC5-BAEBCD6F97E5}"/>
              </a:ext>
            </a:extLst>
          </p:cNvPr>
          <p:cNvSpPr>
            <a:spLocks noGrp="1" noRot="1" noChangeAspect="1" noChangeArrowheads="1" noTextEdit="1"/>
          </p:cNvSpPr>
          <p:nvPr>
            <p:ph type="sldImg"/>
          </p:nvPr>
        </p:nvSpPr>
        <p:spPr bwMode="auto">
          <a:xfrm>
            <a:off x="311150" y="833438"/>
            <a:ext cx="7397750" cy="41608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3">
            <a:extLst>
              <a:ext uri="{FF2B5EF4-FFF2-40B4-BE49-F238E27FC236}">
                <a16:creationId xmlns:a16="http://schemas.microsoft.com/office/drawing/2014/main" id="{A51ACD4E-F225-8B8D-9854-1E27C81DECC0}"/>
              </a:ext>
            </a:extLst>
          </p:cNvPr>
          <p:cNvSpPr>
            <a:spLocks noGrp="1" noChangeArrowheads="1"/>
          </p:cNvSpPr>
          <p:nvPr>
            <p:ph type="body" idx="1"/>
          </p:nvPr>
        </p:nvSpPr>
        <p:spPr>
          <a:xfrm>
            <a:off x="1068730" y="5273038"/>
            <a:ext cx="5881580" cy="49924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itchFamily="-1" charset="-128"/>
            </a:endParaRPr>
          </a:p>
        </p:txBody>
      </p:sp>
    </p:spTree>
    <p:extLst>
      <p:ext uri="{BB962C8B-B14F-4D97-AF65-F5344CB8AC3E}">
        <p14:creationId xmlns:p14="http://schemas.microsoft.com/office/powerpoint/2010/main" val="726988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5.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4ABA91BA-D649-43AA-B379-2E66101BA8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 y="0"/>
            <a:ext cx="12181576" cy="6858000"/>
          </a:xfrm>
          <a:prstGeom prst="rect">
            <a:avLst/>
          </a:prstGeom>
        </p:spPr>
      </p:pic>
      <p:sp>
        <p:nvSpPr>
          <p:cNvPr id="11" name="Holder 2">
            <a:extLst>
              <a:ext uri="{FF2B5EF4-FFF2-40B4-BE49-F238E27FC236}">
                <a16:creationId xmlns:a16="http://schemas.microsoft.com/office/drawing/2014/main" id="{4D447CE9-72CD-471A-A85C-2FE7C01392BE}"/>
              </a:ext>
            </a:extLst>
          </p:cNvPr>
          <p:cNvSpPr>
            <a:spLocks noGrp="1"/>
          </p:cNvSpPr>
          <p:nvPr>
            <p:ph type="title" hasCustomPrompt="1"/>
          </p:nvPr>
        </p:nvSpPr>
        <p:spPr>
          <a:xfrm>
            <a:off x="1382479" y="2458637"/>
            <a:ext cx="3508664" cy="1325392"/>
          </a:xfrm>
          <a:prstGeom prst="rect">
            <a:avLst/>
          </a:prstGeom>
        </p:spPr>
        <p:txBody>
          <a:bodyPr lIns="0" tIns="0" rIns="0" bIns="0">
            <a:noAutofit/>
          </a:bodyPr>
          <a:lstStyle>
            <a:lvl1pPr>
              <a:defRPr sz="4366" b="0" i="0">
                <a:solidFill>
                  <a:schemeClr val="bg1"/>
                </a:solidFill>
                <a:latin typeface="Roboto Medium"/>
                <a:cs typeface="Roboto Medium"/>
              </a:defRPr>
            </a:lvl1pPr>
          </a:lstStyle>
          <a:p>
            <a:r>
              <a:rPr lang="fr-FR" dirty="0" err="1"/>
              <a:t>Title</a:t>
            </a:r>
            <a:r>
              <a:rPr lang="fr-FR" dirty="0"/>
              <a:t> of the </a:t>
            </a:r>
            <a:r>
              <a:rPr lang="fr-FR" dirty="0" err="1"/>
              <a:t>presentation</a:t>
            </a:r>
            <a:endParaRPr dirty="0"/>
          </a:p>
        </p:txBody>
      </p:sp>
      <p:sp>
        <p:nvSpPr>
          <p:cNvPr id="7" name="Espace réservé du texte 6">
            <a:extLst>
              <a:ext uri="{FF2B5EF4-FFF2-40B4-BE49-F238E27FC236}">
                <a16:creationId xmlns:a16="http://schemas.microsoft.com/office/drawing/2014/main" id="{06E5FD35-8BDF-4A1C-9E7E-DB0F7E1B65CF}"/>
              </a:ext>
            </a:extLst>
          </p:cNvPr>
          <p:cNvSpPr>
            <a:spLocks noGrp="1"/>
          </p:cNvSpPr>
          <p:nvPr>
            <p:ph type="body" sz="quarter" idx="10" hasCustomPrompt="1"/>
          </p:nvPr>
        </p:nvSpPr>
        <p:spPr>
          <a:xfrm>
            <a:off x="9633171" y="4869969"/>
            <a:ext cx="2183469" cy="960736"/>
          </a:xfrm>
          <a:prstGeom prst="rect">
            <a:avLst/>
          </a:prstGeom>
        </p:spPr>
        <p:txBody>
          <a:bodyPr anchor="b" anchorCtr="0"/>
          <a:lstStyle>
            <a:lvl1pPr>
              <a:defRPr sz="1213"/>
            </a:lvl1pPr>
          </a:lstStyle>
          <a:p>
            <a:pPr algn="l"/>
            <a:r>
              <a:rPr lang="fr-FR" sz="1092" dirty="0" err="1">
                <a:solidFill>
                  <a:schemeClr val="tx1"/>
                </a:solidFill>
              </a:rPr>
              <a:t>Presented</a:t>
            </a:r>
            <a:r>
              <a:rPr lang="fr-FR" sz="1092" dirty="0">
                <a:solidFill>
                  <a:schemeClr val="tx1"/>
                </a:solidFill>
              </a:rPr>
              <a:t> By </a:t>
            </a:r>
          </a:p>
          <a:p>
            <a:pPr algn="l"/>
            <a:r>
              <a:rPr lang="fr-FR" sz="1092" dirty="0">
                <a:solidFill>
                  <a:schemeClr val="tx1"/>
                </a:solidFill>
              </a:rPr>
              <a:t>Hugues Desjardins</a:t>
            </a:r>
          </a:p>
        </p:txBody>
      </p:sp>
      <p:sp>
        <p:nvSpPr>
          <p:cNvPr id="17" name="Espace réservé du texte 6">
            <a:extLst>
              <a:ext uri="{FF2B5EF4-FFF2-40B4-BE49-F238E27FC236}">
                <a16:creationId xmlns:a16="http://schemas.microsoft.com/office/drawing/2014/main" id="{8CDA084F-237C-440B-B406-3A875F81B9C4}"/>
              </a:ext>
            </a:extLst>
          </p:cNvPr>
          <p:cNvSpPr>
            <a:spLocks noGrp="1"/>
          </p:cNvSpPr>
          <p:nvPr>
            <p:ph type="body" sz="quarter" idx="11" hasCustomPrompt="1"/>
          </p:nvPr>
        </p:nvSpPr>
        <p:spPr>
          <a:xfrm>
            <a:off x="9635972" y="6048943"/>
            <a:ext cx="2183469" cy="218329"/>
          </a:xfrm>
          <a:prstGeom prst="rect">
            <a:avLst/>
          </a:prstGeom>
        </p:spPr>
        <p:txBody>
          <a:bodyPr anchor="t" anchorCtr="0"/>
          <a:lstStyle>
            <a:lvl1pPr>
              <a:defRPr sz="1213"/>
            </a:lvl1pPr>
          </a:lstStyle>
          <a:p>
            <a:pPr algn="l"/>
            <a:r>
              <a:rPr lang="fr-FR" sz="1092" dirty="0">
                <a:solidFill>
                  <a:schemeClr val="tx1"/>
                </a:solidFill>
              </a:rPr>
              <a:t>21/12/2022</a:t>
            </a:r>
          </a:p>
        </p:txBody>
      </p:sp>
      <p:sp>
        <p:nvSpPr>
          <p:cNvPr id="4" name="Rectangle 3">
            <a:extLst>
              <a:ext uri="{FF2B5EF4-FFF2-40B4-BE49-F238E27FC236}">
                <a16:creationId xmlns:a16="http://schemas.microsoft.com/office/drawing/2014/main" id="{75CBE734-321D-4022-8533-2E4F64AB6362}"/>
              </a:ext>
            </a:extLst>
          </p:cNvPr>
          <p:cNvSpPr/>
          <p:nvPr userDrawn="1"/>
        </p:nvSpPr>
        <p:spPr>
          <a:xfrm>
            <a:off x="9502165" y="328734"/>
            <a:ext cx="2445452" cy="113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pic>
        <p:nvPicPr>
          <p:cNvPr id="9" name="Image 8">
            <a:extLst>
              <a:ext uri="{FF2B5EF4-FFF2-40B4-BE49-F238E27FC236}">
                <a16:creationId xmlns:a16="http://schemas.microsoft.com/office/drawing/2014/main" id="{379F30E9-CC19-4EE0-B26E-1403492EE7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5066" y="172828"/>
            <a:ext cx="2239650" cy="873314"/>
          </a:xfrm>
          <a:prstGeom prst="rect">
            <a:avLst/>
          </a:prstGeom>
        </p:spPr>
      </p:pic>
    </p:spTree>
    <p:extLst>
      <p:ext uri="{BB962C8B-B14F-4D97-AF65-F5344CB8AC3E}">
        <p14:creationId xmlns:p14="http://schemas.microsoft.com/office/powerpoint/2010/main" val="3594537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pitr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77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25DA01-4963-4A51-A432-E458745B3B92}"/>
              </a:ext>
            </a:extLst>
          </p:cNvPr>
          <p:cNvSpPr>
            <a:spLocks noGrp="1"/>
          </p:cNvSpPr>
          <p:nvPr>
            <p:ph type="title"/>
          </p:nvPr>
        </p:nvSpPr>
        <p:spPr/>
        <p:txBody>
          <a:bodyPr/>
          <a:lstStyle/>
          <a:p>
            <a:r>
              <a:rPr lang="fr-FR"/>
              <a:t>Modifiez le style du titre</a:t>
            </a:r>
            <a:endParaRPr lang="en-US"/>
          </a:p>
        </p:txBody>
      </p:sp>
      <p:sp>
        <p:nvSpPr>
          <p:cNvPr id="3" name="Espace réservé du pied de page 2">
            <a:extLst>
              <a:ext uri="{FF2B5EF4-FFF2-40B4-BE49-F238E27FC236}">
                <a16:creationId xmlns:a16="http://schemas.microsoft.com/office/drawing/2014/main" id="{6EDC994D-9C5F-4E87-B606-B232F8C71E0A}"/>
              </a:ext>
            </a:extLst>
          </p:cNvPr>
          <p:cNvSpPr>
            <a:spLocks noGrp="1"/>
          </p:cNvSpPr>
          <p:nvPr>
            <p:ph type="ftr" sz="quarter" idx="10"/>
          </p:nvPr>
        </p:nvSpPr>
        <p:spPr/>
        <p:txBody>
          <a:bodyPr/>
          <a:lstStyle/>
          <a:p>
            <a:r>
              <a:rPr lang="fr-FR" dirty="0"/>
              <a:t>SEALSQ </a:t>
            </a:r>
            <a:r>
              <a:rPr lang="fr-FR" dirty="0" err="1"/>
              <a:t>is</a:t>
            </a:r>
            <a:r>
              <a:rPr lang="fr-FR" dirty="0"/>
              <a:t> a </a:t>
            </a:r>
            <a:r>
              <a:rPr lang="fr-FR" dirty="0" err="1"/>
              <a:t>WISeKey</a:t>
            </a:r>
            <a:r>
              <a:rPr lang="fr-FR" dirty="0"/>
              <a:t> </a:t>
            </a:r>
            <a:r>
              <a:rPr lang="fr-FR" dirty="0" err="1"/>
              <a:t>Company</a:t>
            </a:r>
            <a:endParaRPr lang="en-US" dirty="0"/>
          </a:p>
        </p:txBody>
      </p:sp>
      <p:sp>
        <p:nvSpPr>
          <p:cNvPr id="4" name="Espace réservé du numéro de diapositive 3">
            <a:extLst>
              <a:ext uri="{FF2B5EF4-FFF2-40B4-BE49-F238E27FC236}">
                <a16:creationId xmlns:a16="http://schemas.microsoft.com/office/drawing/2014/main" id="{20A4B039-976E-4B91-AAB1-964BE96A899A}"/>
              </a:ext>
            </a:extLst>
          </p:cNvPr>
          <p:cNvSpPr>
            <a:spLocks noGrp="1"/>
          </p:cNvSpPr>
          <p:nvPr>
            <p:ph type="sldNum" sz="quarter" idx="11"/>
          </p:nvPr>
        </p:nvSpPr>
        <p:spPr/>
        <p:txBody>
          <a:bodyPr/>
          <a:lstStyle/>
          <a:p>
            <a:fld id="{928EB752-1209-48B8-B421-2CE3AA70C8A0}" type="slidenum">
              <a:rPr lang="en-US" smtClean="0"/>
              <a:pPr/>
              <a:t>‹#›</a:t>
            </a:fld>
            <a:endParaRPr lang="en-US" dirty="0"/>
          </a:p>
        </p:txBody>
      </p:sp>
    </p:spTree>
    <p:extLst>
      <p:ext uri="{BB962C8B-B14F-4D97-AF65-F5344CB8AC3E}">
        <p14:creationId xmlns:p14="http://schemas.microsoft.com/office/powerpoint/2010/main" val="773874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6C7D5060-F8E0-49B4-80B2-7E502CC546D5}"/>
              </a:ext>
            </a:extLst>
          </p:cNvPr>
          <p:cNvSpPr>
            <a:spLocks noGrp="1"/>
          </p:cNvSpPr>
          <p:nvPr>
            <p:ph type="ftr" sz="quarter" idx="10"/>
          </p:nvPr>
        </p:nvSpPr>
        <p:spPr/>
        <p:txBody>
          <a:bodyPr/>
          <a:lstStyle/>
          <a:p>
            <a:r>
              <a:rPr lang="fr-FR" dirty="0"/>
              <a:t>SEALSQ </a:t>
            </a:r>
            <a:r>
              <a:rPr lang="fr-FR" dirty="0" err="1"/>
              <a:t>is</a:t>
            </a:r>
            <a:r>
              <a:rPr lang="fr-FR" dirty="0"/>
              <a:t> a </a:t>
            </a:r>
            <a:r>
              <a:rPr lang="fr-FR" dirty="0" err="1"/>
              <a:t>WISeKey</a:t>
            </a:r>
            <a:r>
              <a:rPr lang="fr-FR" dirty="0"/>
              <a:t> </a:t>
            </a:r>
            <a:r>
              <a:rPr lang="fr-FR" dirty="0" err="1"/>
              <a:t>Company</a:t>
            </a:r>
            <a:endParaRPr lang="en-US" dirty="0"/>
          </a:p>
        </p:txBody>
      </p:sp>
      <p:sp>
        <p:nvSpPr>
          <p:cNvPr id="4" name="Espace réservé du numéro de diapositive 3">
            <a:extLst>
              <a:ext uri="{FF2B5EF4-FFF2-40B4-BE49-F238E27FC236}">
                <a16:creationId xmlns:a16="http://schemas.microsoft.com/office/drawing/2014/main" id="{3B786D75-F771-4D2D-873F-D5D93400CC50}"/>
              </a:ext>
            </a:extLst>
          </p:cNvPr>
          <p:cNvSpPr>
            <a:spLocks noGrp="1"/>
          </p:cNvSpPr>
          <p:nvPr>
            <p:ph type="sldNum" sz="quarter" idx="11"/>
          </p:nvPr>
        </p:nvSpPr>
        <p:spPr/>
        <p:txBody>
          <a:bodyPr/>
          <a:lstStyle/>
          <a:p>
            <a:fld id="{928EB752-1209-48B8-B421-2CE3AA70C8A0}" type="slidenum">
              <a:rPr lang="en-US" smtClean="0"/>
              <a:t>‹#›</a:t>
            </a:fld>
            <a:endParaRPr lang="en-US" dirty="0"/>
          </a:p>
        </p:txBody>
      </p:sp>
      <p:sp>
        <p:nvSpPr>
          <p:cNvPr id="5" name="Espace réservé pour une image  10">
            <a:extLst>
              <a:ext uri="{FF2B5EF4-FFF2-40B4-BE49-F238E27FC236}">
                <a16:creationId xmlns:a16="http://schemas.microsoft.com/office/drawing/2014/main" id="{42B94051-DD64-41C3-A71F-D520761F9EFF}"/>
              </a:ext>
            </a:extLst>
          </p:cNvPr>
          <p:cNvSpPr>
            <a:spLocks noGrp="1"/>
          </p:cNvSpPr>
          <p:nvPr>
            <p:ph type="pic" sz="quarter" idx="12"/>
          </p:nvPr>
        </p:nvSpPr>
        <p:spPr>
          <a:xfrm>
            <a:off x="5965068" y="634394"/>
            <a:ext cx="5545861" cy="5327217"/>
          </a:xfrm>
          <a:prstGeom prst="rect">
            <a:avLst/>
          </a:prstGeom>
        </p:spPr>
        <p:txBody>
          <a:bodyPr/>
          <a:lstStyle>
            <a:lvl1pPr marL="0" indent="0">
              <a:buFontTx/>
              <a:buNone/>
              <a:defRPr/>
            </a:lvl1pPr>
          </a:lstStyle>
          <a:p>
            <a:endParaRPr lang="en-US" dirty="0"/>
          </a:p>
        </p:txBody>
      </p:sp>
      <p:sp>
        <p:nvSpPr>
          <p:cNvPr id="6" name="Holder 2">
            <a:extLst>
              <a:ext uri="{FF2B5EF4-FFF2-40B4-BE49-F238E27FC236}">
                <a16:creationId xmlns:a16="http://schemas.microsoft.com/office/drawing/2014/main" id="{7FDFAE96-660E-4B72-B70B-544810C76885}"/>
              </a:ext>
            </a:extLst>
          </p:cNvPr>
          <p:cNvSpPr>
            <a:spLocks noGrp="1"/>
          </p:cNvSpPr>
          <p:nvPr>
            <p:ph type="title" hasCustomPrompt="1"/>
          </p:nvPr>
        </p:nvSpPr>
        <p:spPr>
          <a:xfrm>
            <a:off x="604315" y="990013"/>
            <a:ext cx="3701265" cy="1353637"/>
          </a:xfrm>
          <a:prstGeom prst="rect">
            <a:avLst/>
          </a:prstGeom>
        </p:spPr>
        <p:txBody>
          <a:bodyPr lIns="0" tIns="0" rIns="0" bIns="0" anchor="t" anchorCtr="0">
            <a:noAutofit/>
          </a:bodyPr>
          <a:lstStyle>
            <a:lvl1pPr>
              <a:defRPr sz="2426" b="0" i="0">
                <a:solidFill>
                  <a:schemeClr val="tx1"/>
                </a:solidFill>
                <a:latin typeface="Roboto Medium"/>
                <a:cs typeface="Roboto Medium"/>
              </a:defRPr>
            </a:lvl1pPr>
          </a:lstStyle>
          <a:p>
            <a:r>
              <a:rPr lang="fr-FR" dirty="0" err="1"/>
              <a:t>Title</a:t>
            </a:r>
            <a:endParaRPr dirty="0"/>
          </a:p>
        </p:txBody>
      </p:sp>
      <p:sp>
        <p:nvSpPr>
          <p:cNvPr id="7" name="Espace réservé du texte 29">
            <a:extLst>
              <a:ext uri="{FF2B5EF4-FFF2-40B4-BE49-F238E27FC236}">
                <a16:creationId xmlns:a16="http://schemas.microsoft.com/office/drawing/2014/main" id="{2CA055C2-6469-439C-84F5-1FC0CBE7952D}"/>
              </a:ext>
            </a:extLst>
          </p:cNvPr>
          <p:cNvSpPr>
            <a:spLocks noGrp="1"/>
          </p:cNvSpPr>
          <p:nvPr>
            <p:ph type="body" sz="quarter" idx="13" hasCustomPrompt="1"/>
          </p:nvPr>
        </p:nvSpPr>
        <p:spPr>
          <a:xfrm>
            <a:off x="593733" y="2991952"/>
            <a:ext cx="5152526" cy="1438216"/>
          </a:xfrm>
          <a:prstGeom prst="rect">
            <a:avLst/>
          </a:prstGeom>
        </p:spPr>
        <p:txBody>
          <a:bodyPr>
            <a:noAutofit/>
          </a:bodyPr>
          <a:lstStyle>
            <a:lvl1pPr marL="0" indent="0">
              <a:buFontTx/>
              <a:buNone/>
              <a:defRPr sz="1940"/>
            </a:lvl1pPr>
          </a:lstStyle>
          <a:p>
            <a:pPr lvl="0"/>
            <a:r>
              <a:rPr lang="en-US" dirty="0"/>
              <a:t>Sed ac lorem </a:t>
            </a:r>
            <a:r>
              <a:rPr lang="en-US" dirty="0" err="1"/>
              <a:t>eget</a:t>
            </a:r>
            <a:r>
              <a:rPr lang="en-US" dirty="0"/>
              <a:t> </a:t>
            </a:r>
            <a:r>
              <a:rPr lang="en-US" dirty="0" err="1"/>
              <a:t>neque</a:t>
            </a:r>
            <a:r>
              <a:rPr lang="en-US" dirty="0"/>
              <a:t> </a:t>
            </a:r>
            <a:r>
              <a:rPr lang="en-US" dirty="0" err="1"/>
              <a:t>scelerisque</a:t>
            </a:r>
            <a:r>
              <a:rPr lang="en-US" dirty="0"/>
              <a:t> </a:t>
            </a:r>
            <a:r>
              <a:rPr lang="en-US" dirty="0" err="1"/>
              <a:t>vehicula</a:t>
            </a:r>
            <a:r>
              <a:rPr lang="en-US" dirty="0"/>
              <a:t> </a:t>
            </a:r>
            <a:r>
              <a:rPr lang="en-US" dirty="0" err="1"/>
              <a:t>nec</a:t>
            </a:r>
            <a:r>
              <a:rPr lang="en-US" dirty="0"/>
              <a:t> id est. Morbi </a:t>
            </a:r>
            <a:r>
              <a:rPr lang="en-US" dirty="0" err="1"/>
              <a:t>pellentesque</a:t>
            </a:r>
            <a:r>
              <a:rPr lang="en-US" dirty="0"/>
              <a:t> nisi vel </a:t>
            </a:r>
            <a:r>
              <a:rPr lang="en-US" dirty="0" err="1"/>
              <a:t>orci</a:t>
            </a:r>
            <a:r>
              <a:rPr lang="en-US" dirty="0"/>
              <a:t> </a:t>
            </a:r>
            <a:r>
              <a:rPr lang="en-US" dirty="0" err="1"/>
              <a:t>luctus</a:t>
            </a:r>
            <a:r>
              <a:rPr lang="en-US" dirty="0"/>
              <a:t> lacinia. Vestibulum </a:t>
            </a:r>
            <a:r>
              <a:rPr lang="en-US" dirty="0" err="1"/>
              <a:t>rutrum</a:t>
            </a:r>
            <a:r>
              <a:rPr lang="en-US" dirty="0"/>
              <a:t> diam a mi </a:t>
            </a:r>
            <a:r>
              <a:rPr lang="en-US" dirty="0" err="1"/>
              <a:t>elementum</a:t>
            </a:r>
            <a:r>
              <a:rPr lang="en-US" dirty="0"/>
              <a:t>, vitae </a:t>
            </a:r>
            <a:r>
              <a:rPr lang="en-US" dirty="0" err="1"/>
              <a:t>pretium</a:t>
            </a:r>
            <a:r>
              <a:rPr lang="en-US" dirty="0"/>
              <a:t> dui </a:t>
            </a:r>
            <a:r>
              <a:rPr lang="en-US" dirty="0" err="1"/>
              <a:t>sagittis</a:t>
            </a:r>
            <a:r>
              <a:rPr lang="en-US" dirty="0"/>
              <a:t>. Cras vel </a:t>
            </a:r>
            <a:r>
              <a:rPr lang="en-US" dirty="0" err="1"/>
              <a:t>nisl</a:t>
            </a:r>
            <a:r>
              <a:rPr lang="en-US" dirty="0"/>
              <a:t> </a:t>
            </a:r>
            <a:r>
              <a:rPr lang="en-US" dirty="0" err="1"/>
              <a:t>aliquam</a:t>
            </a:r>
            <a:r>
              <a:rPr lang="en-US" dirty="0"/>
              <a:t>, </a:t>
            </a:r>
            <a:r>
              <a:rPr lang="en-US" dirty="0" err="1"/>
              <a:t>mollis</a:t>
            </a:r>
            <a:r>
              <a:rPr lang="en-US" dirty="0"/>
              <a:t> </a:t>
            </a:r>
            <a:r>
              <a:rPr lang="en-US" dirty="0" err="1"/>
              <a:t>arcu</a:t>
            </a:r>
            <a:r>
              <a:rPr lang="en-US" dirty="0"/>
              <a:t> et, auctor dolor. </a:t>
            </a:r>
            <a:r>
              <a:rPr lang="en-US" dirty="0" err="1"/>
              <a:t>Mauris</a:t>
            </a:r>
            <a:r>
              <a:rPr lang="en-US" dirty="0"/>
              <a:t> libero </a:t>
            </a:r>
            <a:r>
              <a:rPr lang="en-US" dirty="0" err="1"/>
              <a:t>lectus</a:t>
            </a:r>
            <a:r>
              <a:rPr lang="en-US" dirty="0"/>
              <a:t>, </a:t>
            </a:r>
            <a:r>
              <a:rPr lang="en-US" dirty="0" err="1"/>
              <a:t>imperdiet</a:t>
            </a:r>
            <a:r>
              <a:rPr lang="en-US" dirty="0"/>
              <a:t> in ligula vel, </a:t>
            </a:r>
            <a:r>
              <a:rPr lang="en-US" dirty="0" err="1"/>
              <a:t>luctus</a:t>
            </a:r>
            <a:r>
              <a:rPr lang="en-US" dirty="0"/>
              <a:t> </a:t>
            </a:r>
            <a:r>
              <a:rPr lang="en-US" dirty="0" err="1"/>
              <a:t>ullamcorper</a:t>
            </a:r>
            <a:r>
              <a:rPr lang="en-US" dirty="0"/>
              <a:t> mi. Duis </a:t>
            </a:r>
            <a:r>
              <a:rPr lang="en-US" dirty="0" err="1"/>
              <a:t>posuere</a:t>
            </a:r>
            <a:r>
              <a:rPr lang="en-US" dirty="0"/>
              <a:t> </a:t>
            </a:r>
            <a:r>
              <a:rPr lang="en-US" dirty="0" err="1"/>
              <a:t>tellus</a:t>
            </a:r>
            <a:r>
              <a:rPr lang="en-US" dirty="0"/>
              <a:t> </a:t>
            </a:r>
            <a:r>
              <a:rPr lang="en-US" dirty="0" err="1"/>
              <a:t>mattis</a:t>
            </a:r>
            <a:r>
              <a:rPr lang="en-US" dirty="0"/>
              <a:t> </a:t>
            </a:r>
            <a:r>
              <a:rPr lang="en-US" dirty="0" err="1"/>
              <a:t>sem</a:t>
            </a:r>
            <a:r>
              <a:rPr lang="en-US" dirty="0"/>
              <a:t> </a:t>
            </a:r>
            <a:r>
              <a:rPr lang="en-US" dirty="0" err="1"/>
              <a:t>consectetur</a:t>
            </a:r>
            <a:r>
              <a:rPr lang="en-US" dirty="0"/>
              <a:t> </a:t>
            </a:r>
            <a:r>
              <a:rPr lang="en-US" dirty="0" err="1"/>
              <a:t>aliquet</a:t>
            </a:r>
            <a:r>
              <a:rPr lang="en-US" dirty="0"/>
              <a:t>. </a:t>
            </a:r>
            <a:r>
              <a:rPr lang="en-US" dirty="0" err="1"/>
              <a:t>Suspendisse</a:t>
            </a:r>
            <a:r>
              <a:rPr lang="en-US" dirty="0"/>
              <a:t> auctor vel </a:t>
            </a:r>
            <a:r>
              <a:rPr lang="en-US" dirty="0" err="1"/>
              <a:t>mauris</a:t>
            </a:r>
            <a:r>
              <a:rPr lang="en-US" dirty="0"/>
              <a:t> </a:t>
            </a:r>
            <a:r>
              <a:rPr lang="en-US" dirty="0" err="1"/>
              <a:t>nec</a:t>
            </a:r>
            <a:r>
              <a:rPr lang="en-US" dirty="0"/>
              <a:t> </a:t>
            </a:r>
            <a:r>
              <a:rPr lang="en-US" dirty="0" err="1"/>
              <a:t>consectetur</a:t>
            </a:r>
            <a:r>
              <a:rPr lang="en-US" dirty="0"/>
              <a:t>. </a:t>
            </a:r>
          </a:p>
        </p:txBody>
      </p:sp>
      <p:sp>
        <p:nvSpPr>
          <p:cNvPr id="8" name="Espace réservé du texte 31">
            <a:extLst>
              <a:ext uri="{FF2B5EF4-FFF2-40B4-BE49-F238E27FC236}">
                <a16:creationId xmlns:a16="http://schemas.microsoft.com/office/drawing/2014/main" id="{F9124085-49A4-42D7-BB02-E76445563B5A}"/>
              </a:ext>
            </a:extLst>
          </p:cNvPr>
          <p:cNvSpPr>
            <a:spLocks noGrp="1"/>
          </p:cNvSpPr>
          <p:nvPr>
            <p:ph type="body" sz="quarter" idx="14" hasCustomPrompt="1"/>
          </p:nvPr>
        </p:nvSpPr>
        <p:spPr>
          <a:xfrm>
            <a:off x="593734" y="634394"/>
            <a:ext cx="3711846" cy="785983"/>
          </a:xfrm>
          <a:prstGeom prst="rect">
            <a:avLst/>
          </a:prstGeom>
        </p:spPr>
        <p:txBody>
          <a:bodyPr>
            <a:normAutofit/>
          </a:bodyPr>
          <a:lstStyle>
            <a:lvl1pPr marL="0" indent="0">
              <a:buFontTx/>
              <a:buNone/>
              <a:defRPr sz="1213" b="1" i="0" u="none"/>
            </a:lvl1pPr>
          </a:lstStyle>
          <a:p>
            <a:r>
              <a:rPr lang="fr-FR" sz="1092" b="0" dirty="0">
                <a:solidFill>
                  <a:schemeClr val="accent3"/>
                </a:solidFill>
                <a:latin typeface="Roboto Medium" panose="02000000000000000000" pitchFamily="2" charset="0"/>
                <a:ea typeface="Roboto Medium" panose="02000000000000000000" pitchFamily="2" charset="0"/>
              </a:rPr>
              <a:t>SURTITLE</a:t>
            </a:r>
          </a:p>
        </p:txBody>
      </p:sp>
    </p:spTree>
    <p:extLst>
      <p:ext uri="{BB962C8B-B14F-4D97-AF65-F5344CB8AC3E}">
        <p14:creationId xmlns:p14="http://schemas.microsoft.com/office/powerpoint/2010/main" val="310480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 Dat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9423"/>
            <a:ext cx="11675166" cy="6949246"/>
          </a:xfrm>
          <a:prstGeom prst="rect">
            <a:avLst/>
          </a:prstGeom>
        </p:spPr>
      </p:pic>
      <p:sp>
        <p:nvSpPr>
          <p:cNvPr id="2" name="Rectangle 1"/>
          <p:cNvSpPr/>
          <p:nvPr userDrawn="1"/>
        </p:nvSpPr>
        <p:spPr>
          <a:xfrm>
            <a:off x="6993654" y="0"/>
            <a:ext cx="5210352" cy="6858000"/>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34207" y="4751614"/>
            <a:ext cx="635103" cy="516021"/>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534207" y="5426364"/>
            <a:ext cx="635103" cy="516021"/>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534207" y="6058642"/>
            <a:ext cx="635103" cy="516021"/>
          </a:xfrm>
          <a:prstGeom prst="rect">
            <a:avLst/>
          </a:prstGeom>
        </p:spPr>
      </p:pic>
      <p:sp>
        <p:nvSpPr>
          <p:cNvPr id="13" name="Rectangle 12"/>
          <p:cNvSpPr/>
          <p:nvPr userDrawn="1"/>
        </p:nvSpPr>
        <p:spPr>
          <a:xfrm>
            <a:off x="6993654" y="-79423"/>
            <a:ext cx="5210352" cy="2542901"/>
          </a:xfrm>
          <a:prstGeom prst="rect">
            <a:avLst/>
          </a:prstGeom>
          <a:solidFill>
            <a:srgbClr val="ED1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ndParaRPr>
          </a:p>
        </p:txBody>
      </p:sp>
      <p:sp>
        <p:nvSpPr>
          <p:cNvPr id="27" name="TextBox 26"/>
          <p:cNvSpPr txBox="1"/>
          <p:nvPr userDrawn="1"/>
        </p:nvSpPr>
        <p:spPr>
          <a:xfrm>
            <a:off x="7595142" y="194789"/>
            <a:ext cx="3708825" cy="1754326"/>
          </a:xfrm>
          <a:prstGeom prst="rect">
            <a:avLst/>
          </a:prstGeom>
          <a:noFill/>
        </p:spPr>
        <p:txBody>
          <a:bodyPr wrap="square" rtlCol="0">
            <a:spAutoFit/>
          </a:bodyPr>
          <a:lstStyle/>
          <a:p>
            <a:pPr algn="dist"/>
            <a:r>
              <a:rPr lang="en-US" sz="3600" dirty="0">
                <a:solidFill>
                  <a:schemeClr val="tx1"/>
                </a:solidFill>
              </a:rPr>
              <a:t>The</a:t>
            </a:r>
            <a:r>
              <a:rPr lang="en-US" sz="3600" baseline="0" dirty="0">
                <a:solidFill>
                  <a:schemeClr val="tx1"/>
                </a:solidFill>
              </a:rPr>
              <a:t> </a:t>
            </a:r>
            <a:r>
              <a:rPr lang="en-US" sz="3600" b="1" baseline="0" dirty="0">
                <a:solidFill>
                  <a:schemeClr val="bg1"/>
                </a:solidFill>
              </a:rPr>
              <a:t>Vertical Cybersecurity Platform</a:t>
            </a:r>
            <a:endParaRPr lang="en-US" sz="3600" b="1" dirty="0">
              <a:solidFill>
                <a:schemeClr val="bg1"/>
              </a:solidFill>
            </a:endParaRPr>
          </a:p>
        </p:txBody>
      </p:sp>
      <p:sp>
        <p:nvSpPr>
          <p:cNvPr id="20" name="Content Placeholder 27"/>
          <p:cNvSpPr>
            <a:spLocks noGrp="1"/>
          </p:cNvSpPr>
          <p:nvPr>
            <p:ph sz="quarter" idx="11" hasCustomPrompt="1"/>
          </p:nvPr>
        </p:nvSpPr>
        <p:spPr>
          <a:xfrm>
            <a:off x="7356933" y="2700751"/>
            <a:ext cx="4495801" cy="1365250"/>
          </a:xfrm>
        </p:spPr>
        <p:txBody>
          <a:bodyPr>
            <a:normAutofit/>
          </a:bodyPr>
          <a:lstStyle>
            <a:lvl1pPr marL="0" indent="0">
              <a:buNone/>
              <a:defRPr sz="2400">
                <a:solidFill>
                  <a:schemeClr val="bg1"/>
                </a:solidFill>
              </a:defRPr>
            </a:lvl1pPr>
          </a:lstStyle>
          <a:p>
            <a:pPr lvl="0"/>
            <a:r>
              <a:rPr lang="en-US" dirty="0"/>
              <a:t>Click to edit Master subtitle style</a:t>
            </a:r>
          </a:p>
        </p:txBody>
      </p:sp>
      <p:sp>
        <p:nvSpPr>
          <p:cNvPr id="4" name="Text Placeholder 3"/>
          <p:cNvSpPr>
            <a:spLocks noGrp="1"/>
          </p:cNvSpPr>
          <p:nvPr>
            <p:ph type="body" sz="quarter" idx="15" hasCustomPrompt="1"/>
          </p:nvPr>
        </p:nvSpPr>
        <p:spPr>
          <a:xfrm>
            <a:off x="8185716" y="4817638"/>
            <a:ext cx="2527681" cy="436096"/>
          </a:xfrm>
        </p:spPr>
        <p:txBody>
          <a:bodyPr anchor="ctr"/>
          <a:lstStyle>
            <a:lvl1pPr marL="0" indent="0">
              <a:buNone/>
              <a:defRPr lang="en-US" sz="1400" kern="1200" dirty="0" smtClean="0">
                <a:solidFill>
                  <a:schemeClr val="bg1"/>
                </a:solidFill>
                <a:latin typeface="+mn-lt"/>
                <a:ea typeface="+mn-ea"/>
                <a:cs typeface="+mn-cs"/>
              </a:defRPr>
            </a:lvl1pPr>
          </a:lstStyle>
          <a:p>
            <a:pPr lvl="0"/>
            <a:r>
              <a:rPr lang="en-US" dirty="0"/>
              <a:t>Place </a:t>
            </a:r>
          </a:p>
        </p:txBody>
      </p:sp>
      <p:sp>
        <p:nvSpPr>
          <p:cNvPr id="19" name="Text Placeholder 3"/>
          <p:cNvSpPr>
            <a:spLocks noGrp="1"/>
          </p:cNvSpPr>
          <p:nvPr>
            <p:ph type="body" sz="quarter" idx="16" hasCustomPrompt="1"/>
          </p:nvPr>
        </p:nvSpPr>
        <p:spPr>
          <a:xfrm>
            <a:off x="8199511" y="5450347"/>
            <a:ext cx="2527681" cy="436096"/>
          </a:xfrm>
        </p:spPr>
        <p:txBody>
          <a:bodyPr anchor="ctr"/>
          <a:lstStyle>
            <a:lvl1pPr marL="0" indent="0">
              <a:buNone/>
              <a:defRPr lang="en-US" sz="1400" kern="1200" dirty="0" smtClean="0">
                <a:solidFill>
                  <a:schemeClr val="bg1"/>
                </a:solidFill>
                <a:latin typeface="+mn-lt"/>
                <a:ea typeface="+mn-ea"/>
                <a:cs typeface="+mn-cs"/>
              </a:defRPr>
            </a:lvl1pPr>
          </a:lstStyle>
          <a:p>
            <a:pPr lvl="0"/>
            <a:r>
              <a:rPr lang="en-US" dirty="0"/>
              <a:t>Date </a:t>
            </a:r>
          </a:p>
        </p:txBody>
      </p:sp>
      <p:sp>
        <p:nvSpPr>
          <p:cNvPr id="21" name="Text Placeholder 3"/>
          <p:cNvSpPr>
            <a:spLocks noGrp="1"/>
          </p:cNvSpPr>
          <p:nvPr>
            <p:ph type="body" sz="quarter" idx="17" hasCustomPrompt="1"/>
          </p:nvPr>
        </p:nvSpPr>
        <p:spPr>
          <a:xfrm>
            <a:off x="8185716" y="6101112"/>
            <a:ext cx="2527681" cy="436096"/>
          </a:xfrm>
        </p:spPr>
        <p:txBody>
          <a:bodyPr anchor="ctr"/>
          <a:lstStyle>
            <a:lvl1pPr marL="0" indent="0">
              <a:buNone/>
              <a:defRPr lang="en-US" sz="1400" kern="1200" dirty="0" smtClean="0">
                <a:solidFill>
                  <a:schemeClr val="bg1"/>
                </a:solidFill>
                <a:latin typeface="+mn-lt"/>
                <a:ea typeface="+mn-ea"/>
                <a:cs typeface="+mn-cs"/>
              </a:defRPr>
            </a:lvl1pPr>
          </a:lstStyle>
          <a:p>
            <a:pPr lvl="0"/>
            <a:r>
              <a:rPr lang="en-US" dirty="0"/>
              <a:t>Contact Details</a:t>
            </a:r>
          </a:p>
        </p:txBody>
      </p:sp>
    </p:spTree>
    <p:extLst>
      <p:ext uri="{BB962C8B-B14F-4D97-AF65-F5344CB8AC3E}">
        <p14:creationId xmlns:p14="http://schemas.microsoft.com/office/powerpoint/2010/main" val="916150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70339" y="381459"/>
            <a:ext cx="10515600" cy="434973"/>
          </a:xfrm>
          <a:prstGeom prst="rect">
            <a:avLst/>
          </a:prstGeom>
        </p:spPr>
        <p:txBody>
          <a:bodyPr vert="horz" lIns="91440" tIns="45720" rIns="91440" bIns="45720" rtlCol="0" anchor="ctr">
            <a:normAutofit/>
          </a:bodyPr>
          <a:lstStyle>
            <a:lvl1pPr>
              <a:defRPr sz="2000" b="1"/>
            </a:lvl1pPr>
          </a:lstStyle>
          <a:p>
            <a:endParaRPr lang="en-US" dirty="0"/>
          </a:p>
        </p:txBody>
      </p:sp>
      <p:sp>
        <p:nvSpPr>
          <p:cNvPr id="11" name="Rectangle 10"/>
          <p:cNvSpPr/>
          <p:nvPr userDrawn="1"/>
        </p:nvSpPr>
        <p:spPr>
          <a:xfrm>
            <a:off x="11645910" y="6492876"/>
            <a:ext cx="546090" cy="365125"/>
          </a:xfrm>
          <a:prstGeom prst="rect">
            <a:avLst/>
          </a:prstGeom>
          <a:solidFill>
            <a:srgbClr val="ED1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5"/>
          <p:cNvSpPr>
            <a:spLocks noGrp="1"/>
          </p:cNvSpPr>
          <p:nvPr>
            <p:ph type="sldNum" sz="quarter" idx="12"/>
          </p:nvPr>
        </p:nvSpPr>
        <p:spPr>
          <a:xfrm>
            <a:off x="9448800" y="6492873"/>
            <a:ext cx="2743200" cy="365125"/>
          </a:xfrm>
        </p:spPr>
        <p:txBody>
          <a:bodyPr/>
          <a:lstStyle>
            <a:lvl1pPr>
              <a:defRPr sz="1100">
                <a:solidFill>
                  <a:schemeClr val="bg1"/>
                </a:solidFill>
              </a:defRPr>
            </a:lvl1pPr>
          </a:lstStyle>
          <a:p>
            <a:fld id="{37D52495-8A50-41BA-8C78-F8ED636CFE99}" type="slidenum">
              <a:rPr lang="en-US" smtClean="0"/>
              <a:pPr/>
              <a:t>‹#›</a:t>
            </a:fld>
            <a:endParaRPr lang="en-US" dirty="0"/>
          </a:p>
        </p:txBody>
      </p:sp>
      <p:sp>
        <p:nvSpPr>
          <p:cNvPr id="15" name="Rectangle 14"/>
          <p:cNvSpPr/>
          <p:nvPr userDrawn="1"/>
        </p:nvSpPr>
        <p:spPr>
          <a:xfrm>
            <a:off x="0" y="333376"/>
            <a:ext cx="70338" cy="523874"/>
          </a:xfrm>
          <a:prstGeom prst="rect">
            <a:avLst/>
          </a:prstGeom>
          <a:solidFill>
            <a:srgbClr val="ED1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Footer Placeholder 4"/>
          <p:cNvSpPr>
            <a:spLocks noGrp="1"/>
          </p:cNvSpPr>
          <p:nvPr>
            <p:ph type="ftr" sz="quarter" idx="3"/>
          </p:nvPr>
        </p:nvSpPr>
        <p:spPr>
          <a:xfrm>
            <a:off x="3686906" y="6492874"/>
            <a:ext cx="4114800" cy="365125"/>
          </a:xfrm>
          <a:prstGeom prst="rect">
            <a:avLst/>
          </a:prstGeom>
        </p:spPr>
        <p:txBody>
          <a:bodyPr vert="horz" lIns="91440" tIns="45720" rIns="91440" bIns="45720" rtlCol="0" anchor="ctr"/>
          <a:lstStyle>
            <a:lvl1pPr algn="ctr">
              <a:defRPr sz="900" b="1">
                <a:solidFill>
                  <a:schemeClr val="tx1">
                    <a:lumMod val="50000"/>
                    <a:lumOff val="50000"/>
                  </a:schemeClr>
                </a:solidFill>
              </a:defRPr>
            </a:lvl1pPr>
          </a:lstStyle>
          <a:p>
            <a:r>
              <a:rPr lang="en-US" dirty="0"/>
              <a:t>June 2023</a:t>
            </a:r>
          </a:p>
        </p:txBody>
      </p:sp>
    </p:spTree>
    <p:extLst>
      <p:ext uri="{BB962C8B-B14F-4D97-AF65-F5344CB8AC3E}">
        <p14:creationId xmlns:p14="http://schemas.microsoft.com/office/powerpoint/2010/main" val="1698135792"/>
      </p:ext>
    </p:extLst>
  </p:cSld>
  <p:clrMapOvr>
    <a:masterClrMapping/>
  </p:clrMapOvr>
  <p:extLst>
    <p:ext uri="{DCECCB84-F9BA-43D5-87BE-67443E8EF086}">
      <p15:sldGuideLst xmlns:p15="http://schemas.microsoft.com/office/powerpoint/2012/main">
        <p15:guide id="1" orient="horz" pos="2160">
          <p15:clr>
            <a:srgbClr val="FBAE40"/>
          </p15:clr>
        </p15:guide>
        <p15:guide id="2" pos="1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164373" y="2786103"/>
            <a:ext cx="3508664" cy="769891"/>
          </a:xfrm>
        </p:spPr>
        <p:txBody>
          <a:bodyPr lIns="0" tIns="0" rIns="0" bIns="0"/>
          <a:lstStyle>
            <a:lvl1pPr>
              <a:defRPr sz="5003" b="0" i="0">
                <a:solidFill>
                  <a:srgbClr val="202329"/>
                </a:solidFill>
                <a:latin typeface="Roboto Medium"/>
                <a:cs typeface="Roboto Medium"/>
              </a:defRPr>
            </a:lvl1pPr>
          </a:lstStyle>
          <a:p>
            <a:endParaRPr/>
          </a:p>
        </p:txBody>
      </p:sp>
      <p:sp>
        <p:nvSpPr>
          <p:cNvPr id="3" name="Holder 3"/>
          <p:cNvSpPr>
            <a:spLocks noGrp="1"/>
          </p:cNvSpPr>
          <p:nvPr>
            <p:ph type="ftr" sz="quarter" idx="5"/>
          </p:nvPr>
        </p:nvSpPr>
        <p:spPr/>
        <p:txBody>
          <a:bodyPr lIns="0" tIns="0" rIns="0" bIns="0"/>
          <a:lstStyle>
            <a:lvl1pPr>
              <a:defRPr sz="1486" b="0" i="0">
                <a:solidFill>
                  <a:schemeClr val="bg1"/>
                </a:solidFill>
                <a:latin typeface="Roboto Medium"/>
                <a:cs typeface="Roboto Medium"/>
              </a:defRPr>
            </a:lvl1pPr>
          </a:lstStyle>
          <a:p>
            <a:pPr marL="7701">
              <a:lnSpc>
                <a:spcPts val="1749"/>
              </a:lnSpc>
            </a:pPr>
            <a:r>
              <a:rPr lang="en-US" spc="-15"/>
              <a:t>00</a:t>
            </a:r>
            <a:endParaRPr lang="en-US" spc="-1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98799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C1592B-01FE-2595-05B2-35268CF52165}"/>
              </a:ext>
            </a:extLst>
          </p:cNvPr>
          <p:cNvSpPr/>
          <p:nvPr userDrawn="1"/>
        </p:nvSpPr>
        <p:spPr>
          <a:xfrm>
            <a:off x="428" y="241"/>
            <a:ext cx="12191144" cy="1114639"/>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bg1"/>
              </a:solidFill>
            </a:endParaRPr>
          </a:p>
        </p:txBody>
      </p:sp>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a:xfrm>
            <a:off x="4038648" y="6276713"/>
            <a:ext cx="6267402" cy="316759"/>
          </a:xfrm>
        </p:spPr>
        <p:txBody>
          <a:bodyPr/>
          <a:lstStyle/>
          <a:p>
            <a:r>
              <a:rPr lang="en-US" dirty="0"/>
              <a:t>SEALSQ is a WISeKey Company - WISeKey Confidential Proprietary - WISeKey reserves the right to change these specifications without notice</a:t>
            </a:r>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8"/>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
        <p:nvSpPr>
          <p:cNvPr id="5" name="Text Placeholder 4"/>
          <p:cNvSpPr>
            <a:spLocks noGrp="1"/>
          </p:cNvSpPr>
          <p:nvPr>
            <p:ph type="body" sz="quarter" idx="12"/>
          </p:nvPr>
        </p:nvSpPr>
        <p:spPr>
          <a:xfrm>
            <a:off x="593725" y="1619250"/>
            <a:ext cx="11253788" cy="43640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844150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d Dots Background" preserve="1" userDrawn="1">
  <p:cSld name="Red Dots Background">
    <p:spTree>
      <p:nvGrpSpPr>
        <p:cNvPr id="1" name="Shape 130"/>
        <p:cNvGrpSpPr/>
        <p:nvPr/>
      </p:nvGrpSpPr>
      <p:grpSpPr>
        <a:xfrm>
          <a:off x="0" y="0"/>
          <a:ext cx="0" cy="0"/>
          <a:chOff x="0" y="0"/>
          <a:chExt cx="0" cy="0"/>
        </a:xfrm>
      </p:grpSpPr>
      <p:sp>
        <p:nvSpPr>
          <p:cNvPr id="131" name="Google Shape;131;p34"/>
          <p:cNvSpPr/>
          <p:nvPr/>
        </p:nvSpPr>
        <p:spPr>
          <a:xfrm>
            <a:off x="-6485" y="0"/>
            <a:ext cx="12198485" cy="6876256"/>
          </a:xfrm>
          <a:prstGeom prst="rect">
            <a:avLst/>
          </a:prstGeom>
          <a:solidFill>
            <a:schemeClr val="accent3">
              <a:alpha val="9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panose="020F0502020204030204" pitchFamily="34" charset="0"/>
              <a:ea typeface="Century Gothic"/>
              <a:cs typeface="Calibri" panose="020F0502020204030204" pitchFamily="34" charset="0"/>
              <a:sym typeface="Century Gothic"/>
            </a:endParaRPr>
          </a:p>
        </p:txBody>
      </p:sp>
      <p:pic>
        <p:nvPicPr>
          <p:cNvPr id="132" name="Google Shape;132;p34"/>
          <p:cNvPicPr preferRelativeResize="0"/>
          <p:nvPr userDrawn="1"/>
        </p:nvPicPr>
        <p:blipFill rotWithShape="1">
          <a:blip r:embed="rId2">
            <a:alphaModFix amt="35000"/>
          </a:blip>
          <a:srcRect/>
          <a:stretch/>
        </p:blipFill>
        <p:spPr>
          <a:xfrm>
            <a:off x="6029" y="3284167"/>
            <a:ext cx="12185971" cy="3991273"/>
          </a:xfrm>
          <a:prstGeom prst="rect">
            <a:avLst/>
          </a:prstGeom>
          <a:noFill/>
          <a:ln>
            <a:noFill/>
          </a:ln>
        </p:spPr>
      </p:pic>
      <p:sp>
        <p:nvSpPr>
          <p:cNvPr id="13" name="Google Shape;34;p18">
            <a:extLst>
              <a:ext uri="{FF2B5EF4-FFF2-40B4-BE49-F238E27FC236}">
                <a16:creationId xmlns:a16="http://schemas.microsoft.com/office/drawing/2014/main" id="{0DFBBFA4-D1AF-F2D0-B3B2-AB8F2A3CDB42}"/>
              </a:ext>
            </a:extLst>
          </p:cNvPr>
          <p:cNvSpPr txBox="1">
            <a:spLocks noGrp="1"/>
          </p:cNvSpPr>
          <p:nvPr>
            <p:ph type="title"/>
          </p:nvPr>
        </p:nvSpPr>
        <p:spPr>
          <a:xfrm>
            <a:off x="429768" y="274320"/>
            <a:ext cx="11324082" cy="6305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Century Gothic"/>
              <a:buNone/>
              <a:defRPr sz="3600" b="1">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35;p18">
            <a:extLst>
              <a:ext uri="{FF2B5EF4-FFF2-40B4-BE49-F238E27FC236}">
                <a16:creationId xmlns:a16="http://schemas.microsoft.com/office/drawing/2014/main" id="{270CCA16-CD4F-7DB8-3D07-05DC5FF21765}"/>
              </a:ext>
            </a:extLst>
          </p:cNvPr>
          <p:cNvSpPr txBox="1">
            <a:spLocks noGrp="1"/>
          </p:cNvSpPr>
          <p:nvPr>
            <p:ph type="body" idx="1"/>
          </p:nvPr>
        </p:nvSpPr>
        <p:spPr>
          <a:xfrm>
            <a:off x="429767" y="1000125"/>
            <a:ext cx="11324081" cy="51768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Font typeface="Century Gothic"/>
              <a:buChar char="▪"/>
              <a:defRPr sz="2400">
                <a:solidFill>
                  <a:schemeClr val="lt1"/>
                </a:solidFill>
                <a:latin typeface="Calibri" panose="020F0502020204030204" pitchFamily="34" charset="0"/>
                <a:cs typeface="Calibri" panose="020F0502020204030204" pitchFamily="34" charset="0"/>
              </a:defRPr>
            </a:lvl1pPr>
            <a:lvl2pPr marL="914400" lvl="1" indent="-355600" algn="l">
              <a:lnSpc>
                <a:spcPct val="90000"/>
              </a:lnSpc>
              <a:spcBef>
                <a:spcPts val="500"/>
              </a:spcBef>
              <a:spcAft>
                <a:spcPts val="0"/>
              </a:spcAft>
              <a:buClr>
                <a:schemeClr val="accent2"/>
              </a:buClr>
              <a:buSzPts val="2000"/>
              <a:buFont typeface="Century Gothic"/>
              <a:buChar char="–"/>
              <a:defRPr sz="2000">
                <a:solidFill>
                  <a:schemeClr val="lt1"/>
                </a:solidFill>
              </a:defRPr>
            </a:lvl2pPr>
            <a:lvl3pPr marL="1371600" lvl="2" indent="-342900" algn="l">
              <a:lnSpc>
                <a:spcPct val="90000"/>
              </a:lnSpc>
              <a:spcBef>
                <a:spcPts val="500"/>
              </a:spcBef>
              <a:spcAft>
                <a:spcPts val="0"/>
              </a:spcAft>
              <a:buClr>
                <a:schemeClr val="accent2"/>
              </a:buClr>
              <a:buSzPts val="1800"/>
              <a:buFont typeface="Courier New"/>
              <a:buChar char="o"/>
              <a:defRPr sz="1800">
                <a:solidFill>
                  <a:schemeClr val="lt1"/>
                </a:solidFill>
              </a:defRPr>
            </a:lvl3pPr>
            <a:lvl4pPr marL="1828800" lvl="3" indent="-330200" algn="l">
              <a:lnSpc>
                <a:spcPct val="90000"/>
              </a:lnSpc>
              <a:spcBef>
                <a:spcPts val="500"/>
              </a:spcBef>
              <a:spcAft>
                <a:spcPts val="0"/>
              </a:spcAft>
              <a:buClr>
                <a:schemeClr val="accent2"/>
              </a:buClr>
              <a:buSzPts val="1600"/>
              <a:buFont typeface="Courier New"/>
              <a:buChar char="o"/>
              <a:defRPr sz="1600">
                <a:solidFill>
                  <a:schemeClr val="lt1"/>
                </a:solidFill>
              </a:defRPr>
            </a:lvl4pPr>
            <a:lvl5pPr marL="2286000" lvl="4" indent="-330200" algn="l">
              <a:lnSpc>
                <a:spcPct val="90000"/>
              </a:lnSpc>
              <a:spcBef>
                <a:spcPts val="500"/>
              </a:spcBef>
              <a:spcAft>
                <a:spcPts val="0"/>
              </a:spcAft>
              <a:buClr>
                <a:schemeClr val="accent2"/>
              </a:buClr>
              <a:buSzPts val="1600"/>
              <a:buFont typeface="Courier New"/>
              <a:buChar char="o"/>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grpSp>
        <p:nvGrpSpPr>
          <p:cNvPr id="15" name="Google Shape;18;p17">
            <a:extLst>
              <a:ext uri="{FF2B5EF4-FFF2-40B4-BE49-F238E27FC236}">
                <a16:creationId xmlns:a16="http://schemas.microsoft.com/office/drawing/2014/main" id="{28B1737F-CF5F-CB86-681C-DDF779A144FF}"/>
              </a:ext>
            </a:extLst>
          </p:cNvPr>
          <p:cNvGrpSpPr/>
          <p:nvPr userDrawn="1"/>
        </p:nvGrpSpPr>
        <p:grpSpPr>
          <a:xfrm>
            <a:off x="12521308" y="3591593"/>
            <a:ext cx="422520" cy="2902784"/>
            <a:chOff x="12637436" y="1537783"/>
            <a:chExt cx="693019" cy="4761157"/>
          </a:xfrm>
        </p:grpSpPr>
        <p:grpSp>
          <p:nvGrpSpPr>
            <p:cNvPr id="16" name="Google Shape;19;p17">
              <a:extLst>
                <a:ext uri="{FF2B5EF4-FFF2-40B4-BE49-F238E27FC236}">
                  <a16:creationId xmlns:a16="http://schemas.microsoft.com/office/drawing/2014/main" id="{F4662AFE-2905-137E-4BC1-6B586CC4D38C}"/>
                </a:ext>
              </a:extLst>
            </p:cNvPr>
            <p:cNvGrpSpPr/>
            <p:nvPr/>
          </p:nvGrpSpPr>
          <p:grpSpPr>
            <a:xfrm>
              <a:off x="12637437" y="2204630"/>
              <a:ext cx="693018" cy="4094310"/>
              <a:chOff x="-3615072" y="-2443669"/>
              <a:chExt cx="1190849" cy="7311566"/>
            </a:xfrm>
          </p:grpSpPr>
          <p:sp>
            <p:nvSpPr>
              <p:cNvPr id="18" name="Google Shape;20;p17">
                <a:extLst>
                  <a:ext uri="{FF2B5EF4-FFF2-40B4-BE49-F238E27FC236}">
                    <a16:creationId xmlns:a16="http://schemas.microsoft.com/office/drawing/2014/main" id="{C604A334-BD8F-6431-8FDE-1F78C8988159}"/>
                  </a:ext>
                </a:extLst>
              </p:cNvPr>
              <p:cNvSpPr/>
              <p:nvPr/>
            </p:nvSpPr>
            <p:spPr>
              <a:xfrm>
                <a:off x="-3615069" y="-2443669"/>
                <a:ext cx="1190846" cy="1442393"/>
              </a:xfrm>
              <a:prstGeom prst="rect">
                <a:avLst/>
              </a:prstGeom>
              <a:solidFill>
                <a:schemeClr val="accent2"/>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sp>
            <p:nvSpPr>
              <p:cNvPr id="19" name="Google Shape;21;p17">
                <a:extLst>
                  <a:ext uri="{FF2B5EF4-FFF2-40B4-BE49-F238E27FC236}">
                    <a16:creationId xmlns:a16="http://schemas.microsoft.com/office/drawing/2014/main" id="{E9E83FAE-BA99-43D3-3FE9-CC35396046ED}"/>
                  </a:ext>
                </a:extLst>
              </p:cNvPr>
              <p:cNvSpPr/>
              <p:nvPr/>
            </p:nvSpPr>
            <p:spPr>
              <a:xfrm>
                <a:off x="-3615072" y="-1252821"/>
                <a:ext cx="1190846" cy="1442392"/>
              </a:xfrm>
              <a:prstGeom prst="rect">
                <a:avLst/>
              </a:prstGeom>
              <a:solidFill>
                <a:srgbClr val="0079B5"/>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sp>
            <p:nvSpPr>
              <p:cNvPr id="20" name="Google Shape;22;p17">
                <a:extLst>
                  <a:ext uri="{FF2B5EF4-FFF2-40B4-BE49-F238E27FC236}">
                    <a16:creationId xmlns:a16="http://schemas.microsoft.com/office/drawing/2014/main" id="{3BEABD52-41C0-6595-54ED-E2F7962FB7BD}"/>
                  </a:ext>
                </a:extLst>
              </p:cNvPr>
              <p:cNvSpPr/>
              <p:nvPr/>
            </p:nvSpPr>
            <p:spPr>
              <a:xfrm>
                <a:off x="-3615072" y="-104506"/>
                <a:ext cx="1190846" cy="1442392"/>
              </a:xfrm>
              <a:prstGeom prst="rect">
                <a:avLst/>
              </a:prstGeom>
              <a:solidFill>
                <a:srgbClr val="DFEAF1"/>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sp>
            <p:nvSpPr>
              <p:cNvPr id="21" name="Google Shape;25;p17">
                <a:extLst>
                  <a:ext uri="{FF2B5EF4-FFF2-40B4-BE49-F238E27FC236}">
                    <a16:creationId xmlns:a16="http://schemas.microsoft.com/office/drawing/2014/main" id="{D72469FD-BAFE-83B9-9A02-09E9D0D05A5B}"/>
                  </a:ext>
                </a:extLst>
              </p:cNvPr>
              <p:cNvSpPr/>
              <p:nvPr/>
            </p:nvSpPr>
            <p:spPr>
              <a:xfrm>
                <a:off x="-3615072" y="3425505"/>
                <a:ext cx="1190846" cy="1442392"/>
              </a:xfrm>
              <a:prstGeom prst="rect">
                <a:avLst/>
              </a:prstGeom>
              <a:solidFill>
                <a:schemeClr val="lt2"/>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sp>
            <p:nvSpPr>
              <p:cNvPr id="22" name="Google Shape;26;p17">
                <a:extLst>
                  <a:ext uri="{FF2B5EF4-FFF2-40B4-BE49-F238E27FC236}">
                    <a16:creationId xmlns:a16="http://schemas.microsoft.com/office/drawing/2014/main" id="{A110C6A1-6019-2B33-8EB7-FC012BB3DD37}"/>
                  </a:ext>
                </a:extLst>
              </p:cNvPr>
              <p:cNvSpPr/>
              <p:nvPr/>
            </p:nvSpPr>
            <p:spPr>
              <a:xfrm>
                <a:off x="-3615072" y="1337887"/>
                <a:ext cx="1190846" cy="1442392"/>
              </a:xfrm>
              <a:prstGeom prst="rect">
                <a:avLst/>
              </a:prstGeom>
              <a:solidFill>
                <a:srgbClr val="D9D9D9"/>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grpSp>
        <p:sp>
          <p:nvSpPr>
            <p:cNvPr id="17" name="Google Shape;27;p17">
              <a:extLst>
                <a:ext uri="{FF2B5EF4-FFF2-40B4-BE49-F238E27FC236}">
                  <a16:creationId xmlns:a16="http://schemas.microsoft.com/office/drawing/2014/main" id="{CAC83E38-52D8-CC27-56E7-00131FD39A17}"/>
                </a:ext>
              </a:extLst>
            </p:cNvPr>
            <p:cNvSpPr/>
            <p:nvPr/>
          </p:nvSpPr>
          <p:spPr>
            <a:xfrm>
              <a:off x="12637436" y="1537783"/>
              <a:ext cx="693017" cy="807707"/>
            </a:xfrm>
            <a:prstGeom prst="rect">
              <a:avLst/>
            </a:prstGeom>
            <a:solidFill>
              <a:schemeClr val="accent1"/>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grpSp>
    </p:spTree>
    <p:extLst>
      <p:ext uri="{BB962C8B-B14F-4D97-AF65-F5344CB8AC3E}">
        <p14:creationId xmlns:p14="http://schemas.microsoft.com/office/powerpoint/2010/main" val="1666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771564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AD9F-513A-E226-6AE7-0FE00C1846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F29E02-80E2-3D0B-049C-E2FE71E1F3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281E6D-01CE-F914-B529-EB3402612457}"/>
              </a:ext>
            </a:extLst>
          </p:cNvPr>
          <p:cNvSpPr>
            <a:spLocks noGrp="1"/>
          </p:cNvSpPr>
          <p:nvPr>
            <p:ph type="dt" sz="half" idx="10"/>
          </p:nvPr>
        </p:nvSpPr>
        <p:spPr/>
        <p:txBody>
          <a:bodyPr/>
          <a:lstStyle/>
          <a:p>
            <a:fld id="{AF5E046C-4872-4ADF-AB48-87898DFD1A74}" type="datetimeFigureOut">
              <a:rPr lang="en-US" smtClean="0"/>
              <a:t>12/18/2025</a:t>
            </a:fld>
            <a:endParaRPr lang="en-US"/>
          </a:p>
        </p:txBody>
      </p:sp>
      <p:sp>
        <p:nvSpPr>
          <p:cNvPr id="5" name="Footer Placeholder 4">
            <a:extLst>
              <a:ext uri="{FF2B5EF4-FFF2-40B4-BE49-F238E27FC236}">
                <a16:creationId xmlns:a16="http://schemas.microsoft.com/office/drawing/2014/main" id="{5226DAC5-EEF4-BA62-1DF8-61DD6D870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2B030B-C237-7840-D2F3-4B6C7FC86DC3}"/>
              </a:ext>
            </a:extLst>
          </p:cNvPr>
          <p:cNvSpPr>
            <a:spLocks noGrp="1"/>
          </p:cNvSpPr>
          <p:nvPr>
            <p:ph type="sldNum" sz="quarter" idx="12"/>
          </p:nvPr>
        </p:nvSpPr>
        <p:spPr/>
        <p:txBody>
          <a:bodyPr/>
          <a:lstStyle/>
          <a:p>
            <a:fld id="{8C5222AC-2D1A-4636-B2D9-F6F36B4A263C}" type="slidenum">
              <a:rPr lang="en-US" smtClean="0"/>
              <a:t>‹#›</a:t>
            </a:fld>
            <a:endParaRPr lang="en-US"/>
          </a:p>
        </p:txBody>
      </p:sp>
    </p:spTree>
    <p:extLst>
      <p:ext uri="{BB962C8B-B14F-4D97-AF65-F5344CB8AC3E}">
        <p14:creationId xmlns:p14="http://schemas.microsoft.com/office/powerpoint/2010/main" val="4094712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145B9779-0001-460D-A4CA-2BEE270128C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561"/>
            <a:ext cx="12192000" cy="6857519"/>
          </a:xfrm>
          <a:prstGeom prst="rect">
            <a:avLst/>
          </a:prstGeom>
        </p:spPr>
      </p:pic>
      <p:sp>
        <p:nvSpPr>
          <p:cNvPr id="11" name="Holder 2">
            <a:extLst>
              <a:ext uri="{FF2B5EF4-FFF2-40B4-BE49-F238E27FC236}">
                <a16:creationId xmlns:a16="http://schemas.microsoft.com/office/drawing/2014/main" id="{166E6F02-F391-4DFF-9805-C9966A9C560A}"/>
              </a:ext>
            </a:extLst>
          </p:cNvPr>
          <p:cNvSpPr>
            <a:spLocks noGrp="1"/>
          </p:cNvSpPr>
          <p:nvPr>
            <p:ph type="title" hasCustomPrompt="1"/>
          </p:nvPr>
        </p:nvSpPr>
        <p:spPr>
          <a:xfrm>
            <a:off x="8406549" y="1349652"/>
            <a:ext cx="2405679" cy="427420"/>
          </a:xfrm>
          <a:prstGeom prst="rect">
            <a:avLst/>
          </a:prstGeom>
        </p:spPr>
        <p:txBody>
          <a:bodyPr lIns="0" tIns="0" rIns="0" bIns="0" anchor="t" anchorCtr="0">
            <a:noAutofit/>
          </a:bodyPr>
          <a:lstStyle>
            <a:lvl1pPr>
              <a:defRPr sz="2911" b="0" i="0">
                <a:solidFill>
                  <a:schemeClr val="bg1"/>
                </a:solidFill>
                <a:latin typeface="Roboto Medium"/>
                <a:cs typeface="Roboto Medium"/>
              </a:defRPr>
            </a:lvl1pPr>
          </a:lstStyle>
          <a:p>
            <a:r>
              <a:rPr lang="fr-FR" dirty="0"/>
              <a:t>OVERVIEW</a:t>
            </a:r>
            <a:endParaRPr dirty="0"/>
          </a:p>
        </p:txBody>
      </p:sp>
      <p:sp>
        <p:nvSpPr>
          <p:cNvPr id="6" name="Espace réservé du texte 5">
            <a:extLst>
              <a:ext uri="{FF2B5EF4-FFF2-40B4-BE49-F238E27FC236}">
                <a16:creationId xmlns:a16="http://schemas.microsoft.com/office/drawing/2014/main" id="{B91D2EF8-34CD-4571-BC79-C7BF904304C6}"/>
              </a:ext>
            </a:extLst>
          </p:cNvPr>
          <p:cNvSpPr>
            <a:spLocks noGrp="1"/>
          </p:cNvSpPr>
          <p:nvPr>
            <p:ph type="body" sz="quarter" idx="10" hasCustomPrompt="1"/>
          </p:nvPr>
        </p:nvSpPr>
        <p:spPr>
          <a:xfrm>
            <a:off x="8410446" y="1918152"/>
            <a:ext cx="2695642" cy="427420"/>
          </a:xfrm>
          <a:prstGeom prst="rect">
            <a:avLst/>
          </a:prstGeom>
        </p:spPr>
        <p:txBody>
          <a:bodyPr>
            <a:noAutofit/>
          </a:bodyPr>
          <a:lstStyle>
            <a:lvl1pPr marL="207935" indent="-207935">
              <a:buFontTx/>
              <a:buBlip>
                <a:blip r:embed="rId3"/>
              </a:buBlip>
              <a:defRPr sz="1940">
                <a:solidFill>
                  <a:schemeClr val="bg1"/>
                </a:solidFill>
                <a:latin typeface="Roboto Medium" panose="02000000000000000000" pitchFamily="2" charset="0"/>
                <a:ea typeface="Roboto Medium" panose="02000000000000000000" pitchFamily="2" charset="0"/>
              </a:defRPr>
            </a:lvl1pPr>
          </a:lstStyle>
          <a:p>
            <a:pPr lvl="0"/>
            <a:r>
              <a:rPr lang="fr-FR" dirty="0"/>
              <a:t>Part 1</a:t>
            </a:r>
            <a:endParaRPr lang="en-US" dirty="0"/>
          </a:p>
        </p:txBody>
      </p:sp>
    </p:spTree>
    <p:extLst>
      <p:ext uri="{BB962C8B-B14F-4D97-AF65-F5344CB8AC3E}">
        <p14:creationId xmlns:p14="http://schemas.microsoft.com/office/powerpoint/2010/main" val="2147298905"/>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B19BD-0710-4639-FE1F-005BB32782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01A550-0D4E-0B78-C2FE-63D48B25B49D}"/>
              </a:ext>
            </a:extLst>
          </p:cNvPr>
          <p:cNvSpPr>
            <a:spLocks noGrp="1"/>
          </p:cNvSpPr>
          <p:nvPr>
            <p:ph type="dt" sz="half" idx="10"/>
          </p:nvPr>
        </p:nvSpPr>
        <p:spPr/>
        <p:txBody>
          <a:bodyPr/>
          <a:lstStyle/>
          <a:p>
            <a:fld id="{651C5CD9-45B5-4D41-B43A-EBC57FC45F2B}" type="datetime1">
              <a:rPr lang="en-US" smtClean="0"/>
              <a:pPr/>
              <a:t>12/18/2025</a:t>
            </a:fld>
            <a:endParaRPr lang="en-US"/>
          </a:p>
        </p:txBody>
      </p:sp>
      <p:sp>
        <p:nvSpPr>
          <p:cNvPr id="4" name="Footer Placeholder 3">
            <a:extLst>
              <a:ext uri="{FF2B5EF4-FFF2-40B4-BE49-F238E27FC236}">
                <a16:creationId xmlns:a16="http://schemas.microsoft.com/office/drawing/2014/main" id="{C63DAB86-51AA-D47F-34B3-C6BC808D19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CF09C1-4009-FAD5-E3F9-03BA15F360B6}"/>
              </a:ext>
            </a:extLst>
          </p:cNvPr>
          <p:cNvSpPr>
            <a:spLocks noGrp="1"/>
          </p:cNvSpPr>
          <p:nvPr>
            <p:ph type="sldNum" sz="quarter" idx="12"/>
          </p:nvPr>
        </p:nvSpPr>
        <p:spPr/>
        <p:txBody>
          <a:bodyPr/>
          <a:lstStyle/>
          <a:p>
            <a:fld id="{AE08E97F-F00E-4E70-B27B-07F538C138D6}" type="slidenum">
              <a:rPr lang="en-US" smtClean="0"/>
              <a:pPr/>
              <a:t>‹#›</a:t>
            </a:fld>
            <a:endParaRPr lang="en-US"/>
          </a:p>
        </p:txBody>
      </p:sp>
    </p:spTree>
    <p:extLst>
      <p:ext uri="{BB962C8B-B14F-4D97-AF65-F5344CB8AC3E}">
        <p14:creationId xmlns:p14="http://schemas.microsoft.com/office/powerpoint/2010/main" val="22798332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B532EA0-42DD-C2EF-9306-0966A8686874}"/>
              </a:ext>
            </a:extLst>
          </p:cNvPr>
          <p:cNvSpPr txBox="1">
            <a:spLocks noGrp="1"/>
          </p:cNvSpPr>
          <p:nvPr>
            <p:ph type="dt" sz="half" idx="7"/>
          </p:nvPr>
        </p:nvSpPr>
        <p:spPr/>
        <p:txBody>
          <a:bodyPr/>
          <a:lstStyle>
            <a:lvl1pPr>
              <a:defRPr/>
            </a:lvl1pPr>
          </a:lstStyle>
          <a:p>
            <a:pPr lvl="0"/>
            <a:fld id="{AA2C3656-1F45-4F27-AD1D-CBB87AA6A2D3}" type="datetime1">
              <a:rPr lang="en-US"/>
              <a:pPr lvl="0"/>
              <a:t>12/18/2025</a:t>
            </a:fld>
            <a:endParaRPr lang="en-US"/>
          </a:p>
        </p:txBody>
      </p:sp>
      <p:sp>
        <p:nvSpPr>
          <p:cNvPr id="5" name="Footer Placeholder 4">
            <a:extLst>
              <a:ext uri="{FF2B5EF4-FFF2-40B4-BE49-F238E27FC236}">
                <a16:creationId xmlns:a16="http://schemas.microsoft.com/office/drawing/2014/main" id="{F5EE1B8F-D62D-E9BF-B953-1CD7130E6D22}"/>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51210F2-53E3-7A75-8054-B34739F8E12D}"/>
              </a:ext>
            </a:extLst>
          </p:cNvPr>
          <p:cNvSpPr txBox="1">
            <a:spLocks noGrp="1"/>
          </p:cNvSpPr>
          <p:nvPr>
            <p:ph type="sldNum" sz="quarter" idx="8"/>
          </p:nvPr>
        </p:nvSpPr>
        <p:spPr/>
        <p:txBody>
          <a:bodyPr/>
          <a:lstStyle>
            <a:lvl1pPr>
              <a:defRPr>
                <a:solidFill>
                  <a:schemeClr val="bg1"/>
                </a:solidFill>
              </a:defRPr>
            </a:lvl1pPr>
          </a:lstStyle>
          <a:p>
            <a:fld id="{2C50A540-90C9-4EFA-871E-1B6E172935E8}" type="slidenum">
              <a:rPr lang="en-US" smtClean="0"/>
              <a:pPr/>
              <a:t>‹#›</a:t>
            </a:fld>
            <a:endParaRPr lang="en-US"/>
          </a:p>
        </p:txBody>
      </p:sp>
      <p:sp>
        <p:nvSpPr>
          <p:cNvPr id="7" name="Date Placeholder 3">
            <a:extLst>
              <a:ext uri="{FF2B5EF4-FFF2-40B4-BE49-F238E27FC236}">
                <a16:creationId xmlns:a16="http://schemas.microsoft.com/office/drawing/2014/main" id="{3B6FC8A2-2E16-197E-5905-EB58BE7231B0}"/>
              </a:ext>
            </a:extLst>
          </p:cNvPr>
          <p:cNvSpPr txBox="1">
            <a:spLocks/>
          </p:cNvSpPr>
          <p:nvPr/>
        </p:nvSpPr>
        <p:spPr>
          <a:xfrm>
            <a:off x="838200" y="6356352"/>
            <a:ext cx="2743200" cy="365129"/>
          </a:xfrm>
          <a:prstGeom prst="rect">
            <a:avLst/>
          </a:prstGeom>
          <a:noFill/>
          <a:ln>
            <a:noFill/>
          </a:ln>
        </p:spPr>
        <p:txBody>
          <a:bodyPr vert="horz" wrap="square" lIns="91440" tIns="45720" rIns="91440" bIns="45720" anchor="ctr" anchorCtr="0" compatLnSpc="1">
            <a:noAutofit/>
          </a:bodyPr>
          <a:lstStyle>
            <a:defPPr>
              <a:defRPr lang="en-US"/>
            </a:defPPr>
            <a:lvl1pPr marL="0" marR="0" lvl="0" indent="0" algn="l"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767676"/>
                </a:solidFill>
                <a:uFillTx/>
                <a:latin typeface="Apto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2C3656-1F45-4F27-AD1D-CBB87AA6A2D3}" type="datetime1">
              <a:rPr lang="en-US" sz="1200" smtClean="0">
                <a:solidFill>
                  <a:schemeClr val="bg1"/>
                </a:solidFill>
              </a:rPr>
              <a:pPr/>
              <a:t>12/18/2025</a:t>
            </a:fld>
            <a:endParaRPr lang="en-US" sz="1200">
              <a:solidFill>
                <a:schemeClr val="bg1"/>
              </a:solidFill>
            </a:endParaRPr>
          </a:p>
        </p:txBody>
      </p:sp>
      <p:sp>
        <p:nvSpPr>
          <p:cNvPr id="8" name="Footer Placeholder 4">
            <a:extLst>
              <a:ext uri="{FF2B5EF4-FFF2-40B4-BE49-F238E27FC236}">
                <a16:creationId xmlns:a16="http://schemas.microsoft.com/office/drawing/2014/main" id="{9C988810-B49B-8F80-EA49-1E1109C4A72E}"/>
              </a:ext>
            </a:extLst>
          </p:cNvPr>
          <p:cNvSpPr txBox="1">
            <a:spLocks/>
          </p:cNvSpPr>
          <p:nvPr/>
        </p:nvSpPr>
        <p:spPr>
          <a:xfrm>
            <a:off x="4038600" y="6356352"/>
            <a:ext cx="4114800" cy="365129"/>
          </a:xfrm>
          <a:prstGeom prst="rect">
            <a:avLst/>
          </a:prstGeom>
          <a:noFill/>
          <a:ln>
            <a:noFill/>
          </a:ln>
        </p:spPr>
        <p:txBody>
          <a:bodyPr vert="horz" wrap="square" lIns="91440" tIns="45720" rIns="91440" bIns="45720" anchor="ctr" anchorCtr="1" compatLnSpc="1">
            <a:noAutofit/>
          </a:bodyPr>
          <a:lstStyle>
            <a:defPPr>
              <a:defRPr lang="en-US"/>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767676"/>
                </a:solidFill>
                <a:uFillTx/>
                <a:latin typeface="Apto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schemeClr val="bg1"/>
              </a:solidFill>
            </a:endParaRPr>
          </a:p>
        </p:txBody>
      </p:sp>
    </p:spTree>
    <p:extLst>
      <p:ext uri="{BB962C8B-B14F-4D97-AF65-F5344CB8AC3E}">
        <p14:creationId xmlns:p14="http://schemas.microsoft.com/office/powerpoint/2010/main" val="9815124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FEC6-6A80-BA70-1A45-242E362DEF25}"/>
              </a:ext>
            </a:extLst>
          </p:cNvPr>
          <p:cNvSpPr txBox="1">
            <a:spLocks noGrp="1"/>
          </p:cNvSpPr>
          <p:nvPr>
            <p:ph type="title"/>
          </p:nvPr>
        </p:nvSpPr>
        <p:spPr/>
        <p:txBody>
          <a:bodyPr/>
          <a:lstStyle>
            <a:lvl1pPr>
              <a:defRPr>
                <a:latin typeface="Roboto" panose="02000000000000000000" pitchFamily="2" charset="0"/>
                <a:ea typeface="Roboto" panose="02000000000000000000" pitchFamily="2" charset="0"/>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585966BF-14A3-4431-2376-6A47BC3A0054}"/>
              </a:ext>
            </a:extLst>
          </p:cNvPr>
          <p:cNvSpPr txBox="1">
            <a:spLocks noGrp="1"/>
          </p:cNvSpPr>
          <p:nvPr>
            <p:ph idx="1"/>
          </p:nvPr>
        </p:nvSpPr>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12DB4-875E-D4CB-0AA1-A3AE59D7FB97}"/>
              </a:ext>
            </a:extLst>
          </p:cNvPr>
          <p:cNvSpPr txBox="1">
            <a:spLocks noGrp="1"/>
          </p:cNvSpPr>
          <p:nvPr>
            <p:ph type="dt" sz="half" idx="7"/>
          </p:nvPr>
        </p:nvSpPr>
        <p:spPr/>
        <p:txBody>
          <a:bodyPr/>
          <a:lstStyle>
            <a:lvl1pPr>
              <a:defRPr>
                <a:latin typeface="Roboto" panose="02000000000000000000" pitchFamily="2" charset="0"/>
                <a:ea typeface="Roboto" panose="02000000000000000000" pitchFamily="2" charset="0"/>
              </a:defRPr>
            </a:lvl1pPr>
          </a:lstStyle>
          <a:p>
            <a:fld id="{FF7F7A48-5585-4876-9E3E-2FBD8BDAA9C0}" type="datetime1">
              <a:rPr lang="en-US" smtClean="0"/>
              <a:pPr/>
              <a:t>12/18/2025</a:t>
            </a:fld>
            <a:endParaRPr lang="en-US"/>
          </a:p>
        </p:txBody>
      </p:sp>
      <p:sp>
        <p:nvSpPr>
          <p:cNvPr id="5" name="Footer Placeholder 4">
            <a:extLst>
              <a:ext uri="{FF2B5EF4-FFF2-40B4-BE49-F238E27FC236}">
                <a16:creationId xmlns:a16="http://schemas.microsoft.com/office/drawing/2014/main" id="{FDC180DC-07CC-CC9C-8622-A9CC71BE1BF0}"/>
              </a:ext>
            </a:extLst>
          </p:cNvPr>
          <p:cNvSpPr txBox="1">
            <a:spLocks noGrp="1"/>
          </p:cNvSpPr>
          <p:nvPr>
            <p:ph type="ftr" sz="quarter" idx="9"/>
          </p:nvPr>
        </p:nvSpPr>
        <p:spPr/>
        <p:txBody>
          <a:bodyPr/>
          <a:lstStyle>
            <a:lvl1pPr>
              <a:defRPr>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35FAED75-A7DE-02A0-C33E-9C6D5B692B1A}"/>
              </a:ext>
            </a:extLst>
          </p:cNvPr>
          <p:cNvSpPr txBox="1">
            <a:spLocks noGrp="1"/>
          </p:cNvSpPr>
          <p:nvPr>
            <p:ph type="sldNum" sz="quarter" idx="8"/>
          </p:nvPr>
        </p:nvSpPr>
        <p:spPr/>
        <p:txBody>
          <a:bodyPr/>
          <a:lstStyle>
            <a:lvl1pPr>
              <a:defRPr>
                <a:latin typeface="Roboto" panose="02000000000000000000" pitchFamily="2" charset="0"/>
                <a:ea typeface="Roboto" panose="02000000000000000000" pitchFamily="2" charset="0"/>
              </a:defRPr>
            </a:lvl1pPr>
          </a:lstStyle>
          <a:p>
            <a:fld id="{E4D795A0-0A83-4094-B05C-C922BBDD0E95}" type="slidenum">
              <a:rPr lang="en-US" smtClean="0"/>
              <a:pPr/>
              <a:t>‹#›</a:t>
            </a:fld>
            <a:endParaRPr lang="en-US"/>
          </a:p>
        </p:txBody>
      </p:sp>
    </p:spTree>
    <p:extLst>
      <p:ext uri="{BB962C8B-B14F-4D97-AF65-F5344CB8AC3E}">
        <p14:creationId xmlns:p14="http://schemas.microsoft.com/office/powerpoint/2010/main" val="426837177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2AB71-7553-B81B-377E-BEDC78EE6233}"/>
              </a:ext>
            </a:extLst>
          </p:cNvPr>
          <p:cNvSpPr txBox="1">
            <a:spLocks noGrp="1"/>
          </p:cNvSpPr>
          <p:nvPr>
            <p:ph type="title"/>
          </p:nvPr>
        </p:nvSpPr>
        <p:spPr>
          <a:xfrm>
            <a:off x="831847" y="1709736"/>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633CA602-33CD-66A7-43E8-6DE85F650400}"/>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8DF9DC33-6947-132E-7BE3-9A0A536F829B}"/>
              </a:ext>
            </a:extLst>
          </p:cNvPr>
          <p:cNvSpPr txBox="1">
            <a:spLocks noGrp="1"/>
          </p:cNvSpPr>
          <p:nvPr>
            <p:ph type="dt" sz="half" idx="7"/>
          </p:nvPr>
        </p:nvSpPr>
        <p:spPr/>
        <p:txBody>
          <a:bodyPr/>
          <a:lstStyle>
            <a:lvl1pPr>
              <a:defRPr/>
            </a:lvl1pPr>
          </a:lstStyle>
          <a:p>
            <a:pPr lvl="0"/>
            <a:fld id="{4BC3A71F-0C46-4F1E-8D02-94B170F7E2C8}" type="datetime1">
              <a:rPr lang="en-US"/>
              <a:pPr lvl="0"/>
              <a:t>12/18/2025</a:t>
            </a:fld>
            <a:endParaRPr lang="en-US"/>
          </a:p>
        </p:txBody>
      </p:sp>
      <p:sp>
        <p:nvSpPr>
          <p:cNvPr id="5" name="Footer Placeholder 4">
            <a:extLst>
              <a:ext uri="{FF2B5EF4-FFF2-40B4-BE49-F238E27FC236}">
                <a16:creationId xmlns:a16="http://schemas.microsoft.com/office/drawing/2014/main" id="{D2E67877-4C30-D8AB-81C0-FED42EC474A7}"/>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0E289D7-68F3-3601-CC00-37115F0C57C1}"/>
              </a:ext>
            </a:extLst>
          </p:cNvPr>
          <p:cNvSpPr txBox="1">
            <a:spLocks noGrp="1"/>
          </p:cNvSpPr>
          <p:nvPr>
            <p:ph type="sldNum" sz="quarter" idx="8"/>
          </p:nvPr>
        </p:nvSpPr>
        <p:spPr/>
        <p:txBody>
          <a:bodyPr/>
          <a:lstStyle>
            <a:lvl1pPr>
              <a:defRPr/>
            </a:lvl1pPr>
          </a:lstStyle>
          <a:p>
            <a:pPr lvl="0"/>
            <a:fld id="{46F6FC9D-A3FE-403D-B50A-E6783607E470}" type="slidenum">
              <a:t>‹#›</a:t>
            </a:fld>
            <a:endParaRPr lang="en-US"/>
          </a:p>
        </p:txBody>
      </p:sp>
    </p:spTree>
    <p:extLst>
      <p:ext uri="{BB962C8B-B14F-4D97-AF65-F5344CB8AC3E}">
        <p14:creationId xmlns:p14="http://schemas.microsoft.com/office/powerpoint/2010/main" val="354986103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DA10-3793-06FF-5205-909F2E10983A}"/>
              </a:ext>
            </a:extLst>
          </p:cNvPr>
          <p:cNvSpPr txBox="1">
            <a:spLocks noGrp="1"/>
          </p:cNvSpPr>
          <p:nvPr>
            <p:ph type="title"/>
          </p:nvPr>
        </p:nvSpPr>
        <p:spPr/>
        <p:txBody>
          <a:bodyPr/>
          <a:lstStyle>
            <a:lvl1pPr>
              <a:defRPr>
                <a:solidFill>
                  <a:schemeClr val="bg1"/>
                </a:solidFill>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8690EDE9-9A6A-FBB8-0139-17CDB8AC07BF}"/>
              </a:ext>
            </a:extLst>
          </p:cNvPr>
          <p:cNvSpPr txBox="1">
            <a:spLocks noGrp="1"/>
          </p:cNvSpPr>
          <p:nvPr>
            <p:ph idx="1"/>
          </p:nvPr>
        </p:nvSpPr>
        <p:spPr>
          <a:xfrm>
            <a:off x="838204" y="1825627"/>
            <a:ext cx="5181603" cy="435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58AE9CB-5105-38B4-6CCC-D2222B22FCC3}"/>
              </a:ext>
            </a:extLst>
          </p:cNvPr>
          <p:cNvSpPr txBox="1">
            <a:spLocks noGrp="1"/>
          </p:cNvSpPr>
          <p:nvPr>
            <p:ph idx="2"/>
          </p:nvPr>
        </p:nvSpPr>
        <p:spPr>
          <a:xfrm>
            <a:off x="6172200" y="1825627"/>
            <a:ext cx="5181603" cy="435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A0DA0F-AE15-4FE8-5466-ADD140DC3325}"/>
              </a:ext>
            </a:extLst>
          </p:cNvPr>
          <p:cNvSpPr txBox="1">
            <a:spLocks noGrp="1"/>
          </p:cNvSpPr>
          <p:nvPr>
            <p:ph type="dt" sz="half" idx="7"/>
          </p:nvPr>
        </p:nvSpPr>
        <p:spPr/>
        <p:txBody>
          <a:bodyPr/>
          <a:lstStyle>
            <a:lvl1pPr>
              <a:defRPr>
                <a:solidFill>
                  <a:schemeClr val="bg1"/>
                </a:solidFill>
              </a:defRPr>
            </a:lvl1pPr>
          </a:lstStyle>
          <a:p>
            <a:fld id="{B1874FE3-BC61-4E3E-B4D0-4354F5B7517A}" type="datetime1">
              <a:rPr lang="en-US" smtClean="0"/>
              <a:pPr/>
              <a:t>12/18/2025</a:t>
            </a:fld>
            <a:endParaRPr lang="en-US"/>
          </a:p>
        </p:txBody>
      </p:sp>
      <p:sp>
        <p:nvSpPr>
          <p:cNvPr id="6" name="Footer Placeholder 5">
            <a:extLst>
              <a:ext uri="{FF2B5EF4-FFF2-40B4-BE49-F238E27FC236}">
                <a16:creationId xmlns:a16="http://schemas.microsoft.com/office/drawing/2014/main" id="{4CB8CE65-61B7-C3E5-FA49-9D2C2147D11D}"/>
              </a:ext>
            </a:extLst>
          </p:cNvPr>
          <p:cNvSpPr txBox="1">
            <a:spLocks noGrp="1"/>
          </p:cNvSpPr>
          <p:nvPr>
            <p:ph type="ftr" sz="quarter" idx="9"/>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5C7BC5A8-9C7D-6802-094E-069520EE03FA}"/>
              </a:ext>
            </a:extLst>
          </p:cNvPr>
          <p:cNvSpPr txBox="1">
            <a:spLocks noGrp="1"/>
          </p:cNvSpPr>
          <p:nvPr>
            <p:ph type="sldNum" sz="quarter" idx="8"/>
          </p:nvPr>
        </p:nvSpPr>
        <p:spPr/>
        <p:txBody>
          <a:bodyPr/>
          <a:lstStyle>
            <a:lvl1pPr>
              <a:defRPr>
                <a:solidFill>
                  <a:schemeClr val="bg1"/>
                </a:solidFill>
              </a:defRPr>
            </a:lvl1pPr>
          </a:lstStyle>
          <a:p>
            <a:fld id="{80FAA0CE-906F-4987-A7A1-D0ED320160F9}" type="slidenum">
              <a:rPr lang="en-US" smtClean="0"/>
              <a:pPr/>
              <a:t>‹#›</a:t>
            </a:fld>
            <a:endParaRPr lang="en-US"/>
          </a:p>
        </p:txBody>
      </p:sp>
    </p:spTree>
    <p:extLst>
      <p:ext uri="{BB962C8B-B14F-4D97-AF65-F5344CB8AC3E}">
        <p14:creationId xmlns:p14="http://schemas.microsoft.com/office/powerpoint/2010/main" val="161762081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1953F-DDB8-5792-BD8C-F1A7730A0A4D}"/>
              </a:ext>
            </a:extLst>
          </p:cNvPr>
          <p:cNvSpPr txBox="1">
            <a:spLocks noGrp="1"/>
          </p:cNvSpPr>
          <p:nvPr>
            <p:ph type="title"/>
          </p:nvPr>
        </p:nvSpPr>
        <p:spPr>
          <a:xfrm>
            <a:off x="839784" y="365130"/>
            <a:ext cx="10515600" cy="1325559"/>
          </a:xfrm>
        </p:spPr>
        <p:txBody>
          <a:bodyPr/>
          <a:lstStyle>
            <a:lvl1pPr>
              <a:defRPr>
                <a:solidFill>
                  <a:schemeClr val="bg1"/>
                </a:solidFill>
              </a:defRPr>
            </a:lvl1pPr>
          </a:lstStyle>
          <a:p>
            <a:pPr lvl="0"/>
            <a:r>
              <a:rPr lang="en-US"/>
              <a:t>Click to edit Master title style</a:t>
            </a:r>
          </a:p>
        </p:txBody>
      </p:sp>
      <p:sp>
        <p:nvSpPr>
          <p:cNvPr id="3" name="Text Placeholder 2">
            <a:extLst>
              <a:ext uri="{FF2B5EF4-FFF2-40B4-BE49-F238E27FC236}">
                <a16:creationId xmlns:a16="http://schemas.microsoft.com/office/drawing/2014/main" id="{54686867-C821-3FF7-0703-E96CF0516C37}"/>
              </a:ext>
            </a:extLst>
          </p:cNvPr>
          <p:cNvSpPr txBox="1">
            <a:spLocks noGrp="1"/>
          </p:cNvSpPr>
          <p:nvPr>
            <p:ph type="body" idx="1"/>
          </p:nvPr>
        </p:nvSpPr>
        <p:spPr>
          <a:xfrm>
            <a:off x="839784" y="1681160"/>
            <a:ext cx="5157782" cy="823910"/>
          </a:xfrm>
        </p:spPr>
        <p:txBody>
          <a:bodyPr anchor="b"/>
          <a:lstStyle>
            <a:lvl1pPr marL="0" indent="0">
              <a:buNone/>
              <a:defRPr sz="2400" b="1">
                <a:solidFill>
                  <a:schemeClr val="bg1"/>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A6043BBE-C57A-46F8-7685-9AC4BF75D66F}"/>
              </a:ext>
            </a:extLst>
          </p:cNvPr>
          <p:cNvSpPr txBox="1">
            <a:spLocks noGrp="1"/>
          </p:cNvSpPr>
          <p:nvPr>
            <p:ph idx="2"/>
          </p:nvPr>
        </p:nvSpPr>
        <p:spPr>
          <a:xfrm>
            <a:off x="839784" y="2505072"/>
            <a:ext cx="5157782" cy="36845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D29A7-E36A-68D9-0B12-C76DDF55620E}"/>
              </a:ext>
            </a:extLst>
          </p:cNvPr>
          <p:cNvSpPr txBox="1">
            <a:spLocks noGrp="1"/>
          </p:cNvSpPr>
          <p:nvPr>
            <p:ph type="body" idx="3"/>
          </p:nvPr>
        </p:nvSpPr>
        <p:spPr>
          <a:xfrm>
            <a:off x="6172201" y="1681160"/>
            <a:ext cx="5183184" cy="823910"/>
          </a:xfrm>
        </p:spPr>
        <p:txBody>
          <a:bodyPr anchor="b"/>
          <a:lstStyle>
            <a:lvl1pPr marL="0" indent="0">
              <a:buNone/>
              <a:defRPr sz="2400" b="1">
                <a:solidFill>
                  <a:schemeClr val="bg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DB46BC3F-0D0D-5A59-0B8A-6401D5A5E037}"/>
              </a:ext>
            </a:extLst>
          </p:cNvPr>
          <p:cNvSpPr txBox="1">
            <a:spLocks noGrp="1"/>
          </p:cNvSpPr>
          <p:nvPr>
            <p:ph idx="4"/>
          </p:nvPr>
        </p:nvSpPr>
        <p:spPr>
          <a:xfrm>
            <a:off x="6172201" y="2505072"/>
            <a:ext cx="5183184" cy="36845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5454FD-9732-6F62-B0F7-0465504FF2B2}"/>
              </a:ext>
            </a:extLst>
          </p:cNvPr>
          <p:cNvSpPr txBox="1">
            <a:spLocks noGrp="1"/>
          </p:cNvSpPr>
          <p:nvPr>
            <p:ph type="dt" sz="half" idx="7"/>
          </p:nvPr>
        </p:nvSpPr>
        <p:spPr/>
        <p:txBody>
          <a:bodyPr/>
          <a:lstStyle>
            <a:lvl1pPr>
              <a:defRPr>
                <a:solidFill>
                  <a:schemeClr val="bg1"/>
                </a:solidFill>
              </a:defRPr>
            </a:lvl1pPr>
          </a:lstStyle>
          <a:p>
            <a:fld id="{50C72F98-B59E-4A23-AED7-DF71FC0FC36C}" type="datetime1">
              <a:rPr lang="en-US" smtClean="0"/>
              <a:pPr/>
              <a:t>12/18/2025</a:t>
            </a:fld>
            <a:endParaRPr lang="en-US"/>
          </a:p>
        </p:txBody>
      </p:sp>
      <p:sp>
        <p:nvSpPr>
          <p:cNvPr id="8" name="Footer Placeholder 7">
            <a:extLst>
              <a:ext uri="{FF2B5EF4-FFF2-40B4-BE49-F238E27FC236}">
                <a16:creationId xmlns:a16="http://schemas.microsoft.com/office/drawing/2014/main" id="{568A0F5B-74B9-AAA7-9E12-2C77843DB883}"/>
              </a:ext>
            </a:extLst>
          </p:cNvPr>
          <p:cNvSpPr txBox="1">
            <a:spLocks noGrp="1"/>
          </p:cNvSpPr>
          <p:nvPr>
            <p:ph type="ftr" sz="quarter" idx="9"/>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56C12D97-E744-855D-9B4D-437A5B246151}"/>
              </a:ext>
            </a:extLst>
          </p:cNvPr>
          <p:cNvSpPr txBox="1">
            <a:spLocks noGrp="1"/>
          </p:cNvSpPr>
          <p:nvPr>
            <p:ph type="sldNum" sz="quarter" idx="8"/>
          </p:nvPr>
        </p:nvSpPr>
        <p:spPr/>
        <p:txBody>
          <a:bodyPr/>
          <a:lstStyle>
            <a:lvl1pPr>
              <a:defRPr>
                <a:solidFill>
                  <a:schemeClr val="bg1"/>
                </a:solidFill>
              </a:defRPr>
            </a:lvl1pPr>
          </a:lstStyle>
          <a:p>
            <a:fld id="{4A2B3956-D172-4F1A-A690-0564C726C4DC}" type="slidenum">
              <a:rPr lang="en-US" smtClean="0"/>
              <a:pPr/>
              <a:t>‹#›</a:t>
            </a:fld>
            <a:endParaRPr lang="en-US"/>
          </a:p>
        </p:txBody>
      </p:sp>
      <p:sp>
        <p:nvSpPr>
          <p:cNvPr id="11" name="Content Placeholder 3">
            <a:extLst>
              <a:ext uri="{FF2B5EF4-FFF2-40B4-BE49-F238E27FC236}">
                <a16:creationId xmlns:a16="http://schemas.microsoft.com/office/drawing/2014/main" id="{2DE8F37D-A44D-9335-E5DF-53A3BD92F41F}"/>
              </a:ext>
            </a:extLst>
          </p:cNvPr>
          <p:cNvSpPr txBox="1">
            <a:spLocks noGrp="1"/>
          </p:cNvSpPr>
          <p:nvPr>
            <p:ph idx="10"/>
          </p:nvPr>
        </p:nvSpPr>
        <p:spPr>
          <a:xfrm>
            <a:off x="839784" y="2505070"/>
            <a:ext cx="5157782" cy="36845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93331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CC47A-734B-BC50-17A0-E9C383BD461B}"/>
              </a:ext>
            </a:extLst>
          </p:cNvPr>
          <p:cNvSpPr txBox="1">
            <a:spLocks noGrp="1"/>
          </p:cNvSpPr>
          <p:nvPr>
            <p:ph type="title"/>
          </p:nvPr>
        </p:nvSpPr>
        <p:spPr/>
        <p:txBody>
          <a:bodyPr/>
          <a:lstStyle>
            <a:lvl1pPr>
              <a:defRPr>
                <a:solidFill>
                  <a:schemeClr val="bg1"/>
                </a:solidFill>
              </a:defRPr>
            </a:lvl1pPr>
          </a:lstStyle>
          <a:p>
            <a:pPr lvl="0"/>
            <a:r>
              <a:rPr lang="en-US"/>
              <a:t>Click to edit Master title style</a:t>
            </a:r>
            <a:endParaRPr lang="en-US" dirty="0"/>
          </a:p>
        </p:txBody>
      </p:sp>
      <p:sp>
        <p:nvSpPr>
          <p:cNvPr id="3" name="Date Placeholder 2">
            <a:extLst>
              <a:ext uri="{FF2B5EF4-FFF2-40B4-BE49-F238E27FC236}">
                <a16:creationId xmlns:a16="http://schemas.microsoft.com/office/drawing/2014/main" id="{E4F418A8-EFC5-1056-2EC7-3D73A435AE4C}"/>
              </a:ext>
            </a:extLst>
          </p:cNvPr>
          <p:cNvSpPr txBox="1">
            <a:spLocks noGrp="1"/>
          </p:cNvSpPr>
          <p:nvPr>
            <p:ph type="dt" sz="half" idx="7"/>
          </p:nvPr>
        </p:nvSpPr>
        <p:spPr/>
        <p:txBody>
          <a:bodyPr/>
          <a:lstStyle>
            <a:lvl1pPr>
              <a:defRPr>
                <a:solidFill>
                  <a:schemeClr val="bg1"/>
                </a:solidFill>
              </a:defRPr>
            </a:lvl1pPr>
          </a:lstStyle>
          <a:p>
            <a:fld id="{60EBA167-DB66-44EE-A241-20EF4D062075}" type="datetime1">
              <a:rPr lang="en-US" smtClean="0"/>
              <a:pPr/>
              <a:t>12/18/2025</a:t>
            </a:fld>
            <a:endParaRPr lang="en-US"/>
          </a:p>
        </p:txBody>
      </p:sp>
      <p:sp>
        <p:nvSpPr>
          <p:cNvPr id="4" name="Footer Placeholder 3">
            <a:extLst>
              <a:ext uri="{FF2B5EF4-FFF2-40B4-BE49-F238E27FC236}">
                <a16:creationId xmlns:a16="http://schemas.microsoft.com/office/drawing/2014/main" id="{C375F9D9-6ED6-BA32-053A-91E2C33B199A}"/>
              </a:ext>
            </a:extLst>
          </p:cNvPr>
          <p:cNvSpPr txBox="1">
            <a:spLocks noGrp="1"/>
          </p:cNvSpPr>
          <p:nvPr>
            <p:ph type="ftr" sz="quarter" idx="9"/>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916E4C7-E253-F2C5-A1D4-F89381F465FC}"/>
              </a:ext>
            </a:extLst>
          </p:cNvPr>
          <p:cNvSpPr txBox="1">
            <a:spLocks noGrp="1"/>
          </p:cNvSpPr>
          <p:nvPr>
            <p:ph type="sldNum" sz="quarter" idx="8"/>
          </p:nvPr>
        </p:nvSpPr>
        <p:spPr/>
        <p:txBody>
          <a:bodyPr/>
          <a:lstStyle>
            <a:lvl1pPr>
              <a:defRPr>
                <a:solidFill>
                  <a:schemeClr val="bg1"/>
                </a:solidFill>
              </a:defRPr>
            </a:lvl1pPr>
          </a:lstStyle>
          <a:p>
            <a:fld id="{FF29B3AC-D56D-479E-955F-76BBBC2377B5}" type="slidenum">
              <a:rPr lang="en-US" smtClean="0"/>
              <a:pPr/>
              <a:t>‹#›</a:t>
            </a:fld>
            <a:endParaRPr lang="en-US"/>
          </a:p>
        </p:txBody>
      </p:sp>
    </p:spTree>
    <p:extLst>
      <p:ext uri="{BB962C8B-B14F-4D97-AF65-F5344CB8AC3E}">
        <p14:creationId xmlns:p14="http://schemas.microsoft.com/office/powerpoint/2010/main" val="276618034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808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110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62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itre 1">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FDB2F19-93C6-4E62-927B-CA991F1C435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 y="0"/>
            <a:ext cx="12181576" cy="6858000"/>
          </a:xfrm>
          <a:prstGeom prst="rect">
            <a:avLst/>
          </a:prstGeom>
        </p:spPr>
      </p:pic>
      <p:sp>
        <p:nvSpPr>
          <p:cNvPr id="10" name="Holder 2">
            <a:extLst>
              <a:ext uri="{FF2B5EF4-FFF2-40B4-BE49-F238E27FC236}">
                <a16:creationId xmlns:a16="http://schemas.microsoft.com/office/drawing/2014/main" id="{3B79C412-7A4C-4DCC-8294-2F436B052ABE}"/>
              </a:ext>
            </a:extLst>
          </p:cNvPr>
          <p:cNvSpPr>
            <a:spLocks noGrp="1"/>
          </p:cNvSpPr>
          <p:nvPr>
            <p:ph type="title" hasCustomPrompt="1"/>
          </p:nvPr>
        </p:nvSpPr>
        <p:spPr>
          <a:xfrm>
            <a:off x="4916943" y="2103608"/>
            <a:ext cx="6724992" cy="1325392"/>
          </a:xfrm>
          <a:prstGeom prst="rect">
            <a:avLst/>
          </a:prstGeom>
        </p:spPr>
        <p:txBody>
          <a:bodyPr lIns="0" tIns="0" rIns="0" bIns="0">
            <a:noAutofit/>
          </a:bodyPr>
          <a:lstStyle>
            <a:lvl1pPr>
              <a:defRPr sz="4366" b="0" i="0">
                <a:solidFill>
                  <a:schemeClr val="tx1"/>
                </a:solidFill>
                <a:latin typeface="Roboto Medium"/>
                <a:cs typeface="Roboto Medium"/>
              </a:defRPr>
            </a:lvl1pPr>
          </a:lstStyle>
          <a:p>
            <a:r>
              <a:rPr lang="fr-FR" dirty="0" err="1"/>
              <a:t>Chapter</a:t>
            </a:r>
            <a:r>
              <a:rPr lang="fr-FR" dirty="0"/>
              <a:t> </a:t>
            </a:r>
            <a:r>
              <a:rPr lang="fr-FR" dirty="0" err="1"/>
              <a:t>title</a:t>
            </a:r>
            <a:endParaRPr dirty="0"/>
          </a:p>
        </p:txBody>
      </p:sp>
      <p:sp>
        <p:nvSpPr>
          <p:cNvPr id="17" name="Espace réservé du texte 16">
            <a:extLst>
              <a:ext uri="{FF2B5EF4-FFF2-40B4-BE49-F238E27FC236}">
                <a16:creationId xmlns:a16="http://schemas.microsoft.com/office/drawing/2014/main" id="{49501EAD-15BB-4C3F-BD18-0C3F4ACCC9B2}"/>
              </a:ext>
            </a:extLst>
          </p:cNvPr>
          <p:cNvSpPr>
            <a:spLocks noGrp="1"/>
          </p:cNvSpPr>
          <p:nvPr>
            <p:ph type="body" sz="quarter" idx="10" hasCustomPrompt="1"/>
          </p:nvPr>
        </p:nvSpPr>
        <p:spPr>
          <a:xfrm>
            <a:off x="4911731" y="3429000"/>
            <a:ext cx="4022394" cy="654986"/>
          </a:xfrm>
          <a:prstGeom prst="rect">
            <a:avLst/>
          </a:prstGeom>
        </p:spPr>
        <p:txBody>
          <a:bodyPr/>
          <a:lstStyle>
            <a:lvl1pPr marL="0" indent="0">
              <a:buFontTx/>
              <a:buNone/>
              <a:defRPr sz="2426">
                <a:latin typeface="Roboto Medium" panose="02000000000000000000" pitchFamily="2" charset="0"/>
                <a:ea typeface="Roboto Medium" panose="02000000000000000000" pitchFamily="2" charset="0"/>
              </a:defRPr>
            </a:lvl1pPr>
          </a:lstStyle>
          <a:p>
            <a:pPr lvl="0"/>
            <a:r>
              <a:rPr lang="fr-FR" dirty="0" err="1"/>
              <a:t>Subtitle</a:t>
            </a:r>
            <a:endParaRPr lang="en-US" dirty="0"/>
          </a:p>
        </p:txBody>
      </p:sp>
    </p:spTree>
    <p:extLst>
      <p:ext uri="{BB962C8B-B14F-4D97-AF65-F5344CB8AC3E}">
        <p14:creationId xmlns:p14="http://schemas.microsoft.com/office/powerpoint/2010/main" val="3855070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296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321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166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231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92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308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477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p:cSld name="1_Custom Layou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3" y="365130"/>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dt" idx="10"/>
          </p:nvPr>
        </p:nvSpPr>
        <p:spPr>
          <a:xfrm>
            <a:off x="838203" y="6356352"/>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6767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4038603" y="6356352"/>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76767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8610603" y="6356352"/>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67676"/>
              </a:buClr>
              <a:buSzPts val="1200"/>
              <a:buFont typeface="Roboto"/>
              <a:buNone/>
              <a:defRPr/>
            </a:lvl1pPr>
            <a:lvl2pPr marL="0" marR="0" lvl="1" indent="0" algn="r">
              <a:lnSpc>
                <a:spcPct val="100000"/>
              </a:lnSpc>
              <a:spcBef>
                <a:spcPts val="0"/>
              </a:spcBef>
              <a:spcAft>
                <a:spcPts val="0"/>
              </a:spcAft>
              <a:buClr>
                <a:srgbClr val="767676"/>
              </a:buClr>
              <a:buSzPts val="1200"/>
              <a:buFont typeface="Roboto"/>
              <a:buNone/>
              <a:defRPr/>
            </a:lvl2pPr>
            <a:lvl3pPr marL="0" marR="0" lvl="2" indent="0" algn="r">
              <a:lnSpc>
                <a:spcPct val="100000"/>
              </a:lnSpc>
              <a:spcBef>
                <a:spcPts val="0"/>
              </a:spcBef>
              <a:spcAft>
                <a:spcPts val="0"/>
              </a:spcAft>
              <a:buClr>
                <a:srgbClr val="767676"/>
              </a:buClr>
              <a:buSzPts val="1200"/>
              <a:buFont typeface="Roboto"/>
              <a:buNone/>
              <a:defRPr/>
            </a:lvl3pPr>
            <a:lvl4pPr marL="0" marR="0" lvl="3" indent="0" algn="r">
              <a:lnSpc>
                <a:spcPct val="100000"/>
              </a:lnSpc>
              <a:spcBef>
                <a:spcPts val="0"/>
              </a:spcBef>
              <a:spcAft>
                <a:spcPts val="0"/>
              </a:spcAft>
              <a:buClr>
                <a:srgbClr val="767676"/>
              </a:buClr>
              <a:buSzPts val="1200"/>
              <a:buFont typeface="Roboto"/>
              <a:buNone/>
              <a:defRPr/>
            </a:lvl4pPr>
            <a:lvl5pPr marL="0" marR="0" lvl="4" indent="0" algn="r">
              <a:lnSpc>
                <a:spcPct val="100000"/>
              </a:lnSpc>
              <a:spcBef>
                <a:spcPts val="0"/>
              </a:spcBef>
              <a:spcAft>
                <a:spcPts val="0"/>
              </a:spcAft>
              <a:buClr>
                <a:srgbClr val="767676"/>
              </a:buClr>
              <a:buSzPts val="1200"/>
              <a:buFont typeface="Roboto"/>
              <a:buNone/>
              <a:defRPr/>
            </a:lvl5pPr>
            <a:lvl6pPr marL="0" marR="0" lvl="5" indent="0" algn="r">
              <a:lnSpc>
                <a:spcPct val="100000"/>
              </a:lnSpc>
              <a:spcBef>
                <a:spcPts val="0"/>
              </a:spcBef>
              <a:spcAft>
                <a:spcPts val="0"/>
              </a:spcAft>
              <a:buClr>
                <a:srgbClr val="767676"/>
              </a:buClr>
              <a:buSzPts val="1200"/>
              <a:buFont typeface="Roboto"/>
              <a:buNone/>
              <a:defRPr/>
            </a:lvl6pPr>
            <a:lvl7pPr marL="0" marR="0" lvl="6" indent="0" algn="r">
              <a:lnSpc>
                <a:spcPct val="100000"/>
              </a:lnSpc>
              <a:spcBef>
                <a:spcPts val="0"/>
              </a:spcBef>
              <a:spcAft>
                <a:spcPts val="0"/>
              </a:spcAft>
              <a:buClr>
                <a:srgbClr val="767676"/>
              </a:buClr>
              <a:buSzPts val="1200"/>
              <a:buFont typeface="Roboto"/>
              <a:buNone/>
              <a:defRPr/>
            </a:lvl7pPr>
            <a:lvl8pPr marL="0" marR="0" lvl="7" indent="0" algn="r">
              <a:lnSpc>
                <a:spcPct val="100000"/>
              </a:lnSpc>
              <a:spcBef>
                <a:spcPts val="0"/>
              </a:spcBef>
              <a:spcAft>
                <a:spcPts val="0"/>
              </a:spcAft>
              <a:buClr>
                <a:srgbClr val="767676"/>
              </a:buClr>
              <a:buSzPts val="1200"/>
              <a:buFont typeface="Roboto"/>
              <a:buNone/>
              <a:defRPr/>
            </a:lvl8pPr>
            <a:lvl9pPr marL="0" marR="0" lvl="8" indent="0" algn="r">
              <a:lnSpc>
                <a:spcPct val="100000"/>
              </a:lnSpc>
              <a:spcBef>
                <a:spcPts val="0"/>
              </a:spcBef>
              <a:spcAft>
                <a:spcPts val="0"/>
              </a:spcAft>
              <a:buClr>
                <a:srgbClr val="767676"/>
              </a:buClr>
              <a:buSzPts val="1200"/>
              <a:buFont typeface="Roboto"/>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0067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1_Comparison">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839784" y="365130"/>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839784" y="1681160"/>
            <a:ext cx="5157782" cy="823910"/>
          </a:xfrm>
          <a:prstGeom prst="rect">
            <a:avLst/>
          </a:prstGeom>
          <a:noFill/>
          <a:ln>
            <a:noFill/>
          </a:ln>
        </p:spPr>
        <p:txBody>
          <a:bodyPr spcFirstLastPara="1" wrap="square" lIns="91425" tIns="45700" rIns="91425" bIns="45700" anchor="b" anchorCtr="0">
            <a:normAutofit/>
          </a:bodyPr>
          <a:lstStyle>
            <a:lvl1pPr marL="457182" lvl="0" indent="-228591" algn="l">
              <a:lnSpc>
                <a:spcPct val="90000"/>
              </a:lnSpc>
              <a:spcBef>
                <a:spcPts val="1000"/>
              </a:spcBef>
              <a:spcAft>
                <a:spcPts val="0"/>
              </a:spcAft>
              <a:buClr>
                <a:schemeClr val="lt1"/>
              </a:buClr>
              <a:buSzPts val="2400"/>
              <a:buNone/>
              <a:defRPr sz="2400" b="1">
                <a:solidFill>
                  <a:schemeClr val="lt1"/>
                </a:solidFill>
              </a:defRPr>
            </a:lvl1pPr>
            <a:lvl2pPr marL="914363" lvl="1" indent="-342886" algn="l">
              <a:lnSpc>
                <a:spcPct val="90000"/>
              </a:lnSpc>
              <a:spcBef>
                <a:spcPts val="500"/>
              </a:spcBef>
              <a:spcAft>
                <a:spcPts val="0"/>
              </a:spcAft>
              <a:buClr>
                <a:srgbClr val="000000"/>
              </a:buClr>
              <a:buSzPts val="1800"/>
              <a:buChar char="•"/>
              <a:defRPr/>
            </a:lvl2pPr>
            <a:lvl3pPr marL="1371545" lvl="2" indent="-342886" algn="l">
              <a:lnSpc>
                <a:spcPct val="90000"/>
              </a:lnSpc>
              <a:spcBef>
                <a:spcPts val="500"/>
              </a:spcBef>
              <a:spcAft>
                <a:spcPts val="0"/>
              </a:spcAft>
              <a:buClr>
                <a:srgbClr val="000000"/>
              </a:buClr>
              <a:buSzPts val="1800"/>
              <a:buChar char="•"/>
              <a:defRPr/>
            </a:lvl3pPr>
            <a:lvl4pPr marL="1828727" lvl="3" indent="-342886" algn="l">
              <a:lnSpc>
                <a:spcPct val="90000"/>
              </a:lnSpc>
              <a:spcBef>
                <a:spcPts val="500"/>
              </a:spcBef>
              <a:spcAft>
                <a:spcPts val="0"/>
              </a:spcAft>
              <a:buClr>
                <a:srgbClr val="000000"/>
              </a:buClr>
              <a:buSzPts val="1800"/>
              <a:buChar char="•"/>
              <a:defRPr/>
            </a:lvl4pPr>
            <a:lvl5pPr marL="2285909" lvl="4" indent="-342886" algn="l">
              <a:lnSpc>
                <a:spcPct val="90000"/>
              </a:lnSpc>
              <a:spcBef>
                <a:spcPts val="500"/>
              </a:spcBef>
              <a:spcAft>
                <a:spcPts val="0"/>
              </a:spcAft>
              <a:buClr>
                <a:srgbClr val="000000"/>
              </a:buClr>
              <a:buSzPts val="1800"/>
              <a:buChar char="•"/>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2"/>
          </p:nvPr>
        </p:nvSpPr>
        <p:spPr>
          <a:xfrm>
            <a:off x="839784" y="2505072"/>
            <a:ext cx="5157782" cy="3684583"/>
          </a:xfrm>
          <a:prstGeom prst="rect">
            <a:avLst/>
          </a:prstGeom>
          <a:noFill/>
          <a:ln>
            <a:noFill/>
          </a:ln>
        </p:spPr>
        <p:txBody>
          <a:bodyPr spcFirstLastPara="1" wrap="square" lIns="91425" tIns="45700" rIns="91425" bIns="45700" anchor="t" anchorCtr="0">
            <a:normAutofit/>
          </a:bodyPr>
          <a:lstStyle>
            <a:lvl1pPr marL="457182" lvl="0" indent="-406384" algn="l">
              <a:lnSpc>
                <a:spcPct val="90000"/>
              </a:lnSpc>
              <a:spcBef>
                <a:spcPts val="1000"/>
              </a:spcBef>
              <a:spcAft>
                <a:spcPts val="0"/>
              </a:spcAft>
              <a:buClr>
                <a:schemeClr val="lt1"/>
              </a:buClr>
              <a:buSzPts val="2800"/>
              <a:buChar char="•"/>
              <a:defRPr>
                <a:solidFill>
                  <a:schemeClr val="lt1"/>
                </a:solidFill>
              </a:defRPr>
            </a:lvl1pPr>
            <a:lvl2pPr marL="914363" lvl="1" indent="-380985" algn="l">
              <a:lnSpc>
                <a:spcPct val="90000"/>
              </a:lnSpc>
              <a:spcBef>
                <a:spcPts val="500"/>
              </a:spcBef>
              <a:spcAft>
                <a:spcPts val="0"/>
              </a:spcAft>
              <a:buClr>
                <a:schemeClr val="lt1"/>
              </a:buClr>
              <a:buSzPts val="2400"/>
              <a:buChar char="•"/>
              <a:defRPr>
                <a:solidFill>
                  <a:schemeClr val="lt1"/>
                </a:solidFill>
              </a:defRPr>
            </a:lvl2pPr>
            <a:lvl3pPr marL="1371545" lvl="2" indent="-355586" algn="l">
              <a:lnSpc>
                <a:spcPct val="90000"/>
              </a:lnSpc>
              <a:spcBef>
                <a:spcPts val="500"/>
              </a:spcBef>
              <a:spcAft>
                <a:spcPts val="0"/>
              </a:spcAft>
              <a:buClr>
                <a:schemeClr val="lt1"/>
              </a:buClr>
              <a:buSzPts val="2000"/>
              <a:buChar char="•"/>
              <a:defRPr>
                <a:solidFill>
                  <a:schemeClr val="lt1"/>
                </a:solidFill>
              </a:defRPr>
            </a:lvl3pPr>
            <a:lvl4pPr marL="1828727" lvl="3" indent="-342886" algn="l">
              <a:lnSpc>
                <a:spcPct val="90000"/>
              </a:lnSpc>
              <a:spcBef>
                <a:spcPts val="500"/>
              </a:spcBef>
              <a:spcAft>
                <a:spcPts val="0"/>
              </a:spcAft>
              <a:buClr>
                <a:schemeClr val="lt1"/>
              </a:buClr>
              <a:buSzPts val="1800"/>
              <a:buChar char="•"/>
              <a:defRPr>
                <a:solidFill>
                  <a:schemeClr val="lt1"/>
                </a:solidFill>
              </a:defRPr>
            </a:lvl4pPr>
            <a:lvl5pPr marL="2285909" lvl="4" indent="-342886" algn="l">
              <a:lnSpc>
                <a:spcPct val="90000"/>
              </a:lnSpc>
              <a:spcBef>
                <a:spcPts val="500"/>
              </a:spcBef>
              <a:spcAft>
                <a:spcPts val="0"/>
              </a:spcAft>
              <a:buClr>
                <a:schemeClr val="lt1"/>
              </a:buClr>
              <a:buSzPts val="1800"/>
              <a:buChar char="•"/>
              <a:defRPr>
                <a:solidFill>
                  <a:schemeClr val="lt1"/>
                </a:solidFill>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body" idx="3"/>
          </p:nvPr>
        </p:nvSpPr>
        <p:spPr>
          <a:xfrm>
            <a:off x="6172201" y="1681160"/>
            <a:ext cx="5183184" cy="823910"/>
          </a:xfrm>
          <a:prstGeom prst="rect">
            <a:avLst/>
          </a:prstGeom>
          <a:noFill/>
          <a:ln>
            <a:noFill/>
          </a:ln>
        </p:spPr>
        <p:txBody>
          <a:bodyPr spcFirstLastPara="1" wrap="square" lIns="91425" tIns="45700" rIns="91425" bIns="45700" anchor="b" anchorCtr="0">
            <a:normAutofit/>
          </a:bodyPr>
          <a:lstStyle>
            <a:lvl1pPr marL="457182" lvl="0" indent="-228591" algn="l">
              <a:lnSpc>
                <a:spcPct val="90000"/>
              </a:lnSpc>
              <a:spcBef>
                <a:spcPts val="1000"/>
              </a:spcBef>
              <a:spcAft>
                <a:spcPts val="0"/>
              </a:spcAft>
              <a:buClr>
                <a:schemeClr val="lt1"/>
              </a:buClr>
              <a:buSzPts val="2400"/>
              <a:buNone/>
              <a:defRPr sz="2400" b="1">
                <a:solidFill>
                  <a:schemeClr val="lt1"/>
                </a:solidFill>
              </a:defRPr>
            </a:lvl1pPr>
            <a:lvl2pPr marL="914363" lvl="1" indent="-342886" algn="l">
              <a:lnSpc>
                <a:spcPct val="90000"/>
              </a:lnSpc>
              <a:spcBef>
                <a:spcPts val="500"/>
              </a:spcBef>
              <a:spcAft>
                <a:spcPts val="0"/>
              </a:spcAft>
              <a:buClr>
                <a:srgbClr val="000000"/>
              </a:buClr>
              <a:buSzPts val="1800"/>
              <a:buChar char="•"/>
              <a:defRPr/>
            </a:lvl2pPr>
            <a:lvl3pPr marL="1371545" lvl="2" indent="-342886" algn="l">
              <a:lnSpc>
                <a:spcPct val="90000"/>
              </a:lnSpc>
              <a:spcBef>
                <a:spcPts val="500"/>
              </a:spcBef>
              <a:spcAft>
                <a:spcPts val="0"/>
              </a:spcAft>
              <a:buClr>
                <a:srgbClr val="000000"/>
              </a:buClr>
              <a:buSzPts val="1800"/>
              <a:buChar char="•"/>
              <a:defRPr/>
            </a:lvl3pPr>
            <a:lvl4pPr marL="1828727" lvl="3" indent="-342886" algn="l">
              <a:lnSpc>
                <a:spcPct val="90000"/>
              </a:lnSpc>
              <a:spcBef>
                <a:spcPts val="500"/>
              </a:spcBef>
              <a:spcAft>
                <a:spcPts val="0"/>
              </a:spcAft>
              <a:buClr>
                <a:srgbClr val="000000"/>
              </a:buClr>
              <a:buSzPts val="1800"/>
              <a:buChar char="•"/>
              <a:defRPr/>
            </a:lvl4pPr>
            <a:lvl5pPr marL="2285909" lvl="4" indent="-342886" algn="l">
              <a:lnSpc>
                <a:spcPct val="90000"/>
              </a:lnSpc>
              <a:spcBef>
                <a:spcPts val="500"/>
              </a:spcBef>
              <a:spcAft>
                <a:spcPts val="0"/>
              </a:spcAft>
              <a:buClr>
                <a:srgbClr val="000000"/>
              </a:buClr>
              <a:buSzPts val="1800"/>
              <a:buChar char="•"/>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body" idx="4"/>
          </p:nvPr>
        </p:nvSpPr>
        <p:spPr>
          <a:xfrm>
            <a:off x="6172201" y="2505072"/>
            <a:ext cx="5183184" cy="3684583"/>
          </a:xfrm>
          <a:prstGeom prst="rect">
            <a:avLst/>
          </a:prstGeom>
          <a:noFill/>
          <a:ln>
            <a:noFill/>
          </a:ln>
        </p:spPr>
        <p:txBody>
          <a:bodyPr spcFirstLastPara="1" wrap="square" lIns="91425" tIns="45700" rIns="91425" bIns="45700" anchor="t" anchorCtr="0">
            <a:normAutofit/>
          </a:bodyPr>
          <a:lstStyle>
            <a:lvl1pPr marL="457182" lvl="0" indent="-406384" algn="l">
              <a:lnSpc>
                <a:spcPct val="90000"/>
              </a:lnSpc>
              <a:spcBef>
                <a:spcPts val="1000"/>
              </a:spcBef>
              <a:spcAft>
                <a:spcPts val="0"/>
              </a:spcAft>
              <a:buClr>
                <a:schemeClr val="lt1"/>
              </a:buClr>
              <a:buSzPts val="2800"/>
              <a:buChar char="•"/>
              <a:defRPr>
                <a:solidFill>
                  <a:schemeClr val="lt1"/>
                </a:solidFill>
              </a:defRPr>
            </a:lvl1pPr>
            <a:lvl2pPr marL="914363" lvl="1" indent="-380985" algn="l">
              <a:lnSpc>
                <a:spcPct val="90000"/>
              </a:lnSpc>
              <a:spcBef>
                <a:spcPts val="500"/>
              </a:spcBef>
              <a:spcAft>
                <a:spcPts val="0"/>
              </a:spcAft>
              <a:buClr>
                <a:schemeClr val="lt1"/>
              </a:buClr>
              <a:buSzPts val="2400"/>
              <a:buChar char="•"/>
              <a:defRPr>
                <a:solidFill>
                  <a:schemeClr val="lt1"/>
                </a:solidFill>
              </a:defRPr>
            </a:lvl2pPr>
            <a:lvl3pPr marL="1371545" lvl="2" indent="-355586" algn="l">
              <a:lnSpc>
                <a:spcPct val="90000"/>
              </a:lnSpc>
              <a:spcBef>
                <a:spcPts val="500"/>
              </a:spcBef>
              <a:spcAft>
                <a:spcPts val="0"/>
              </a:spcAft>
              <a:buClr>
                <a:schemeClr val="lt1"/>
              </a:buClr>
              <a:buSzPts val="2000"/>
              <a:buChar char="•"/>
              <a:defRPr>
                <a:solidFill>
                  <a:schemeClr val="lt1"/>
                </a:solidFill>
              </a:defRPr>
            </a:lvl3pPr>
            <a:lvl4pPr marL="1828727" lvl="3" indent="-342886" algn="l">
              <a:lnSpc>
                <a:spcPct val="90000"/>
              </a:lnSpc>
              <a:spcBef>
                <a:spcPts val="500"/>
              </a:spcBef>
              <a:spcAft>
                <a:spcPts val="0"/>
              </a:spcAft>
              <a:buClr>
                <a:schemeClr val="lt1"/>
              </a:buClr>
              <a:buSzPts val="1800"/>
              <a:buChar char="•"/>
              <a:defRPr>
                <a:solidFill>
                  <a:schemeClr val="lt1"/>
                </a:solidFill>
              </a:defRPr>
            </a:lvl4pPr>
            <a:lvl5pPr marL="2285909" lvl="4" indent="-342886" algn="l">
              <a:lnSpc>
                <a:spcPct val="90000"/>
              </a:lnSpc>
              <a:spcBef>
                <a:spcPts val="500"/>
              </a:spcBef>
              <a:spcAft>
                <a:spcPts val="0"/>
              </a:spcAft>
              <a:buClr>
                <a:schemeClr val="lt1"/>
              </a:buClr>
              <a:buSzPts val="1800"/>
              <a:buChar char="•"/>
              <a:defRPr>
                <a:solidFill>
                  <a:schemeClr val="lt1"/>
                </a:solidFill>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47" name="Google Shape;47;p7"/>
          <p:cNvSpPr txBox="1">
            <a:spLocks noGrp="1"/>
          </p:cNvSpPr>
          <p:nvPr>
            <p:ph type="dt" idx="10"/>
          </p:nvPr>
        </p:nvSpPr>
        <p:spPr>
          <a:xfrm>
            <a:off x="838203" y="6356352"/>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3" y="6356352"/>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chemeClr val="lt1"/>
              </a:buClr>
              <a:buSzPts val="1200"/>
              <a:buFont typeface="Roboto"/>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3" y="6356352"/>
            <a:ext cx="2743200" cy="365129"/>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1pPr>
            <a:lvl2pPr marL="0" lvl="1"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2pPr>
            <a:lvl3pPr marL="0" lvl="2"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3pPr>
            <a:lvl4pPr marL="0" lvl="3"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4pPr>
            <a:lvl5pPr marL="0" lvl="4"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5pPr>
            <a:lvl6pPr marL="0" lvl="5"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6pPr>
            <a:lvl7pPr marL="0" lvl="6"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7pPr>
            <a:lvl8pPr marL="0" lvl="7"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8pPr>
            <a:lvl9pPr marL="0" lvl="8"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9pPr>
          </a:lstStyle>
          <a:p>
            <a:fld id="{00000000-1234-1234-1234-123412341234}" type="slidenum">
              <a:rPr lang="en-US" smtClean="0"/>
              <a:pPr/>
              <a:t>‹#›</a:t>
            </a:fld>
            <a:endParaRPr lang="en-US"/>
          </a:p>
        </p:txBody>
      </p:sp>
      <p:sp>
        <p:nvSpPr>
          <p:cNvPr id="50" name="Google Shape;50;p7"/>
          <p:cNvSpPr txBox="1">
            <a:spLocks noGrp="1"/>
          </p:cNvSpPr>
          <p:nvPr>
            <p:ph type="body" idx="5"/>
          </p:nvPr>
        </p:nvSpPr>
        <p:spPr>
          <a:xfrm>
            <a:off x="839784" y="2505070"/>
            <a:ext cx="5157782" cy="3684583"/>
          </a:xfrm>
          <a:prstGeom prst="rect">
            <a:avLst/>
          </a:prstGeom>
          <a:noFill/>
          <a:ln>
            <a:noFill/>
          </a:ln>
        </p:spPr>
        <p:txBody>
          <a:bodyPr spcFirstLastPara="1" wrap="square" lIns="91425" tIns="45700" rIns="91425" bIns="45700" anchor="t" anchorCtr="0">
            <a:normAutofit/>
          </a:bodyPr>
          <a:lstStyle>
            <a:lvl1pPr marL="457182" lvl="0" indent="-406384" algn="l">
              <a:lnSpc>
                <a:spcPct val="90000"/>
              </a:lnSpc>
              <a:spcBef>
                <a:spcPts val="1000"/>
              </a:spcBef>
              <a:spcAft>
                <a:spcPts val="0"/>
              </a:spcAft>
              <a:buClr>
                <a:schemeClr val="lt1"/>
              </a:buClr>
              <a:buSzPts val="2800"/>
              <a:buChar char="•"/>
              <a:defRPr>
                <a:solidFill>
                  <a:schemeClr val="lt1"/>
                </a:solidFill>
              </a:defRPr>
            </a:lvl1pPr>
            <a:lvl2pPr marL="914363" lvl="1" indent="-380985" algn="l">
              <a:lnSpc>
                <a:spcPct val="90000"/>
              </a:lnSpc>
              <a:spcBef>
                <a:spcPts val="500"/>
              </a:spcBef>
              <a:spcAft>
                <a:spcPts val="0"/>
              </a:spcAft>
              <a:buClr>
                <a:schemeClr val="lt1"/>
              </a:buClr>
              <a:buSzPts val="2400"/>
              <a:buChar char="•"/>
              <a:defRPr>
                <a:solidFill>
                  <a:schemeClr val="lt1"/>
                </a:solidFill>
              </a:defRPr>
            </a:lvl2pPr>
            <a:lvl3pPr marL="1371545" lvl="2" indent="-355586" algn="l">
              <a:lnSpc>
                <a:spcPct val="90000"/>
              </a:lnSpc>
              <a:spcBef>
                <a:spcPts val="500"/>
              </a:spcBef>
              <a:spcAft>
                <a:spcPts val="0"/>
              </a:spcAft>
              <a:buClr>
                <a:schemeClr val="lt1"/>
              </a:buClr>
              <a:buSzPts val="2000"/>
              <a:buChar char="•"/>
              <a:defRPr>
                <a:solidFill>
                  <a:schemeClr val="lt1"/>
                </a:solidFill>
              </a:defRPr>
            </a:lvl3pPr>
            <a:lvl4pPr marL="1828727" lvl="3" indent="-342886" algn="l">
              <a:lnSpc>
                <a:spcPct val="90000"/>
              </a:lnSpc>
              <a:spcBef>
                <a:spcPts val="500"/>
              </a:spcBef>
              <a:spcAft>
                <a:spcPts val="0"/>
              </a:spcAft>
              <a:buClr>
                <a:schemeClr val="lt1"/>
              </a:buClr>
              <a:buSzPts val="1800"/>
              <a:buChar char="•"/>
              <a:defRPr>
                <a:solidFill>
                  <a:schemeClr val="lt1"/>
                </a:solidFill>
              </a:defRPr>
            </a:lvl4pPr>
            <a:lvl5pPr marL="2285909" lvl="4" indent="-342886" algn="l">
              <a:lnSpc>
                <a:spcPct val="90000"/>
              </a:lnSpc>
              <a:spcBef>
                <a:spcPts val="500"/>
              </a:spcBef>
              <a:spcAft>
                <a:spcPts val="0"/>
              </a:spcAft>
              <a:buClr>
                <a:schemeClr val="lt1"/>
              </a:buClr>
              <a:buSzPts val="1800"/>
              <a:buChar char="•"/>
              <a:defRPr>
                <a:solidFill>
                  <a:schemeClr val="lt1"/>
                </a:solidFill>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549824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a:t>SEALSQ is a WISeKey 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5"/>
            <a:ext cx="10742520" cy="3580589"/>
          </a:xfrm>
          <a:prstGeom prst="rect">
            <a:avLst/>
          </a:prstGeom>
        </p:spPr>
        <p:txBody>
          <a:bodyPr>
            <a:normAutofit/>
          </a:bodyPr>
          <a:lstStyle>
            <a:lvl1pPr>
              <a:defRPr sz="194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
        <p:nvSpPr>
          <p:cNvPr id="7" name="Rectangle 6">
            <a:extLst>
              <a:ext uri="{FF2B5EF4-FFF2-40B4-BE49-F238E27FC236}">
                <a16:creationId xmlns:a16="http://schemas.microsoft.com/office/drawing/2014/main" id="{1563C7B2-D2EF-4B6F-BB60-C57FA3272E3E}"/>
              </a:ext>
            </a:extLst>
          </p:cNvPr>
          <p:cNvSpPr/>
          <p:nvPr userDrawn="1"/>
        </p:nvSpPr>
        <p:spPr>
          <a:xfrm>
            <a:off x="0" y="1"/>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9"/>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Tree>
    <p:extLst>
      <p:ext uri="{BB962C8B-B14F-4D97-AF65-F5344CB8AC3E}">
        <p14:creationId xmlns:p14="http://schemas.microsoft.com/office/powerpoint/2010/main" val="90357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a:t>SEALSQ is a WISeKey 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4"/>
            <a:ext cx="10742520" cy="3580589"/>
          </a:xfrm>
          <a:prstGeom prst="rect">
            <a:avLst/>
          </a:prstGeom>
        </p:spPr>
        <p:txBody>
          <a:bodyPr>
            <a:normAutofit/>
          </a:bodyPr>
          <a:lstStyle>
            <a:lvl1pPr>
              <a:defRPr sz="194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
        <p:nvSpPr>
          <p:cNvPr id="7" name="Rectangle 6">
            <a:extLst>
              <a:ext uri="{FF2B5EF4-FFF2-40B4-BE49-F238E27FC236}">
                <a16:creationId xmlns:a16="http://schemas.microsoft.com/office/drawing/2014/main" id="{1563C7B2-D2EF-4B6F-BB60-C57FA3272E3E}"/>
              </a:ext>
            </a:extLst>
          </p:cNvPr>
          <p:cNvSpPr/>
          <p:nvPr userDrawn="1"/>
        </p:nvSpPr>
        <p:spPr>
          <a:xfrm>
            <a:off x="0" y="0"/>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8"/>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Tree>
    <p:extLst>
      <p:ext uri="{BB962C8B-B14F-4D97-AF65-F5344CB8AC3E}">
        <p14:creationId xmlns:p14="http://schemas.microsoft.com/office/powerpoint/2010/main" val="3355073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pitr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350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a:t>SEALSQ is a WISeKey 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5"/>
            <a:ext cx="10742520" cy="3580589"/>
          </a:xfrm>
          <a:prstGeom prst="rect">
            <a:avLst/>
          </a:prstGeom>
        </p:spPr>
        <p:txBody>
          <a:bodyPr>
            <a:normAutofit/>
          </a:bodyPr>
          <a:lstStyle>
            <a:lvl1pPr>
              <a:defRPr sz="194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9"/>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
        <p:nvSpPr>
          <p:cNvPr id="2" name="Rectangle 1">
            <a:extLst>
              <a:ext uri="{FF2B5EF4-FFF2-40B4-BE49-F238E27FC236}">
                <a16:creationId xmlns:a16="http://schemas.microsoft.com/office/drawing/2014/main" id="{19A1DBAD-2203-F3B2-AD46-313199D53E6F}"/>
              </a:ext>
            </a:extLst>
          </p:cNvPr>
          <p:cNvSpPr/>
          <p:nvPr userDrawn="1"/>
        </p:nvSpPr>
        <p:spPr>
          <a:xfrm>
            <a:off x="0" y="1"/>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Tree>
    <p:extLst>
      <p:ext uri="{BB962C8B-B14F-4D97-AF65-F5344CB8AC3E}">
        <p14:creationId xmlns:p14="http://schemas.microsoft.com/office/powerpoint/2010/main" val="13393642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5BD17-F787-3809-6D65-F851BEA52236}"/>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C7424CE9-A4F8-4D33-DDE7-527276AB9765}"/>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EB92EA3E-DF12-6500-0065-C28E6065C3E9}"/>
              </a:ext>
            </a:extLst>
          </p:cNvPr>
          <p:cNvSpPr txBox="1">
            <a:spLocks noGrp="1"/>
          </p:cNvSpPr>
          <p:nvPr>
            <p:ph type="dt" sz="half" idx="7"/>
          </p:nvPr>
        </p:nvSpPr>
        <p:spPr/>
        <p:txBody>
          <a:bodyPr/>
          <a:lstStyle>
            <a:lvl1pPr>
              <a:defRPr/>
            </a:lvl1pPr>
          </a:lstStyle>
          <a:p>
            <a:pPr lvl="0"/>
            <a:fld id="{DF4035B9-C2E9-4390-8DD0-1F8D83EF92D8}" type="datetime1">
              <a:rPr lang="en-US"/>
              <a:pPr lvl="0"/>
              <a:t>12/18/2025</a:t>
            </a:fld>
            <a:endParaRPr lang="en-US"/>
          </a:p>
        </p:txBody>
      </p:sp>
      <p:sp>
        <p:nvSpPr>
          <p:cNvPr id="5" name="Footer Placeholder 4">
            <a:extLst>
              <a:ext uri="{FF2B5EF4-FFF2-40B4-BE49-F238E27FC236}">
                <a16:creationId xmlns:a16="http://schemas.microsoft.com/office/drawing/2014/main" id="{8C6CDC64-C055-8EB3-357D-BE91E78A53C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55C55AA4-62D9-CAF7-DB62-9343B4AA9C84}"/>
              </a:ext>
            </a:extLst>
          </p:cNvPr>
          <p:cNvSpPr txBox="1">
            <a:spLocks noGrp="1"/>
          </p:cNvSpPr>
          <p:nvPr>
            <p:ph type="sldNum" sz="quarter" idx="8"/>
          </p:nvPr>
        </p:nvSpPr>
        <p:spPr/>
        <p:txBody>
          <a:bodyPr/>
          <a:lstStyle>
            <a:lvl1pPr>
              <a:defRPr/>
            </a:lvl1pPr>
          </a:lstStyle>
          <a:p>
            <a:pPr lvl="0"/>
            <a:fld id="{5C653BD6-68F3-411B-AC7E-F8E9053577BD}" type="slidenum">
              <a:t>‹#›</a:t>
            </a:fld>
            <a:endParaRPr lang="en-US"/>
          </a:p>
        </p:txBody>
      </p:sp>
    </p:spTree>
    <p:extLst>
      <p:ext uri="{BB962C8B-B14F-4D97-AF65-F5344CB8AC3E}">
        <p14:creationId xmlns:p14="http://schemas.microsoft.com/office/powerpoint/2010/main" val="29856692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itre 2">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DA0DF41-A47F-4BC1-9AF6-F31646E2CA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24" y="0"/>
            <a:ext cx="12181576" cy="6858000"/>
          </a:xfrm>
          <a:prstGeom prst="rect">
            <a:avLst/>
          </a:prstGeom>
        </p:spPr>
      </p:pic>
      <p:sp>
        <p:nvSpPr>
          <p:cNvPr id="10" name="Holder 2">
            <a:extLst>
              <a:ext uri="{FF2B5EF4-FFF2-40B4-BE49-F238E27FC236}">
                <a16:creationId xmlns:a16="http://schemas.microsoft.com/office/drawing/2014/main" id="{3B79C412-7A4C-4DCC-8294-2F436B052ABE}"/>
              </a:ext>
            </a:extLst>
          </p:cNvPr>
          <p:cNvSpPr>
            <a:spLocks noGrp="1"/>
          </p:cNvSpPr>
          <p:nvPr>
            <p:ph type="title" hasCustomPrompt="1"/>
          </p:nvPr>
        </p:nvSpPr>
        <p:spPr>
          <a:xfrm>
            <a:off x="4916943" y="2103608"/>
            <a:ext cx="6724992" cy="1325392"/>
          </a:xfrm>
          <a:prstGeom prst="rect">
            <a:avLst/>
          </a:prstGeom>
        </p:spPr>
        <p:txBody>
          <a:bodyPr lIns="0" tIns="0" rIns="0" bIns="0">
            <a:noAutofit/>
          </a:bodyPr>
          <a:lstStyle>
            <a:lvl1pPr>
              <a:defRPr sz="4366" b="0" i="0">
                <a:solidFill>
                  <a:schemeClr val="tx1"/>
                </a:solidFill>
                <a:latin typeface="Roboto Medium"/>
                <a:cs typeface="Roboto Medium"/>
              </a:defRPr>
            </a:lvl1pPr>
          </a:lstStyle>
          <a:p>
            <a:r>
              <a:rPr lang="fr-FR" dirty="0" err="1"/>
              <a:t>Chapter</a:t>
            </a:r>
            <a:r>
              <a:rPr lang="fr-FR" dirty="0"/>
              <a:t> </a:t>
            </a:r>
            <a:r>
              <a:rPr lang="fr-FR" dirty="0" err="1"/>
              <a:t>title</a:t>
            </a:r>
            <a:endParaRPr dirty="0"/>
          </a:p>
        </p:txBody>
      </p:sp>
      <p:sp>
        <p:nvSpPr>
          <p:cNvPr id="8" name="Espace réservé du texte 16">
            <a:extLst>
              <a:ext uri="{FF2B5EF4-FFF2-40B4-BE49-F238E27FC236}">
                <a16:creationId xmlns:a16="http://schemas.microsoft.com/office/drawing/2014/main" id="{609F46E0-A74A-4F63-AD55-87B2C1F9FCDE}"/>
              </a:ext>
            </a:extLst>
          </p:cNvPr>
          <p:cNvSpPr>
            <a:spLocks noGrp="1"/>
          </p:cNvSpPr>
          <p:nvPr>
            <p:ph type="body" sz="quarter" idx="10" hasCustomPrompt="1"/>
          </p:nvPr>
        </p:nvSpPr>
        <p:spPr>
          <a:xfrm>
            <a:off x="4911731" y="3429000"/>
            <a:ext cx="4022394" cy="654986"/>
          </a:xfrm>
          <a:prstGeom prst="rect">
            <a:avLst/>
          </a:prstGeom>
        </p:spPr>
        <p:txBody>
          <a:bodyPr/>
          <a:lstStyle>
            <a:lvl1pPr marL="0" indent="0">
              <a:buFontTx/>
              <a:buNone/>
              <a:defRPr sz="2426">
                <a:latin typeface="Roboto Medium" panose="02000000000000000000" pitchFamily="2" charset="0"/>
                <a:ea typeface="Roboto Medium" panose="02000000000000000000" pitchFamily="2" charset="0"/>
              </a:defRPr>
            </a:lvl1pPr>
          </a:lstStyle>
          <a:p>
            <a:pPr lvl="0"/>
            <a:r>
              <a:rPr lang="fr-FR" dirty="0" err="1"/>
              <a:t>Subtitle</a:t>
            </a:r>
            <a:endParaRPr lang="en-US" dirty="0"/>
          </a:p>
        </p:txBody>
      </p:sp>
    </p:spTree>
    <p:extLst>
      <p:ext uri="{BB962C8B-B14F-4D97-AF65-F5344CB8AC3E}">
        <p14:creationId xmlns:p14="http://schemas.microsoft.com/office/powerpoint/2010/main" val="1088859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55E15-CD68-2B89-F53C-CD9DB3AC453D}"/>
              </a:ext>
            </a:extLst>
          </p:cNvPr>
          <p:cNvSpPr/>
          <p:nvPr userDrawn="1"/>
        </p:nvSpPr>
        <p:spPr>
          <a:xfrm>
            <a:off x="428" y="241"/>
            <a:ext cx="12191144" cy="1114639"/>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bg1"/>
              </a:solidFill>
            </a:endParaRPr>
          </a:p>
        </p:txBody>
      </p:sp>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a:t>SEALSQ is a WISeKey 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4"/>
            <a:ext cx="10742520" cy="3580589"/>
          </a:xfrm>
          <a:prstGeom prst="rect">
            <a:avLst/>
          </a:prstGeom>
        </p:spPr>
        <p:txBody>
          <a:bodyPr>
            <a:normAutofit/>
          </a:bodyPr>
          <a:lstStyle>
            <a:lvl1pPr>
              <a:defRPr sz="1940" b="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Tree>
    <p:extLst>
      <p:ext uri="{BB962C8B-B14F-4D97-AF65-F5344CB8AC3E}">
        <p14:creationId xmlns:p14="http://schemas.microsoft.com/office/powerpoint/2010/main" val="274553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itre 3">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6335DF8-3085-4E4C-B52D-4CE2EC2CCC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 y="0"/>
            <a:ext cx="12181576" cy="6858000"/>
          </a:xfrm>
          <a:prstGeom prst="rect">
            <a:avLst/>
          </a:prstGeom>
        </p:spPr>
      </p:pic>
      <p:sp>
        <p:nvSpPr>
          <p:cNvPr id="10" name="Holder 2">
            <a:extLst>
              <a:ext uri="{FF2B5EF4-FFF2-40B4-BE49-F238E27FC236}">
                <a16:creationId xmlns:a16="http://schemas.microsoft.com/office/drawing/2014/main" id="{3B79C412-7A4C-4DCC-8294-2F436B052ABE}"/>
              </a:ext>
            </a:extLst>
          </p:cNvPr>
          <p:cNvSpPr>
            <a:spLocks noGrp="1"/>
          </p:cNvSpPr>
          <p:nvPr>
            <p:ph type="title" hasCustomPrompt="1"/>
          </p:nvPr>
        </p:nvSpPr>
        <p:spPr>
          <a:xfrm>
            <a:off x="4916943" y="2103608"/>
            <a:ext cx="6724992" cy="1325392"/>
          </a:xfrm>
          <a:prstGeom prst="rect">
            <a:avLst/>
          </a:prstGeom>
        </p:spPr>
        <p:txBody>
          <a:bodyPr lIns="0" tIns="0" rIns="0" bIns="0">
            <a:noAutofit/>
          </a:bodyPr>
          <a:lstStyle>
            <a:lvl1pPr>
              <a:defRPr sz="4366" b="0" i="0">
                <a:solidFill>
                  <a:schemeClr val="tx1"/>
                </a:solidFill>
                <a:latin typeface="Roboto Medium"/>
                <a:cs typeface="Roboto Medium"/>
              </a:defRPr>
            </a:lvl1pPr>
          </a:lstStyle>
          <a:p>
            <a:r>
              <a:rPr lang="fr-FR" dirty="0" err="1"/>
              <a:t>Chapter</a:t>
            </a:r>
            <a:r>
              <a:rPr lang="fr-FR" dirty="0"/>
              <a:t> </a:t>
            </a:r>
            <a:r>
              <a:rPr lang="fr-FR" dirty="0" err="1"/>
              <a:t>title</a:t>
            </a:r>
            <a:endParaRPr dirty="0"/>
          </a:p>
        </p:txBody>
      </p:sp>
      <p:sp>
        <p:nvSpPr>
          <p:cNvPr id="8" name="Espace réservé du texte 16">
            <a:extLst>
              <a:ext uri="{FF2B5EF4-FFF2-40B4-BE49-F238E27FC236}">
                <a16:creationId xmlns:a16="http://schemas.microsoft.com/office/drawing/2014/main" id="{FC1C9939-6016-4F79-B1A6-E320D7733AB4}"/>
              </a:ext>
            </a:extLst>
          </p:cNvPr>
          <p:cNvSpPr>
            <a:spLocks noGrp="1"/>
          </p:cNvSpPr>
          <p:nvPr>
            <p:ph type="body" sz="quarter" idx="10" hasCustomPrompt="1"/>
          </p:nvPr>
        </p:nvSpPr>
        <p:spPr>
          <a:xfrm>
            <a:off x="4911731" y="3429000"/>
            <a:ext cx="4022394" cy="654986"/>
          </a:xfrm>
          <a:prstGeom prst="rect">
            <a:avLst/>
          </a:prstGeom>
        </p:spPr>
        <p:txBody>
          <a:bodyPr/>
          <a:lstStyle>
            <a:lvl1pPr marL="0" indent="0">
              <a:buFontTx/>
              <a:buNone/>
              <a:defRPr sz="2426">
                <a:latin typeface="Roboto Medium" panose="02000000000000000000" pitchFamily="2" charset="0"/>
                <a:ea typeface="Roboto Medium" panose="02000000000000000000" pitchFamily="2" charset="0"/>
              </a:defRPr>
            </a:lvl1pPr>
          </a:lstStyle>
          <a:p>
            <a:pPr lvl="0"/>
            <a:r>
              <a:rPr lang="fr-FR" dirty="0" err="1"/>
              <a:t>Subtitle</a:t>
            </a:r>
            <a:endParaRPr lang="en-US" dirty="0"/>
          </a:p>
        </p:txBody>
      </p:sp>
    </p:spTree>
    <p:extLst>
      <p:ext uri="{BB962C8B-B14F-4D97-AF65-F5344CB8AC3E}">
        <p14:creationId xmlns:p14="http://schemas.microsoft.com/office/powerpoint/2010/main" val="1288384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a:t>SEALSQ is a WISeKey 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4"/>
            <a:ext cx="10742520" cy="3580589"/>
          </a:xfrm>
          <a:prstGeom prst="rect">
            <a:avLst/>
          </a:prstGeom>
        </p:spPr>
        <p:txBody>
          <a:bodyPr>
            <a:normAutofit/>
          </a:bodyPr>
          <a:lstStyle>
            <a:lvl1pPr>
              <a:defRPr sz="194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8"/>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
        <p:nvSpPr>
          <p:cNvPr id="2" name="Rectangle 1">
            <a:extLst>
              <a:ext uri="{FF2B5EF4-FFF2-40B4-BE49-F238E27FC236}">
                <a16:creationId xmlns:a16="http://schemas.microsoft.com/office/drawing/2014/main" id="{19A1DBAD-2203-F3B2-AD46-313199D53E6F}"/>
              </a:ext>
            </a:extLst>
          </p:cNvPr>
          <p:cNvSpPr/>
          <p:nvPr userDrawn="1"/>
        </p:nvSpPr>
        <p:spPr>
          <a:xfrm>
            <a:off x="0" y="0"/>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Tree>
    <p:extLst>
      <p:ext uri="{BB962C8B-B14F-4D97-AF65-F5344CB8AC3E}">
        <p14:creationId xmlns:p14="http://schemas.microsoft.com/office/powerpoint/2010/main" val="3509184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dirty="0"/>
              <a:t>SEALSQ </a:t>
            </a:r>
            <a:r>
              <a:rPr lang="fr-FR" dirty="0" err="1"/>
              <a:t>is</a:t>
            </a:r>
            <a:r>
              <a:rPr lang="fr-FR" dirty="0"/>
              <a:t> a </a:t>
            </a:r>
            <a:r>
              <a:rPr lang="fr-FR" dirty="0" err="1"/>
              <a:t>WISeKey</a:t>
            </a:r>
            <a:r>
              <a:rPr lang="fr-FR" dirty="0"/>
              <a:t> </a:t>
            </a:r>
            <a:r>
              <a:rPr lang="fr-FR" dirty="0" err="1"/>
              <a:t>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4"/>
            <a:ext cx="10742520" cy="3580589"/>
          </a:xfrm>
          <a:prstGeom prst="rect">
            <a:avLst/>
          </a:prstGeom>
        </p:spPr>
        <p:txBody>
          <a:bodyPr>
            <a:normAutofit/>
          </a:bodyPr>
          <a:lstStyle>
            <a:lvl1pPr>
              <a:defRPr sz="1940" b="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8"/>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
        <p:nvSpPr>
          <p:cNvPr id="2" name="Rectangle 1">
            <a:extLst>
              <a:ext uri="{FF2B5EF4-FFF2-40B4-BE49-F238E27FC236}">
                <a16:creationId xmlns:a16="http://schemas.microsoft.com/office/drawing/2014/main" id="{5B39B75B-A531-CC31-F445-1D003BDF3C91}"/>
              </a:ext>
            </a:extLst>
          </p:cNvPr>
          <p:cNvSpPr/>
          <p:nvPr userDrawn="1"/>
        </p:nvSpPr>
        <p:spPr>
          <a:xfrm>
            <a:off x="0" y="0"/>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Tree>
    <p:extLst>
      <p:ext uri="{BB962C8B-B14F-4D97-AF65-F5344CB8AC3E}">
        <p14:creationId xmlns:p14="http://schemas.microsoft.com/office/powerpoint/2010/main" val="795868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image" Target="../media/image16.png"/><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heme" Target="../theme/theme2.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BD62CCE-B760-4A88-A2BD-96BDA533A72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0439834" y="6155258"/>
            <a:ext cx="1540100" cy="600536"/>
          </a:xfrm>
          <a:prstGeom prst="rect">
            <a:avLst/>
          </a:prstGeom>
        </p:spPr>
      </p:pic>
      <p:sp>
        <p:nvSpPr>
          <p:cNvPr id="11" name="Espace réservé du titre 10">
            <a:extLst>
              <a:ext uri="{FF2B5EF4-FFF2-40B4-BE49-F238E27FC236}">
                <a16:creationId xmlns:a16="http://schemas.microsoft.com/office/drawing/2014/main" id="{2624BD57-1146-46C9-87C8-384423006721}"/>
              </a:ext>
            </a:extLst>
          </p:cNvPr>
          <p:cNvSpPr>
            <a:spLocks noGrp="1"/>
          </p:cNvSpPr>
          <p:nvPr>
            <p:ph type="title"/>
          </p:nvPr>
        </p:nvSpPr>
        <p:spPr>
          <a:xfrm>
            <a:off x="838538" y="364850"/>
            <a:ext cx="10514926" cy="1325584"/>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2" name="Espace réservé du pied de page 1">
            <a:extLst>
              <a:ext uri="{FF2B5EF4-FFF2-40B4-BE49-F238E27FC236}">
                <a16:creationId xmlns:a16="http://schemas.microsoft.com/office/drawing/2014/main" id="{DFF96D70-FBF2-4ADA-A053-1D46B65C9BDD}"/>
              </a:ext>
            </a:extLst>
          </p:cNvPr>
          <p:cNvSpPr>
            <a:spLocks noGrp="1"/>
          </p:cNvSpPr>
          <p:nvPr>
            <p:ph type="ftr" sz="quarter" idx="3"/>
          </p:nvPr>
        </p:nvSpPr>
        <p:spPr>
          <a:xfrm>
            <a:off x="4038648" y="6276713"/>
            <a:ext cx="4114704" cy="364848"/>
          </a:xfrm>
          <a:prstGeom prst="rect">
            <a:avLst/>
          </a:prstGeom>
        </p:spPr>
        <p:txBody>
          <a:bodyPr vert="horz" lIns="91440" tIns="45720" rIns="91440" bIns="45720" rtlCol="0" anchor="ctr"/>
          <a:lstStyle>
            <a:lvl1pPr algn="ctr">
              <a:defRPr sz="728">
                <a:solidFill>
                  <a:schemeClr val="tx1">
                    <a:tint val="75000"/>
                  </a:schemeClr>
                </a:solidFill>
              </a:defRPr>
            </a:lvl1pPr>
          </a:lstStyle>
          <a:p>
            <a:r>
              <a:rPr lang="fr-FR" dirty="0"/>
              <a:t>SEALSQ </a:t>
            </a:r>
            <a:r>
              <a:rPr lang="fr-FR" dirty="0" err="1"/>
              <a:t>is</a:t>
            </a:r>
            <a:r>
              <a:rPr lang="fr-FR" dirty="0"/>
              <a:t> a </a:t>
            </a:r>
            <a:r>
              <a:rPr lang="fr-FR" dirty="0" err="1"/>
              <a:t>WISeKey</a:t>
            </a:r>
            <a:r>
              <a:rPr lang="fr-FR" dirty="0"/>
              <a:t> </a:t>
            </a:r>
            <a:r>
              <a:rPr lang="fr-FR" dirty="0" err="1"/>
              <a:t>Company</a:t>
            </a:r>
            <a:endParaRPr lang="en-US" dirty="0"/>
          </a:p>
        </p:txBody>
      </p:sp>
      <p:sp>
        <p:nvSpPr>
          <p:cNvPr id="3" name="Espace réservé du numéro de diapositive 2">
            <a:extLst>
              <a:ext uri="{FF2B5EF4-FFF2-40B4-BE49-F238E27FC236}">
                <a16:creationId xmlns:a16="http://schemas.microsoft.com/office/drawing/2014/main" id="{3EB5A903-515B-4975-8653-61D228668DD1}"/>
              </a:ext>
            </a:extLst>
          </p:cNvPr>
          <p:cNvSpPr>
            <a:spLocks noGrp="1"/>
          </p:cNvSpPr>
          <p:nvPr>
            <p:ph type="sldNum" sz="quarter" idx="4"/>
          </p:nvPr>
        </p:nvSpPr>
        <p:spPr>
          <a:xfrm>
            <a:off x="838537" y="6276713"/>
            <a:ext cx="2742815" cy="364848"/>
          </a:xfrm>
          <a:prstGeom prst="rect">
            <a:avLst/>
          </a:prstGeom>
        </p:spPr>
        <p:txBody>
          <a:bodyPr vert="horz" lIns="91440" tIns="45720" rIns="91440" bIns="45720" rtlCol="0" anchor="ctr"/>
          <a:lstStyle>
            <a:lvl1pPr algn="l">
              <a:defRPr sz="728">
                <a:solidFill>
                  <a:schemeClr val="tx1">
                    <a:tint val="75000"/>
                  </a:schemeClr>
                </a:solidFill>
              </a:defRPr>
            </a:lvl1pPr>
          </a:lstStyle>
          <a:p>
            <a:fld id="{928EB752-1209-48B8-B421-2CE3AA70C8A0}" type="slidenum">
              <a:rPr lang="en-US" smtClean="0"/>
              <a:pPr/>
              <a:t>‹#›</a:t>
            </a:fld>
            <a:endParaRPr lang="en-US" dirty="0"/>
          </a:p>
        </p:txBody>
      </p:sp>
      <p:sp>
        <p:nvSpPr>
          <p:cNvPr id="4" name="Espace réservé du texte 3">
            <a:extLst>
              <a:ext uri="{FF2B5EF4-FFF2-40B4-BE49-F238E27FC236}">
                <a16:creationId xmlns:a16="http://schemas.microsoft.com/office/drawing/2014/main" id="{9DA637CF-9CFE-4C0F-ABA0-0002935459F0}"/>
              </a:ext>
            </a:extLst>
          </p:cNvPr>
          <p:cNvSpPr>
            <a:spLocks noGrp="1"/>
          </p:cNvSpPr>
          <p:nvPr>
            <p:ph type="body" idx="1"/>
          </p:nvPr>
        </p:nvSpPr>
        <p:spPr>
          <a:xfrm>
            <a:off x="838538" y="1825206"/>
            <a:ext cx="10514926" cy="4352193"/>
          </a:xfrm>
          <a:prstGeom prst="rect">
            <a:avLst/>
          </a:prstGeom>
        </p:spPr>
        <p:txBody>
          <a:bodyPr vert="horz" lIns="91440" tIns="45720" rIns="91440" bIns="45720" rtlCol="0">
            <a:normAutofit/>
          </a:bodyPr>
          <a:lstStyle/>
          <a:p>
            <a:pPr lvl="0"/>
            <a:r>
              <a:rPr lang="fr-FR" dirty="0"/>
              <a:t>Cliquez pour modifier les styles du texte du masque</a:t>
            </a:r>
          </a:p>
        </p:txBody>
      </p:sp>
    </p:spTree>
    <p:extLst>
      <p:ext uri="{BB962C8B-B14F-4D97-AF65-F5344CB8AC3E}">
        <p14:creationId xmlns:p14="http://schemas.microsoft.com/office/powerpoint/2010/main" val="3756467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 id="2147483679" r:id="rId18"/>
    <p:sldLayoutId id="2147483680" r:id="rId19"/>
  </p:sldLayoutIdLst>
  <p:hf hdr="0" dt="0"/>
  <p:txStyles>
    <p:titleStyle>
      <a:lvl1pPr eaLnBrk="1" hangingPunct="1">
        <a:defRPr sz="3275" b="1">
          <a:solidFill>
            <a:schemeClr val="accent2"/>
          </a:solidFill>
          <a:latin typeface="+mj-lt"/>
          <a:ea typeface="+mj-ea"/>
          <a:cs typeface="+mj-cs"/>
        </a:defRPr>
      </a:lvl1pPr>
    </p:titleStyle>
    <p:bodyStyle>
      <a:lvl1pPr marL="207935" indent="-207935" eaLnBrk="1" hangingPunct="1">
        <a:buFontTx/>
        <a:buBlip>
          <a:blip r:embed="rId22"/>
        </a:buBlip>
        <a:defRPr sz="1940" b="0">
          <a:latin typeface="+mn-lt"/>
          <a:ea typeface="+mn-ea"/>
          <a:cs typeface="+mn-cs"/>
        </a:defRPr>
      </a:lvl1pPr>
      <a:lvl2pPr marL="277246" eaLnBrk="1" hangingPunct="1">
        <a:defRPr sz="1213">
          <a:latin typeface="+mn-lt"/>
          <a:ea typeface="+mn-ea"/>
          <a:cs typeface="+mn-cs"/>
        </a:defRPr>
      </a:lvl2pPr>
      <a:lvl3pPr marL="554492" eaLnBrk="1" hangingPunct="1">
        <a:defRPr sz="970">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38EFE0-F240-E975-18CB-7A2D6CA60F27}"/>
              </a:ext>
            </a:extLst>
          </p:cNvPr>
          <p:cNvSpPr txBox="1">
            <a:spLocks noGrp="1"/>
          </p:cNvSpPr>
          <p:nvPr>
            <p:ph type="title"/>
          </p:nvPr>
        </p:nvSpPr>
        <p:spPr>
          <a:xfrm>
            <a:off x="838203" y="365130"/>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3702AF8B-1D60-DDF5-8E24-FE8EB7E30196}"/>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6F84A-9E0D-3439-85E6-5CC379E04760}"/>
              </a:ext>
            </a:extLst>
          </p:cNvPr>
          <p:cNvSpPr txBox="1">
            <a:spLocks noGrp="1"/>
          </p:cNvSpPr>
          <p:nvPr>
            <p:ph type="dt" sz="half" idx="2"/>
          </p:nvPr>
        </p:nvSpPr>
        <p:spPr>
          <a:xfrm>
            <a:off x="838203" y="6356352"/>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363" rtl="0" fontAlgn="auto" hangingPunct="1">
              <a:lnSpc>
                <a:spcPct val="100000"/>
              </a:lnSpc>
              <a:spcBef>
                <a:spcPts val="0"/>
              </a:spcBef>
              <a:spcAft>
                <a:spcPts val="0"/>
              </a:spcAft>
              <a:buNone/>
              <a:tabLst/>
              <a:defRPr lang="en-US" sz="1200" b="0" i="0" u="none" strike="noStrike" kern="1200" cap="none" spc="0" baseline="0">
                <a:solidFill>
                  <a:srgbClr val="767676"/>
                </a:solidFill>
                <a:uFillTx/>
                <a:latin typeface="Roboto" panose="02000000000000000000" pitchFamily="2" charset="0"/>
                <a:ea typeface="Roboto" panose="02000000000000000000" pitchFamily="2" charset="0"/>
              </a:defRPr>
            </a:lvl1pPr>
          </a:lstStyle>
          <a:p>
            <a:fld id="{651C5CD9-45B5-4D41-B43A-EBC57FC45F2B}" type="datetime1">
              <a:rPr lang="en-US" smtClean="0"/>
              <a:pPr/>
              <a:t>12/18/2025</a:t>
            </a:fld>
            <a:endParaRPr lang="en-US"/>
          </a:p>
        </p:txBody>
      </p:sp>
      <p:sp>
        <p:nvSpPr>
          <p:cNvPr id="5" name="Footer Placeholder 4">
            <a:extLst>
              <a:ext uri="{FF2B5EF4-FFF2-40B4-BE49-F238E27FC236}">
                <a16:creationId xmlns:a16="http://schemas.microsoft.com/office/drawing/2014/main" id="{1726E596-0FD3-042C-B817-A97C13CEE463}"/>
              </a:ext>
            </a:extLst>
          </p:cNvPr>
          <p:cNvSpPr txBox="1">
            <a:spLocks noGrp="1"/>
          </p:cNvSpPr>
          <p:nvPr>
            <p:ph type="ftr" sz="quarter" idx="3"/>
          </p:nvPr>
        </p:nvSpPr>
        <p:spPr>
          <a:xfrm>
            <a:off x="4038603" y="6356352"/>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363" rtl="0" fontAlgn="auto" hangingPunct="1">
              <a:lnSpc>
                <a:spcPct val="100000"/>
              </a:lnSpc>
              <a:spcBef>
                <a:spcPts val="0"/>
              </a:spcBef>
              <a:spcAft>
                <a:spcPts val="0"/>
              </a:spcAft>
              <a:buNone/>
              <a:tabLst/>
              <a:defRPr lang="en-US" sz="1200" b="0" i="0" u="none" strike="noStrike" kern="1200" cap="none" spc="0" baseline="0">
                <a:solidFill>
                  <a:srgbClr val="767676"/>
                </a:solidFill>
                <a:uFillTx/>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4AF70D18-03D3-7705-3B6D-1F5F9BDDA499}"/>
              </a:ext>
            </a:extLst>
          </p:cNvPr>
          <p:cNvSpPr txBox="1">
            <a:spLocks noGrp="1"/>
          </p:cNvSpPr>
          <p:nvPr>
            <p:ph type="sldNum" sz="quarter" idx="4"/>
          </p:nvPr>
        </p:nvSpPr>
        <p:spPr>
          <a:xfrm>
            <a:off x="8610603" y="6356352"/>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363" rtl="0" fontAlgn="auto" hangingPunct="1">
              <a:lnSpc>
                <a:spcPct val="100000"/>
              </a:lnSpc>
              <a:spcBef>
                <a:spcPts val="0"/>
              </a:spcBef>
              <a:spcAft>
                <a:spcPts val="0"/>
              </a:spcAft>
              <a:buNone/>
              <a:tabLst/>
              <a:defRPr lang="en-US" sz="1200" b="0" i="0" u="none" strike="noStrike" kern="1200" cap="none" spc="0" baseline="0">
                <a:solidFill>
                  <a:srgbClr val="767676"/>
                </a:solidFill>
                <a:uFillTx/>
                <a:latin typeface="Roboto" panose="02000000000000000000" pitchFamily="2" charset="0"/>
                <a:ea typeface="Roboto" panose="02000000000000000000" pitchFamily="2" charset="0"/>
              </a:defRPr>
            </a:lvl1pPr>
          </a:lstStyle>
          <a:p>
            <a:fld id="{AE08E97F-F00E-4E70-B27B-07F538C138D6}" type="slidenum">
              <a:rPr lang="en-US" smtClean="0"/>
              <a:pPr/>
              <a:t>‹#›</a:t>
            </a:fld>
            <a:endParaRPr lang="en-US"/>
          </a:p>
        </p:txBody>
      </p:sp>
    </p:spTree>
    <p:extLst>
      <p:ext uri="{BB962C8B-B14F-4D97-AF65-F5344CB8AC3E}">
        <p14:creationId xmlns:p14="http://schemas.microsoft.com/office/powerpoint/2010/main" val="18719180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Lst>
  <p:hf sldNum="0" hdr="0" ftr="0" dt="0"/>
  <p:txStyles>
    <p:titleStyle>
      <a:lvl1pPr marL="0" marR="0" lvl="0" indent="0" algn="l" defTabSz="914363" rtl="0" eaLnBrk="1"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Roboto" panose="02000000000000000000" pitchFamily="2" charset="0"/>
          <a:ea typeface="Roboto" panose="02000000000000000000" pitchFamily="2" charset="0"/>
        </a:defRPr>
      </a:lvl1pPr>
    </p:titleStyle>
    <p:bodyStyle>
      <a:lvl1pPr marL="228591" marR="0" lvl="0" indent="-228591" algn="l" defTabSz="914363" rtl="0" eaLnBrk="1"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Roboto" panose="02000000000000000000" pitchFamily="2" charset="0"/>
          <a:ea typeface="Roboto" panose="02000000000000000000" pitchFamily="2" charset="0"/>
        </a:defRPr>
      </a:lvl1pPr>
      <a:lvl2pPr marL="685773" marR="0" lvl="1" indent="-228591" algn="l" defTabSz="914363" rtl="0" eaLnBrk="1"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Roboto" panose="02000000000000000000" pitchFamily="2" charset="0"/>
          <a:ea typeface="Roboto" panose="02000000000000000000" pitchFamily="2" charset="0"/>
        </a:defRPr>
      </a:lvl2pPr>
      <a:lvl3pPr marL="1142954" marR="0" lvl="2" indent="-228591" algn="l" defTabSz="914363" rtl="0" eaLnBrk="1"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Roboto" panose="02000000000000000000" pitchFamily="2" charset="0"/>
          <a:ea typeface="Roboto" panose="02000000000000000000" pitchFamily="2" charset="0"/>
        </a:defRPr>
      </a:lvl3pPr>
      <a:lvl4pPr marL="1600136" marR="0" lvl="3" indent="-228591" algn="l" defTabSz="914363"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panose="02000000000000000000" pitchFamily="2" charset="0"/>
          <a:ea typeface="Roboto" panose="02000000000000000000" pitchFamily="2" charset="0"/>
        </a:defRPr>
      </a:lvl4pPr>
      <a:lvl5pPr marL="2057318" marR="0" lvl="4" indent="-228591" algn="l" defTabSz="914363"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panose="02000000000000000000" pitchFamily="2" charset="0"/>
          <a:ea typeface="Roboto" panose="02000000000000000000" pitchFamily="2"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26.png"/><Relationship Id="rId3" Type="http://schemas.openxmlformats.org/officeDocument/2006/relationships/image" Target="../media/image24.png"/><Relationship Id="rId7" Type="http://schemas.microsoft.com/office/2007/relationships/hdphoto" Target="../media/hdphoto15.wdp"/><Relationship Id="rId12"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98.png"/><Relationship Id="rId11" Type="http://schemas.microsoft.com/office/2007/relationships/hdphoto" Target="../media/hdphoto17.wdp"/><Relationship Id="rId5" Type="http://schemas.microsoft.com/office/2007/relationships/hdphoto" Target="../media/hdphoto14.wdp"/><Relationship Id="rId10" Type="http://schemas.openxmlformats.org/officeDocument/2006/relationships/image" Target="../media/image100.png"/><Relationship Id="rId4" Type="http://schemas.openxmlformats.org/officeDocument/2006/relationships/image" Target="../media/image97.png"/><Relationship Id="rId9" Type="http://schemas.microsoft.com/office/2007/relationships/hdphoto" Target="../media/hdphoto16.wdp"/></Relationships>
</file>

<file path=ppt/slides/_rels/slide1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jpeg"/><Relationship Id="rId7" Type="http://schemas.openxmlformats.org/officeDocument/2006/relationships/image" Target="../media/image104.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2.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3.png"/><Relationship Id="rId4" Type="http://schemas.openxmlformats.org/officeDocument/2006/relationships/diagramData" Target="../diagrams/data1.xml"/><Relationship Id="rId9"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110.jpeg"/><Relationship Id="rId5" Type="http://schemas.openxmlformats.org/officeDocument/2006/relationships/image" Target="../media/image109.jpeg"/><Relationship Id="rId10" Type="http://schemas.openxmlformats.org/officeDocument/2006/relationships/image" Target="../media/image26.png"/><Relationship Id="rId4" Type="http://schemas.openxmlformats.org/officeDocument/2006/relationships/image" Target="../media/image108.jpeg"/><Relationship Id="rId9" Type="http://schemas.openxmlformats.org/officeDocument/2006/relationships/image" Target="../media/image11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png"/><Relationship Id="rId5" Type="http://schemas.microsoft.com/office/2007/relationships/hdphoto" Target="../media/hdphoto18.wdp"/><Relationship Id="rId4" Type="http://schemas.openxmlformats.org/officeDocument/2006/relationships/image" Target="../media/image11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24.png"/><Relationship Id="rId7" Type="http://schemas.openxmlformats.org/officeDocument/2006/relationships/image" Target="../media/image118.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26.png"/><Relationship Id="rId4" Type="http://schemas.openxmlformats.org/officeDocument/2006/relationships/image" Target="../media/image115.png"/><Relationship Id="rId9" Type="http://schemas.openxmlformats.org/officeDocument/2006/relationships/image" Target="../media/image120.png"/></Relationships>
</file>

<file path=ppt/slides/_rels/slide18.xml.rels><?xml version="1.0" encoding="UTF-8" standalone="yes"?>
<Relationships xmlns="http://schemas.openxmlformats.org/package/2006/relationships"><Relationship Id="rId3" Type="http://schemas.openxmlformats.org/officeDocument/2006/relationships/hyperlink" Target="mailto:info@sealsq.com" TargetMode="External"/><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hyperlink" Target="mailto:lcati@theequitygroup.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2.pn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sv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9.png"/><Relationship Id="rId18" Type="http://schemas.microsoft.com/office/2007/relationships/hdphoto" Target="../media/hdphoto7.wdp"/><Relationship Id="rId3" Type="http://schemas.openxmlformats.org/officeDocument/2006/relationships/image" Target="../media/image24.png"/><Relationship Id="rId7" Type="http://schemas.openxmlformats.org/officeDocument/2006/relationships/image" Target="../media/image56.png"/><Relationship Id="rId12" Type="http://schemas.microsoft.com/office/2007/relationships/hdphoto" Target="../media/hdphoto4.wdp"/><Relationship Id="rId17" Type="http://schemas.openxmlformats.org/officeDocument/2006/relationships/image" Target="../media/image61.png"/><Relationship Id="rId2" Type="http://schemas.openxmlformats.org/officeDocument/2006/relationships/notesSlide" Target="../notesSlides/notesSlide4.xml"/><Relationship Id="rId16" Type="http://schemas.microsoft.com/office/2007/relationships/hdphoto" Target="../media/hdphoto6.wdp"/><Relationship Id="rId1" Type="http://schemas.openxmlformats.org/officeDocument/2006/relationships/slideLayout" Target="../slideLayouts/slideLayout11.xml"/><Relationship Id="rId6" Type="http://schemas.microsoft.com/office/2007/relationships/hdphoto" Target="../media/hdphoto1.wdp"/><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60.png"/><Relationship Id="rId10" Type="http://schemas.microsoft.com/office/2007/relationships/hdphoto" Target="../media/hdphoto3.wdp"/><Relationship Id="rId19" Type="http://schemas.openxmlformats.org/officeDocument/2006/relationships/image" Target="../media/image26.png"/><Relationship Id="rId4" Type="http://schemas.openxmlformats.org/officeDocument/2006/relationships/image" Target="../media/image54.png"/><Relationship Id="rId9" Type="http://schemas.openxmlformats.org/officeDocument/2006/relationships/image" Target="../media/image57.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18" Type="http://schemas.openxmlformats.org/officeDocument/2006/relationships/image" Target="../media/image78.jpeg"/><Relationship Id="rId3" Type="http://schemas.openxmlformats.org/officeDocument/2006/relationships/image" Target="../media/image63.jpe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svg"/><Relationship Id="rId17" Type="http://schemas.openxmlformats.org/officeDocument/2006/relationships/image" Target="../media/image77.jpeg"/><Relationship Id="rId2" Type="http://schemas.openxmlformats.org/officeDocument/2006/relationships/image" Target="../media/image62.jpeg"/><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10.xml"/><Relationship Id="rId6" Type="http://schemas.openxmlformats.org/officeDocument/2006/relationships/image" Target="../media/image66.jpeg"/><Relationship Id="rId11" Type="http://schemas.openxmlformats.org/officeDocument/2006/relationships/image" Target="../media/image71.png"/><Relationship Id="rId5" Type="http://schemas.openxmlformats.org/officeDocument/2006/relationships/image" Target="../media/image65.jpeg"/><Relationship Id="rId15" Type="http://schemas.openxmlformats.org/officeDocument/2006/relationships/image" Target="../media/image75.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4.jpeg"/><Relationship Id="rId9" Type="http://schemas.openxmlformats.org/officeDocument/2006/relationships/image" Target="../media/image69.png"/><Relationship Id="rId14" Type="http://schemas.openxmlformats.org/officeDocument/2006/relationships/image" Target="../media/image74.jpeg"/><Relationship Id="rId22"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24.png"/><Relationship Id="rId7"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26.png"/><Relationship Id="rId4" Type="http://schemas.openxmlformats.org/officeDocument/2006/relationships/image" Target="../media/image82.png"/><Relationship Id="rId9" Type="http://schemas.openxmlformats.org/officeDocument/2006/relationships/image" Target="../media/image87.png"/></Relationships>
</file>

<file path=ppt/slides/_rels/slide9.xml.rels><?xml version="1.0" encoding="UTF-8" standalone="yes"?>
<Relationships xmlns="http://schemas.openxmlformats.org/package/2006/relationships"><Relationship Id="rId8" Type="http://schemas.openxmlformats.org/officeDocument/2006/relationships/image" Target="../media/image91.png"/><Relationship Id="rId13" Type="http://schemas.microsoft.com/office/2007/relationships/hdphoto" Target="../media/hdphoto11.wdp"/><Relationship Id="rId18" Type="http://schemas.openxmlformats.org/officeDocument/2006/relationships/image" Target="../media/image96.png"/><Relationship Id="rId3" Type="http://schemas.openxmlformats.org/officeDocument/2006/relationships/image" Target="../media/image24.png"/><Relationship Id="rId7" Type="http://schemas.microsoft.com/office/2007/relationships/hdphoto" Target="../media/hdphoto8.wdp"/><Relationship Id="rId12" Type="http://schemas.openxmlformats.org/officeDocument/2006/relationships/image" Target="../media/image93.png"/><Relationship Id="rId17" Type="http://schemas.microsoft.com/office/2007/relationships/hdphoto" Target="../media/hdphoto13.wdp"/><Relationship Id="rId2" Type="http://schemas.openxmlformats.org/officeDocument/2006/relationships/notesSlide" Target="../notesSlides/notesSlide6.xml"/><Relationship Id="rId16" Type="http://schemas.openxmlformats.org/officeDocument/2006/relationships/image" Target="../media/image95.png"/><Relationship Id="rId1" Type="http://schemas.openxmlformats.org/officeDocument/2006/relationships/slideLayout" Target="../slideLayouts/slideLayout18.xml"/><Relationship Id="rId6" Type="http://schemas.openxmlformats.org/officeDocument/2006/relationships/image" Target="../media/image90.png"/><Relationship Id="rId11" Type="http://schemas.microsoft.com/office/2007/relationships/hdphoto" Target="../media/hdphoto10.wdp"/><Relationship Id="rId5" Type="http://schemas.openxmlformats.org/officeDocument/2006/relationships/image" Target="../media/image89.png"/><Relationship Id="rId15" Type="http://schemas.microsoft.com/office/2007/relationships/hdphoto" Target="../media/hdphoto12.wdp"/><Relationship Id="rId10" Type="http://schemas.openxmlformats.org/officeDocument/2006/relationships/image" Target="../media/image92.png"/><Relationship Id="rId4" Type="http://schemas.openxmlformats.org/officeDocument/2006/relationships/image" Target="../media/image88.png"/><Relationship Id="rId9" Type="http://schemas.microsoft.com/office/2007/relationships/hdphoto" Target="../media/hdphoto9.wdp"/><Relationship Id="rId14"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8AB246-FC92-3F78-B5AB-D2C3E04EB6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16" name="TextBox 15">
            <a:extLst>
              <a:ext uri="{FF2B5EF4-FFF2-40B4-BE49-F238E27FC236}">
                <a16:creationId xmlns:a16="http://schemas.microsoft.com/office/drawing/2014/main" id="{FC4ED68E-6708-9A6A-B6FB-CE28C8CDC65D}"/>
              </a:ext>
            </a:extLst>
          </p:cNvPr>
          <p:cNvSpPr txBox="1"/>
          <p:nvPr/>
        </p:nvSpPr>
        <p:spPr>
          <a:xfrm>
            <a:off x="652445" y="2684843"/>
            <a:ext cx="5908611" cy="3063536"/>
          </a:xfrm>
          <a:prstGeom prst="rect">
            <a:avLst/>
          </a:prstGeom>
        </p:spPr>
        <p:txBody>
          <a:bodyPr vert="horz" wrap="none" lIns="0" tIns="0" rIns="0" bIns="0" rtlCol="0" anchor="b" anchorCtr="0">
            <a:noAutofit/>
          </a:bodyPr>
          <a:lstStyle/>
          <a:p>
            <a:pPr marL="0" marR="0" lvl="0" indent="0" defTabSz="914400" rtl="0" eaLnBrk="1" fontAlgn="auto" latinLnBrk="0" hangingPunct="1">
              <a:spcBef>
                <a:spcPts val="0"/>
              </a:spcBef>
              <a:spcAft>
                <a:spcPts val="0"/>
              </a:spcAft>
              <a:buClrTx/>
              <a:buSzTx/>
              <a:buFontTx/>
              <a:buNone/>
              <a:tabLst/>
              <a:defRPr/>
            </a:pPr>
            <a:r>
              <a:rPr kumimoji="0" lang="en-US" sz="8000" b="1"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Investor</a:t>
            </a:r>
          </a:p>
          <a:p>
            <a:pPr marL="0" marR="0" lvl="0" indent="0" defTabSz="914400" rtl="0" eaLnBrk="1" fontAlgn="auto" latinLnBrk="0" hangingPunct="1">
              <a:spcBef>
                <a:spcPts val="0"/>
              </a:spcBef>
              <a:spcAft>
                <a:spcPts val="0"/>
              </a:spcAft>
              <a:buClrTx/>
              <a:buSzTx/>
              <a:buFontTx/>
              <a:buNone/>
              <a:tabLst/>
              <a:defRPr/>
            </a:pPr>
            <a:r>
              <a:rPr kumimoji="0" lang="en-US" sz="8000" b="1"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Presentation</a:t>
            </a:r>
          </a:p>
          <a:p>
            <a:pPr marL="0" marR="0" lvl="0" indent="0" defTabSz="914400" rtl="0" eaLnBrk="1" fontAlgn="auto" latinLnBrk="0" hangingPunct="1">
              <a:spcBef>
                <a:spcPts val="0"/>
              </a:spcBef>
              <a:spcAft>
                <a:spcPts val="0"/>
              </a:spcAft>
              <a:buClrTx/>
              <a:buSzTx/>
              <a:buFontTx/>
              <a:buNone/>
              <a:tabLst/>
              <a:defRPr/>
            </a:pPr>
            <a:r>
              <a:rPr lang="en-US" sz="2800" b="1" i="1" dirty="0">
                <a:solidFill>
                  <a:prstClr val="white"/>
                </a:solidFill>
                <a:latin typeface="Roboto"/>
              </a:rPr>
              <a:t>December 2025</a:t>
            </a:r>
            <a:endParaRPr kumimoji="0" lang="en-US" sz="2800" b="1" i="1" u="none" strike="noStrike" kern="1200" cap="none" spc="0" normalizeH="0" baseline="0" noProof="0" dirty="0">
              <a:ln>
                <a:noFill/>
              </a:ln>
              <a:solidFill>
                <a:prstClr val="white"/>
              </a:solidFill>
              <a:effectLst/>
              <a:uLnTx/>
              <a:uFillTx/>
              <a:latin typeface="Roboto"/>
              <a:ea typeface="+mn-ea"/>
              <a:cs typeface="+mn-cs"/>
            </a:endParaRPr>
          </a:p>
        </p:txBody>
      </p:sp>
      <p:pic>
        <p:nvPicPr>
          <p:cNvPr id="17" name="Picture 16">
            <a:extLst>
              <a:ext uri="{FF2B5EF4-FFF2-40B4-BE49-F238E27FC236}">
                <a16:creationId xmlns:a16="http://schemas.microsoft.com/office/drawing/2014/main" id="{A4555134-7EF4-73FC-25BA-C4524F6A32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896" y="2934"/>
            <a:ext cx="3280103" cy="1279112"/>
          </a:xfrm>
          <a:prstGeom prst="rect">
            <a:avLst/>
          </a:prstGeom>
        </p:spPr>
      </p:pic>
      <p:sp>
        <p:nvSpPr>
          <p:cNvPr id="2" name="TextBox 1">
            <a:extLst>
              <a:ext uri="{FF2B5EF4-FFF2-40B4-BE49-F238E27FC236}">
                <a16:creationId xmlns:a16="http://schemas.microsoft.com/office/drawing/2014/main" id="{3EF130AF-A281-7E9F-2AB3-6A2CEA6F38C4}"/>
              </a:ext>
            </a:extLst>
          </p:cNvPr>
          <p:cNvSpPr txBox="1"/>
          <p:nvPr/>
        </p:nvSpPr>
        <p:spPr>
          <a:xfrm>
            <a:off x="1556657" y="902792"/>
            <a:ext cx="2155372" cy="413657"/>
          </a:xfrm>
          <a:prstGeom prst="rect">
            <a:avLst/>
          </a:prstGeom>
        </p:spPr>
        <p:txBody>
          <a:bodyPr vert="horz" wrap="none" lIns="0" tIns="0" rIns="0" bIns="0" rtlCol="0" anchor="b" anchorCtr="0">
            <a:noAutofit/>
          </a:bodyPr>
          <a:lstStyle/>
          <a:p>
            <a:pPr algn="l"/>
            <a:r>
              <a:rPr lang="en-US" b="1" i="1" dirty="0">
                <a:solidFill>
                  <a:schemeClr val="bg1"/>
                </a:solidFill>
              </a:rPr>
              <a:t>Nasdaq: LAES</a:t>
            </a:r>
          </a:p>
        </p:txBody>
      </p:sp>
    </p:spTree>
    <p:extLst>
      <p:ext uri="{BB962C8B-B14F-4D97-AF65-F5344CB8AC3E}">
        <p14:creationId xmlns:p14="http://schemas.microsoft.com/office/powerpoint/2010/main" val="3852556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E80DB29-4B8F-7454-37D3-BAA20C459C0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pic>
        <p:nvPicPr>
          <p:cNvPr id="55" name="Picture 54" descr="A circular object with many wires&#10;&#10;AI-generated content may be incorrect.">
            <a:extLst>
              <a:ext uri="{FF2B5EF4-FFF2-40B4-BE49-F238E27FC236}">
                <a16:creationId xmlns:a16="http://schemas.microsoft.com/office/drawing/2014/main" id="{5E38ECAB-8488-E85A-C1B9-046906742AE6}"/>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0" y="-7943"/>
            <a:ext cx="3208167" cy="3767143"/>
          </a:xfrm>
          <a:prstGeom prst="rect">
            <a:avLst/>
          </a:prstGeom>
        </p:spPr>
      </p:pic>
      <p:pic>
        <p:nvPicPr>
          <p:cNvPr id="49" name="Picture 48" descr="A satellite in space above a planet&#10;&#10;AI-generated content may be incorrect.">
            <a:extLst>
              <a:ext uri="{FF2B5EF4-FFF2-40B4-BE49-F238E27FC236}">
                <a16:creationId xmlns:a16="http://schemas.microsoft.com/office/drawing/2014/main" id="{8715E455-EEAA-558D-5F9D-8F70CF09762D}"/>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9067798" y="0"/>
            <a:ext cx="3129135" cy="3759200"/>
          </a:xfrm>
          <a:prstGeom prst="rect">
            <a:avLst/>
          </a:prstGeom>
        </p:spPr>
      </p:pic>
      <p:pic>
        <p:nvPicPr>
          <p:cNvPr id="47" name="Picture 46" descr="A magnifying glass on a city&#10;&#10;AI-generated content may be incorrect.">
            <a:extLst>
              <a:ext uri="{FF2B5EF4-FFF2-40B4-BE49-F238E27FC236}">
                <a16:creationId xmlns:a16="http://schemas.microsoft.com/office/drawing/2014/main" id="{AB89C3C4-9E3E-BA8D-D39C-08CE5D4425D2}"/>
              </a:ext>
            </a:extLst>
          </p:cNvPr>
          <p:cNvPicPr>
            <a:picLocks noChangeAspect="1"/>
          </p:cNvPicPr>
          <p:nvPr/>
        </p:nvPicPr>
        <p:blipFill>
          <a:blip r:embed="rId8" cstate="screen">
            <a:extLst>
              <a:ext uri="{BEBA8EAE-BF5A-486C-A8C5-ECC9F3942E4B}">
                <a14:imgProps xmlns:a14="http://schemas.microsoft.com/office/drawing/2010/main">
                  <a14:imgLayer r:embed="rId9">
                    <a14:imgEffect>
                      <a14:sharpenSoften amount="-10000"/>
                    </a14:imgEffect>
                    <a14:imgEffect>
                      <a14:brightnessContrast bright="-54000" contrast="-14000"/>
                    </a14:imgEffect>
                  </a14:imgLayer>
                </a14:imgProps>
              </a:ext>
              <a:ext uri="{28A0092B-C50C-407E-A947-70E740481C1C}">
                <a14:useLocalDpi xmlns:a14="http://schemas.microsoft.com/office/drawing/2010/main"/>
              </a:ext>
            </a:extLst>
          </a:blip>
          <a:srcRect t="-339"/>
          <a:stretch>
            <a:fillRect/>
          </a:stretch>
        </p:blipFill>
        <p:spPr>
          <a:xfrm>
            <a:off x="6140450" y="0"/>
            <a:ext cx="2927349" cy="3759200"/>
          </a:xfrm>
          <a:prstGeom prst="rect">
            <a:avLst/>
          </a:prstGeom>
        </p:spPr>
      </p:pic>
      <p:pic>
        <p:nvPicPr>
          <p:cNvPr id="44" name="Picture 43" descr="A close up of a computer chip&#10;&#10;AI-generated content may be incorrect.">
            <a:extLst>
              <a:ext uri="{FF2B5EF4-FFF2-40B4-BE49-F238E27FC236}">
                <a16:creationId xmlns:a16="http://schemas.microsoft.com/office/drawing/2014/main" id="{C22B4DAE-98F3-8452-7C8A-18CC682571A6}"/>
              </a:ext>
            </a:extLst>
          </p:cNvPr>
          <p:cNvPicPr>
            <a:picLocks noChangeAspect="1"/>
          </p:cNvPicPr>
          <p:nvPr/>
        </p:nvPicPr>
        <p:blipFill>
          <a:blip r:embed="rId10" cstate="screen">
            <a:extLst>
              <a:ext uri="{BEBA8EAE-BF5A-486C-A8C5-ECC9F3942E4B}">
                <a14:imgProps xmlns:a14="http://schemas.microsoft.com/office/drawing/2010/main">
                  <a14:imgLayer r:embed="rId11">
                    <a14:imgEffect>
                      <a14:sharpenSoften amount="-10000"/>
                    </a14:imgEffect>
                    <a14:imgEffect>
                      <a14:saturation sat="89000"/>
                    </a14:imgEffect>
                    <a14:imgEffect>
                      <a14:brightnessContrast bright="-50000" contrast="-20000"/>
                    </a14:imgEffect>
                  </a14:imgLayer>
                </a14:imgProps>
              </a:ext>
              <a:ext uri="{28A0092B-C50C-407E-A947-70E740481C1C}">
                <a14:useLocalDpi xmlns:a14="http://schemas.microsoft.com/office/drawing/2010/main"/>
              </a:ext>
            </a:extLst>
          </a:blip>
          <a:srcRect/>
          <a:stretch>
            <a:fillRect/>
          </a:stretch>
        </p:blipFill>
        <p:spPr>
          <a:xfrm>
            <a:off x="3208168" y="0"/>
            <a:ext cx="2932283" cy="3765551"/>
          </a:xfrm>
          <a:prstGeom prst="rect">
            <a:avLst/>
          </a:prstGeom>
        </p:spPr>
      </p:pic>
      <p:sp>
        <p:nvSpPr>
          <p:cNvPr id="45" name="Rectangle 44">
            <a:extLst>
              <a:ext uri="{FF2B5EF4-FFF2-40B4-BE49-F238E27FC236}">
                <a16:creationId xmlns:a16="http://schemas.microsoft.com/office/drawing/2014/main" id="{D480F2AB-2EAB-AE86-DC15-F53BD4E0F59B}"/>
              </a:ext>
            </a:extLst>
          </p:cNvPr>
          <p:cNvSpPr/>
          <p:nvPr/>
        </p:nvSpPr>
        <p:spPr>
          <a:xfrm>
            <a:off x="0" y="-1"/>
            <a:ext cx="12187066" cy="2057401"/>
          </a:xfrm>
          <a:prstGeom prst="rect">
            <a:avLst/>
          </a:prstGeom>
          <a:gradFill>
            <a:gsLst>
              <a:gs pos="0">
                <a:schemeClr val="tx1"/>
              </a:gs>
              <a:gs pos="100000">
                <a:schemeClr val="tx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3">
            <a:extLst>
              <a:ext uri="{FF2B5EF4-FFF2-40B4-BE49-F238E27FC236}">
                <a16:creationId xmlns:a16="http://schemas.microsoft.com/office/drawing/2014/main" id="{15D670F5-507A-44E9-0370-CEDEF2614EA6}"/>
              </a:ext>
            </a:extLst>
          </p:cNvPr>
          <p:cNvSpPr txBox="1">
            <a:spLocks/>
          </p:cNvSpPr>
          <p:nvPr/>
        </p:nvSpPr>
        <p:spPr>
          <a:xfrm>
            <a:off x="42863" y="6446838"/>
            <a:ext cx="2743200" cy="365125"/>
          </a:xfrm>
          <a:prstGeom prst="rect">
            <a:avLst/>
          </a:prstGeom>
        </p:spPr>
        <p:txBody>
          <a:bodyPr anchor="ctr"/>
          <a:lstStyle>
            <a:lvl1pPr defTabSz="554038">
              <a:spcBef>
                <a:spcPct val="20000"/>
              </a:spcBef>
              <a:buBlip>
                <a:blip r:embed="rId12"/>
              </a:buBlip>
              <a:defRPr sz="1900">
                <a:solidFill>
                  <a:schemeClr val="tx1"/>
                </a:solidFill>
                <a:latin typeface="Roboto" panose="02000000000000000000" pitchFamily="2" charset="0"/>
              </a:defRPr>
            </a:lvl1pPr>
            <a:lvl2pPr marL="742950" indent="-285750" defTabSz="554038">
              <a:spcBef>
                <a:spcPct val="20000"/>
              </a:spcBef>
              <a:defRPr sz="1200">
                <a:solidFill>
                  <a:schemeClr val="tx1"/>
                </a:solidFill>
                <a:latin typeface="Roboto" panose="02000000000000000000" pitchFamily="2" charset="0"/>
              </a:defRPr>
            </a:lvl2pPr>
            <a:lvl3pPr marL="1143000" indent="-228600" defTabSz="554038">
              <a:spcBef>
                <a:spcPct val="20000"/>
              </a:spcBef>
              <a:defRPr sz="900">
                <a:solidFill>
                  <a:schemeClr val="tx1"/>
                </a:solidFill>
                <a:latin typeface="Roboto" panose="02000000000000000000" pitchFamily="2" charset="0"/>
              </a:defRPr>
            </a:lvl3pPr>
            <a:lvl4pPr marL="1600200" indent="-228600" defTabSz="554038">
              <a:spcBef>
                <a:spcPct val="20000"/>
              </a:spcBef>
              <a:defRPr>
                <a:solidFill>
                  <a:schemeClr val="tx1"/>
                </a:solidFill>
                <a:latin typeface="Roboto" panose="02000000000000000000" pitchFamily="2" charset="0"/>
              </a:defRPr>
            </a:lvl4pPr>
            <a:lvl5pPr marL="2057400" indent="-228600" defTabSz="554038">
              <a:spcBef>
                <a:spcPct val="20000"/>
              </a:spcBef>
              <a:defRPr>
                <a:solidFill>
                  <a:schemeClr val="tx1"/>
                </a:solidFill>
                <a:latin typeface="Roboto" panose="02000000000000000000" pitchFamily="2" charset="0"/>
              </a:defRPr>
            </a:lvl5pPr>
            <a:lvl6pPr marL="2514600" indent="-228600" defTabSz="554038" eaLnBrk="0" fontAlgn="base" hangingPunct="0">
              <a:spcBef>
                <a:spcPct val="20000"/>
              </a:spcBef>
              <a:spcAft>
                <a:spcPct val="0"/>
              </a:spcAft>
              <a:defRPr>
                <a:solidFill>
                  <a:schemeClr val="tx1"/>
                </a:solidFill>
                <a:latin typeface="Roboto" panose="02000000000000000000" pitchFamily="2" charset="0"/>
              </a:defRPr>
            </a:lvl6pPr>
            <a:lvl7pPr marL="2971800" indent="-228600" defTabSz="554038" eaLnBrk="0" fontAlgn="base" hangingPunct="0">
              <a:spcBef>
                <a:spcPct val="20000"/>
              </a:spcBef>
              <a:spcAft>
                <a:spcPct val="0"/>
              </a:spcAft>
              <a:defRPr>
                <a:solidFill>
                  <a:schemeClr val="tx1"/>
                </a:solidFill>
                <a:latin typeface="Roboto" panose="02000000000000000000" pitchFamily="2" charset="0"/>
              </a:defRPr>
            </a:lvl7pPr>
            <a:lvl8pPr marL="3429000" indent="-228600" defTabSz="554038" eaLnBrk="0" fontAlgn="base" hangingPunct="0">
              <a:spcBef>
                <a:spcPct val="20000"/>
              </a:spcBef>
              <a:spcAft>
                <a:spcPct val="0"/>
              </a:spcAft>
              <a:defRPr>
                <a:solidFill>
                  <a:schemeClr val="tx1"/>
                </a:solidFill>
                <a:latin typeface="Roboto" panose="02000000000000000000" pitchFamily="2" charset="0"/>
              </a:defRPr>
            </a:lvl8pPr>
            <a:lvl9pPr marL="3886200" indent="-228600" defTabSz="554038" eaLnBrk="0" fontAlgn="base" hangingPunct="0">
              <a:spcBef>
                <a:spcPct val="20000"/>
              </a:spcBef>
              <a:spcAft>
                <a:spcPct val="0"/>
              </a:spcAft>
              <a:defRPr>
                <a:solidFill>
                  <a:schemeClr val="tx1"/>
                </a:solidFill>
                <a:latin typeface="Roboto" panose="02000000000000000000" pitchFamily="2" charset="0"/>
              </a:defRPr>
            </a:lvl9pPr>
          </a:lstStyle>
          <a:p>
            <a:pPr marL="0" marR="0" lvl="0" indent="0" algn="l" defTabSz="554038" rtl="0" eaLnBrk="1" fontAlgn="auto" latinLnBrk="0" hangingPunct="1">
              <a:lnSpc>
                <a:spcPct val="100000"/>
              </a:lnSpc>
              <a:spcBef>
                <a:spcPct val="0"/>
              </a:spcBef>
              <a:spcAft>
                <a:spcPts val="0"/>
              </a:spcAft>
              <a:buClrTx/>
              <a:buSzTx/>
              <a:buFontTx/>
              <a:buNone/>
              <a:tabLst/>
              <a:defRPr/>
            </a:pPr>
            <a:fld id="{DCE894A3-387D-41E7-A60E-56C682456E3D}" type="slidenum">
              <a:rPr kumimoji="0" lang="en-US" altLang="en-US" sz="1000" b="0" i="0" u="none" strike="noStrike" kern="1200" cap="none" spc="0" normalizeH="0" baseline="0" noProof="0">
                <a:ln>
                  <a:noFill/>
                </a:ln>
                <a:solidFill>
                  <a:srgbClr val="898989"/>
                </a:solidFill>
                <a:effectLst/>
                <a:uLnTx/>
                <a:uFillTx/>
                <a:latin typeface="Roboto" panose="02000000000000000000" pitchFamily="2" charset="0"/>
                <a:ea typeface="+mn-ea"/>
                <a:cs typeface="+mn-cs"/>
              </a:rPr>
              <a:pPr marL="0" marR="0" lvl="0" indent="0" algn="l" defTabSz="554038" rtl="0" eaLnBrk="1" fontAlgn="auto" latinLnBrk="0" hangingPunct="1">
                <a:lnSpc>
                  <a:spcPct val="100000"/>
                </a:lnSpc>
                <a:spcBef>
                  <a:spcPct val="0"/>
                </a:spcBef>
                <a:spcAft>
                  <a:spcPts val="0"/>
                </a:spcAft>
                <a:buClrTx/>
                <a:buSzTx/>
                <a:buFontTx/>
                <a:buNone/>
                <a:tabLst/>
                <a:defRPr/>
              </a:pPr>
              <a:t>10</a:t>
            </a:fld>
            <a:endParaRPr kumimoji="0" lang="en-US" altLang="en-US" sz="1000" b="0" i="0" u="none" strike="noStrike" kern="1200" cap="none" spc="0" normalizeH="0" baseline="0" noProof="0" dirty="0">
              <a:ln>
                <a:noFill/>
              </a:ln>
              <a:solidFill>
                <a:srgbClr val="898989"/>
              </a:solidFill>
              <a:effectLst/>
              <a:uLnTx/>
              <a:uFillTx/>
              <a:latin typeface="Roboto" panose="02000000000000000000" pitchFamily="2" charset="0"/>
              <a:ea typeface="+mn-ea"/>
              <a:cs typeface="+mn-cs"/>
            </a:endParaRPr>
          </a:p>
        </p:txBody>
      </p:sp>
      <p:sp>
        <p:nvSpPr>
          <p:cNvPr id="5" name="object 18">
            <a:extLst>
              <a:ext uri="{FF2B5EF4-FFF2-40B4-BE49-F238E27FC236}">
                <a16:creationId xmlns:a16="http://schemas.microsoft.com/office/drawing/2014/main" id="{917F7D3B-ABD5-79D0-F734-76509D6B169C}"/>
              </a:ext>
            </a:extLst>
          </p:cNvPr>
          <p:cNvSpPr txBox="1">
            <a:spLocks/>
          </p:cNvSpPr>
          <p:nvPr/>
        </p:nvSpPr>
        <p:spPr>
          <a:xfrm>
            <a:off x="493267" y="451147"/>
            <a:ext cx="9724325" cy="499830"/>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marR="0" lvl="0" indent="0" algn="l" defTabSz="914400" rtl="0" eaLnBrk="1" fontAlgn="auto" latinLnBrk="0" hangingPunct="1">
              <a:lnSpc>
                <a:spcPct val="100000"/>
              </a:lnSpc>
              <a:spcBef>
                <a:spcPts val="58"/>
              </a:spcBef>
              <a:spcAft>
                <a:spcPts val="0"/>
              </a:spcAft>
              <a:buClrTx/>
              <a:buSzTx/>
              <a:buFontTx/>
              <a:buNone/>
              <a:tabLst/>
              <a:defRPr/>
            </a:pPr>
            <a:r>
              <a:rPr kumimoji="0" lang="en-US" sz="3200" b="1" i="0" u="none" strike="noStrike" kern="0" cap="none" spc="-6" normalizeH="0" baseline="0" noProof="0" dirty="0">
                <a:ln>
                  <a:noFill/>
                </a:ln>
                <a:gradFill>
                  <a:gsLst>
                    <a:gs pos="0">
                      <a:srgbClr val="339AF0"/>
                    </a:gs>
                    <a:gs pos="100000">
                      <a:srgbClr val="7850F2"/>
                    </a:gs>
                  </a:gsLst>
                  <a:lin ang="0" scaled="0"/>
                </a:gradFill>
                <a:effectLst/>
                <a:uLnTx/>
                <a:uFillTx/>
                <a:latin typeface="+mj-lt"/>
                <a:ea typeface="+mj-ea"/>
                <a:cs typeface="Calibri" panose="020F0502020204030204" pitchFamily="34" charset="0"/>
              </a:rPr>
              <a:t>Major Strategic Initiatives </a:t>
            </a:r>
            <a:endParaRPr kumimoji="0" lang="en-US" sz="3200" b="1" i="0" u="none" strike="noStrike" kern="0" cap="none" spc="0" normalizeH="0" baseline="0" noProof="0" dirty="0">
              <a:ln>
                <a:noFill/>
              </a:ln>
              <a:gradFill>
                <a:gsLst>
                  <a:gs pos="0">
                    <a:srgbClr val="339AF0"/>
                  </a:gs>
                  <a:gs pos="100000">
                    <a:srgbClr val="7850F2"/>
                  </a:gs>
                </a:gsLst>
                <a:lin ang="0" scaled="0"/>
              </a:gradFill>
              <a:effectLst/>
              <a:uLnTx/>
              <a:uFillTx/>
              <a:latin typeface="+mj-lt"/>
              <a:ea typeface="+mj-ea"/>
              <a:cs typeface="Calibri" panose="020F0502020204030204" pitchFamily="34" charset="0"/>
            </a:endParaRPr>
          </a:p>
        </p:txBody>
      </p:sp>
      <p:sp>
        <p:nvSpPr>
          <p:cNvPr id="51" name="Rectangle 50">
            <a:extLst>
              <a:ext uri="{FF2B5EF4-FFF2-40B4-BE49-F238E27FC236}">
                <a16:creationId xmlns:a16="http://schemas.microsoft.com/office/drawing/2014/main" id="{0E2FB269-4C48-2B7B-E760-1AE759C1FA5E}"/>
              </a:ext>
            </a:extLst>
          </p:cNvPr>
          <p:cNvSpPr/>
          <p:nvPr/>
        </p:nvSpPr>
        <p:spPr>
          <a:xfrm>
            <a:off x="-4934" y="3759200"/>
            <a:ext cx="3229895" cy="3105151"/>
          </a:xfrm>
          <a:prstGeom prst="rect">
            <a:avLst/>
          </a:prstGeom>
          <a:solidFill>
            <a:srgbClr val="339A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9AF0"/>
              </a:solidFill>
            </a:endParaRPr>
          </a:p>
        </p:txBody>
      </p:sp>
      <p:sp>
        <p:nvSpPr>
          <p:cNvPr id="27" name="TextBox 26">
            <a:extLst>
              <a:ext uri="{FF2B5EF4-FFF2-40B4-BE49-F238E27FC236}">
                <a16:creationId xmlns:a16="http://schemas.microsoft.com/office/drawing/2014/main" id="{04A9073F-1B98-5155-6A95-9BC2D6BF0AB5}"/>
              </a:ext>
            </a:extLst>
          </p:cNvPr>
          <p:cNvSpPr txBox="1"/>
          <p:nvPr/>
        </p:nvSpPr>
        <p:spPr>
          <a:xfrm>
            <a:off x="237780" y="4904612"/>
            <a:ext cx="2889675" cy="1559914"/>
          </a:xfrm>
          <a:prstGeom prst="rect">
            <a:avLst/>
          </a:prstGeom>
          <a:noFill/>
          <a:ln>
            <a:noFill/>
          </a:ln>
        </p:spPr>
        <p:txBody>
          <a:bodyPr wrap="square">
            <a:spAutoFit/>
          </a:bodyPr>
          <a:lstStyle/>
          <a:p>
            <a:pPr marL="7701" marR="0" lvl="0" indent="0" algn="ctr" defTabSz="914400" rtl="0" eaLnBrk="1" fontAlgn="auto" latinLnBrk="0" hangingPunct="1">
              <a:lnSpc>
                <a:spcPct val="120000"/>
              </a:lnSpc>
              <a:spcBef>
                <a:spcPts val="58"/>
              </a:spcBef>
              <a:spcAft>
                <a:spcPts val="0"/>
              </a:spcAft>
              <a:buClrTx/>
              <a:buSzTx/>
              <a:buFontTx/>
              <a:buNone/>
              <a:tabLst/>
              <a:defRPr/>
            </a:pPr>
            <a:r>
              <a:rPr kumimoji="0" lang="en-US" sz="1600" b="1" i="0" u="none" strike="noStrike" kern="0" cap="none" spc="-6" normalizeH="0" baseline="0" noProof="0" dirty="0">
                <a:ln>
                  <a:noFill/>
                </a:ln>
                <a:solidFill>
                  <a:prstClr val="white"/>
                </a:solidFill>
                <a:effectLst/>
                <a:uLnTx/>
                <a:uFillTx/>
                <a:latin typeface="+mj-lt"/>
                <a:ea typeface="+mn-ea"/>
                <a:cs typeface="Calibri" panose="020F0502020204030204" pitchFamily="34" charset="0"/>
              </a:rPr>
              <a:t>Custom &amp; off the shelf quantum resistant semiconductors </a:t>
            </a:r>
            <a:r>
              <a:rPr kumimoji="0" lang="en-US" sz="1600" i="0" u="none" strike="noStrike" kern="0" cap="none" spc="-6" normalizeH="0" baseline="0" noProof="0" dirty="0">
                <a:ln>
                  <a:noFill/>
                </a:ln>
                <a:solidFill>
                  <a:prstClr val="white"/>
                </a:solidFill>
                <a:effectLst/>
                <a:uLnTx/>
                <a:uFillTx/>
                <a:latin typeface="+mj-lt"/>
                <a:ea typeface="+mn-ea"/>
                <a:cs typeface="Calibri" panose="020F0502020204030204" pitchFamily="34" charset="0"/>
              </a:rPr>
              <a:t>Commercial launch planned for 2026  </a:t>
            </a:r>
          </a:p>
          <a:p>
            <a:pPr marL="7701" marR="0" lvl="0" indent="0" algn="ctr" defTabSz="914400" rtl="0" eaLnBrk="1" fontAlgn="auto" latinLnBrk="0" hangingPunct="1">
              <a:lnSpc>
                <a:spcPct val="120000"/>
              </a:lnSpc>
              <a:spcBef>
                <a:spcPts val="58"/>
              </a:spcBef>
              <a:spcAft>
                <a:spcPts val="0"/>
              </a:spcAft>
              <a:buClrTx/>
              <a:buSzTx/>
              <a:buFontTx/>
              <a:buNone/>
              <a:tabLst/>
              <a:defRPr/>
            </a:pPr>
            <a:endParaRPr kumimoji="0" lang="en-US" sz="1600" b="1" i="0" u="none" strike="noStrike" kern="0" cap="none" spc="-6" normalizeH="0" baseline="0" noProof="0" dirty="0">
              <a:ln>
                <a:noFill/>
              </a:ln>
              <a:solidFill>
                <a:prstClr val="white"/>
              </a:solidFill>
              <a:effectLst/>
              <a:uLnTx/>
              <a:uFillTx/>
              <a:latin typeface="+mj-lt"/>
              <a:ea typeface="+mn-ea"/>
              <a:cs typeface="Calibri" panose="020F0502020204030204" pitchFamily="34" charset="0"/>
            </a:endParaRPr>
          </a:p>
        </p:txBody>
      </p:sp>
      <p:sp>
        <p:nvSpPr>
          <p:cNvPr id="39" name="TextBox 38">
            <a:extLst>
              <a:ext uri="{FF2B5EF4-FFF2-40B4-BE49-F238E27FC236}">
                <a16:creationId xmlns:a16="http://schemas.microsoft.com/office/drawing/2014/main" id="{69888A7E-E041-447E-5A63-B9528E60549F}"/>
              </a:ext>
            </a:extLst>
          </p:cNvPr>
          <p:cNvSpPr txBox="1"/>
          <p:nvPr/>
        </p:nvSpPr>
        <p:spPr>
          <a:xfrm>
            <a:off x="309474" y="3849992"/>
            <a:ext cx="2436990" cy="720710"/>
          </a:xfrm>
          <a:prstGeom prst="rect">
            <a:avLst/>
          </a:prstGeom>
          <a:noFill/>
          <a:ln>
            <a:noFill/>
          </a:ln>
        </p:spPr>
        <p:txBody>
          <a:bodyPr wrap="square" anchor="ctr">
            <a:spAutoFit/>
          </a:bodyPr>
          <a:lstStyle/>
          <a:p>
            <a:pPr marL="7701" marR="0" lvl="0" indent="0" algn="ctr" defTabSz="914400" rtl="0" eaLnBrk="1" fontAlgn="auto" latinLnBrk="0" hangingPunct="1">
              <a:lnSpc>
                <a:spcPct val="100000"/>
              </a:lnSpc>
              <a:spcBef>
                <a:spcPts val="58"/>
              </a:spcBef>
              <a:spcAft>
                <a:spcPts val="0"/>
              </a:spcAft>
              <a:buClrTx/>
              <a:buSzTx/>
              <a:buFontTx/>
              <a:buNone/>
              <a:tabLst/>
              <a:defRPr/>
            </a:pPr>
            <a:r>
              <a:rPr kumimoji="0" lang="en-US" sz="2000" b="1" i="0" u="none" strike="noStrike" kern="0" cap="none" spc="-6" normalizeH="0" baseline="0" noProof="0" dirty="0">
                <a:ln>
                  <a:noFill/>
                </a:ln>
                <a:solidFill>
                  <a:prstClr val="white"/>
                </a:solidFill>
                <a:effectLst/>
                <a:uLnTx/>
                <a:uFillTx/>
                <a:latin typeface="+mj-lt"/>
                <a:ea typeface="+mn-ea"/>
                <a:cs typeface="Calibri" panose="020F0502020204030204" pitchFamily="34" charset="0"/>
              </a:rPr>
              <a:t>Post Quantum </a:t>
            </a:r>
          </a:p>
          <a:p>
            <a:pPr marL="7701" marR="0" lvl="0" indent="0" algn="ctr" defTabSz="914400" rtl="0" eaLnBrk="1" fontAlgn="auto" latinLnBrk="0" hangingPunct="1">
              <a:lnSpc>
                <a:spcPct val="100000"/>
              </a:lnSpc>
              <a:spcBef>
                <a:spcPts val="58"/>
              </a:spcBef>
              <a:spcAft>
                <a:spcPts val="0"/>
              </a:spcAft>
              <a:buClrTx/>
              <a:buSzTx/>
              <a:buFontTx/>
              <a:buNone/>
              <a:tabLst/>
              <a:defRPr/>
            </a:pPr>
            <a:r>
              <a:rPr kumimoji="0" lang="en-US" sz="2000" b="1" i="0" u="none" strike="noStrike" kern="0" cap="none" spc="-6" normalizeH="0" baseline="0" noProof="0" dirty="0">
                <a:ln>
                  <a:noFill/>
                </a:ln>
                <a:solidFill>
                  <a:prstClr val="white"/>
                </a:solidFill>
                <a:effectLst/>
                <a:uLnTx/>
                <a:uFillTx/>
                <a:latin typeface="+mj-lt"/>
                <a:ea typeface="+mn-ea"/>
                <a:cs typeface="Calibri" panose="020F0502020204030204" pitchFamily="34" charset="0"/>
              </a:rPr>
              <a:t>Program</a:t>
            </a:r>
          </a:p>
        </p:txBody>
      </p:sp>
      <p:sp>
        <p:nvSpPr>
          <p:cNvPr id="52" name="Rectangle 51">
            <a:extLst>
              <a:ext uri="{FF2B5EF4-FFF2-40B4-BE49-F238E27FC236}">
                <a16:creationId xmlns:a16="http://schemas.microsoft.com/office/drawing/2014/main" id="{60FEA61C-3A35-4246-3E7C-6B23D4D08E0D}"/>
              </a:ext>
            </a:extLst>
          </p:cNvPr>
          <p:cNvSpPr/>
          <p:nvPr/>
        </p:nvSpPr>
        <p:spPr>
          <a:xfrm>
            <a:off x="3208168" y="3759200"/>
            <a:ext cx="2927349" cy="3105150"/>
          </a:xfrm>
          <a:prstGeom prst="rect">
            <a:avLst/>
          </a:prstGeom>
          <a:solidFill>
            <a:srgbClr val="4686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686F0"/>
              </a:solidFill>
            </a:endParaRPr>
          </a:p>
        </p:txBody>
      </p:sp>
      <p:sp>
        <p:nvSpPr>
          <p:cNvPr id="38" name="TextBox 37">
            <a:extLst>
              <a:ext uri="{FF2B5EF4-FFF2-40B4-BE49-F238E27FC236}">
                <a16:creationId xmlns:a16="http://schemas.microsoft.com/office/drawing/2014/main" id="{9CC7A4BC-0DAE-017F-6407-10A5F7206B2E}"/>
              </a:ext>
            </a:extLst>
          </p:cNvPr>
          <p:cNvSpPr txBox="1"/>
          <p:nvPr/>
        </p:nvSpPr>
        <p:spPr>
          <a:xfrm>
            <a:off x="3467600" y="3846850"/>
            <a:ext cx="2515095" cy="720710"/>
          </a:xfrm>
          <a:prstGeom prst="rect">
            <a:avLst/>
          </a:prstGeom>
          <a:noFill/>
          <a:ln>
            <a:noFill/>
          </a:ln>
        </p:spPr>
        <p:txBody>
          <a:bodyPr wrap="square" anchor="ctr">
            <a:spAutoFit/>
          </a:bodyPr>
          <a:lstStyle/>
          <a:p>
            <a:pPr marL="7701" algn="ctr">
              <a:spcBef>
                <a:spcPts val="58"/>
              </a:spcBef>
              <a:defRPr/>
            </a:pPr>
            <a:r>
              <a:rPr lang="en-US" sz="2000" b="1" kern="0" spc="-6" dirty="0">
                <a:solidFill>
                  <a:prstClr val="white"/>
                </a:solidFill>
                <a:latin typeface="+mj-lt"/>
                <a:cs typeface="Calibri" panose="020F0502020204030204" pitchFamily="34" charset="0"/>
              </a:rPr>
              <a:t>OSPT </a:t>
            </a:r>
          </a:p>
          <a:p>
            <a:pPr marL="7701" algn="ctr">
              <a:spcBef>
                <a:spcPts val="58"/>
              </a:spcBef>
              <a:defRPr/>
            </a:pPr>
            <a:r>
              <a:rPr lang="en-US" sz="2000" b="1" kern="0" spc="-6" dirty="0">
                <a:solidFill>
                  <a:prstClr val="white"/>
                </a:solidFill>
                <a:latin typeface="+mj-lt"/>
                <a:cs typeface="Calibri" panose="020F0502020204030204" pitchFamily="34" charset="0"/>
              </a:rPr>
              <a:t>Centers</a:t>
            </a:r>
          </a:p>
        </p:txBody>
      </p:sp>
      <p:sp>
        <p:nvSpPr>
          <p:cNvPr id="21" name="TextBox 20">
            <a:extLst>
              <a:ext uri="{FF2B5EF4-FFF2-40B4-BE49-F238E27FC236}">
                <a16:creationId xmlns:a16="http://schemas.microsoft.com/office/drawing/2014/main" id="{F0B40F41-3917-2226-CF78-27559FD55AB9}"/>
              </a:ext>
            </a:extLst>
          </p:cNvPr>
          <p:cNvSpPr txBox="1"/>
          <p:nvPr/>
        </p:nvSpPr>
        <p:spPr>
          <a:xfrm>
            <a:off x="3314441" y="4904612"/>
            <a:ext cx="2648043" cy="1547090"/>
          </a:xfrm>
          <a:prstGeom prst="rect">
            <a:avLst/>
          </a:prstGeom>
          <a:noFill/>
          <a:ln>
            <a:noFill/>
          </a:ln>
        </p:spPr>
        <p:txBody>
          <a:bodyPr wrap="square">
            <a:spAutoFit/>
          </a:bodyPr>
          <a:lstStyle>
            <a:defPPr>
              <a:defRPr lang="en-US"/>
            </a:defPPr>
            <a:lvl1pPr marL="7701" marR="0" lvl="0" indent="0" algn="ctr" fontAlgn="auto">
              <a:lnSpc>
                <a:spcPct val="120000"/>
              </a:lnSpc>
              <a:spcBef>
                <a:spcPts val="58"/>
              </a:spcBef>
              <a:spcAft>
                <a:spcPts val="0"/>
              </a:spcAft>
              <a:buClrTx/>
              <a:buSzTx/>
              <a:buFontTx/>
              <a:buNone/>
              <a:tabLst/>
              <a:defRPr kumimoji="0" sz="1600" b="1" i="0" u="none" strike="noStrike" kern="0" cap="none" spc="-6" normalizeH="0" baseline="0">
                <a:ln>
                  <a:noFill/>
                </a:ln>
                <a:solidFill>
                  <a:prstClr val="white"/>
                </a:solidFill>
                <a:effectLst/>
                <a:uLnTx/>
                <a:uFillTx/>
                <a:latin typeface="+mj-lt"/>
                <a:cs typeface="Calibri" panose="020F0502020204030204" pitchFamily="34" charset="0"/>
              </a:defRPr>
            </a:lvl1pPr>
          </a:lstStyle>
          <a:p>
            <a:r>
              <a:rPr lang="en-US" dirty="0"/>
              <a:t>High-performance chip design &amp; customization centers in EU (signed/initiated in 25), UAE (signed), INDIA</a:t>
            </a:r>
          </a:p>
        </p:txBody>
      </p:sp>
      <p:sp>
        <p:nvSpPr>
          <p:cNvPr id="53" name="Rectangle 52">
            <a:extLst>
              <a:ext uri="{FF2B5EF4-FFF2-40B4-BE49-F238E27FC236}">
                <a16:creationId xmlns:a16="http://schemas.microsoft.com/office/drawing/2014/main" id="{F3BE0B82-D0ED-041F-3A4C-ADE56B712778}"/>
              </a:ext>
            </a:extLst>
          </p:cNvPr>
          <p:cNvSpPr/>
          <p:nvPr/>
        </p:nvSpPr>
        <p:spPr>
          <a:xfrm>
            <a:off x="6123656" y="3765551"/>
            <a:ext cx="2949077" cy="3086098"/>
          </a:xfrm>
          <a:prstGeom prst="rect">
            <a:avLst/>
          </a:prstGeom>
          <a:solidFill>
            <a:srgbClr val="656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686F0"/>
              </a:solidFill>
            </a:endParaRPr>
          </a:p>
        </p:txBody>
      </p:sp>
      <p:sp>
        <p:nvSpPr>
          <p:cNvPr id="41" name="TextBox 40">
            <a:extLst>
              <a:ext uri="{FF2B5EF4-FFF2-40B4-BE49-F238E27FC236}">
                <a16:creationId xmlns:a16="http://schemas.microsoft.com/office/drawing/2014/main" id="{A0AA3844-78FE-0B17-02C0-AA522A1C126D}"/>
              </a:ext>
            </a:extLst>
          </p:cNvPr>
          <p:cNvSpPr txBox="1"/>
          <p:nvPr/>
        </p:nvSpPr>
        <p:spPr>
          <a:xfrm>
            <a:off x="6417753" y="3823173"/>
            <a:ext cx="2436990" cy="1015663"/>
          </a:xfrm>
          <a:prstGeom prst="rect">
            <a:avLst/>
          </a:prstGeom>
          <a:noFill/>
          <a:ln>
            <a:noFill/>
          </a:ln>
        </p:spPr>
        <p:txBody>
          <a:bodyPr wrap="square" anchor="ctr">
            <a:spAutoFit/>
          </a:bodyPr>
          <a:lstStyle/>
          <a:p>
            <a:pPr marL="7701" marR="0" lvl="0" indent="0" algn="ctr" fontAlgn="auto">
              <a:lnSpc>
                <a:spcPct val="100000"/>
              </a:lnSpc>
              <a:spcBef>
                <a:spcPts val="58"/>
              </a:spcBef>
              <a:spcAft>
                <a:spcPts val="0"/>
              </a:spcAft>
              <a:buClrTx/>
              <a:buSzTx/>
              <a:buFontTx/>
              <a:buNone/>
              <a:tabLst/>
              <a:defRPr/>
            </a:pPr>
            <a:r>
              <a:rPr lang="en-US" sz="2000" b="1" kern="0" spc="-6" dirty="0">
                <a:solidFill>
                  <a:prstClr val="white"/>
                </a:solidFill>
                <a:latin typeface="+mj-lt"/>
                <a:cs typeface="Calibri" panose="020F0502020204030204" pitchFamily="34" charset="0"/>
              </a:rPr>
              <a:t>Investment in Quantum &amp; Tech Companies</a:t>
            </a:r>
          </a:p>
        </p:txBody>
      </p:sp>
      <p:sp>
        <p:nvSpPr>
          <p:cNvPr id="20" name="TextBox 19">
            <a:extLst>
              <a:ext uri="{FF2B5EF4-FFF2-40B4-BE49-F238E27FC236}">
                <a16:creationId xmlns:a16="http://schemas.microsoft.com/office/drawing/2014/main" id="{143E6A2D-F898-09CA-D646-D16BD1F10BA8}"/>
              </a:ext>
            </a:extLst>
          </p:cNvPr>
          <p:cNvSpPr txBox="1"/>
          <p:nvPr/>
        </p:nvSpPr>
        <p:spPr>
          <a:xfrm>
            <a:off x="6210217" y="5027723"/>
            <a:ext cx="2644526" cy="968983"/>
          </a:xfrm>
          <a:prstGeom prst="rect">
            <a:avLst/>
          </a:prstGeom>
          <a:noFill/>
          <a:ln>
            <a:noFill/>
          </a:ln>
        </p:spPr>
        <p:txBody>
          <a:bodyPr wrap="square">
            <a:spAutoFit/>
          </a:bodyPr>
          <a:lstStyle>
            <a:defPPr>
              <a:defRPr lang="en-US"/>
            </a:defPPr>
            <a:lvl1pPr marL="7701" marR="0" lvl="0" indent="0" algn="ctr" fontAlgn="auto">
              <a:lnSpc>
                <a:spcPct val="120000"/>
              </a:lnSpc>
              <a:spcBef>
                <a:spcPts val="58"/>
              </a:spcBef>
              <a:spcAft>
                <a:spcPts val="0"/>
              </a:spcAft>
              <a:buClrTx/>
              <a:buSzTx/>
              <a:buFontTx/>
              <a:buNone/>
              <a:tabLst/>
              <a:defRPr kumimoji="0" sz="1600" b="1" i="0" u="none" strike="noStrike" kern="0" cap="none" spc="-6" normalizeH="0" baseline="0">
                <a:ln>
                  <a:noFill/>
                </a:ln>
                <a:solidFill>
                  <a:prstClr val="white"/>
                </a:solidFill>
                <a:effectLst/>
                <a:uLnTx/>
                <a:uFillTx/>
                <a:latin typeface="+mj-lt"/>
                <a:cs typeface="Calibri" panose="020F0502020204030204" pitchFamily="34" charset="0"/>
              </a:defRPr>
            </a:lvl1pPr>
          </a:lstStyle>
          <a:p>
            <a:r>
              <a:rPr lang="en-US" dirty="0"/>
              <a:t>$100M Fund to invest in Quantum &amp; Tech </a:t>
            </a:r>
          </a:p>
          <a:p>
            <a:r>
              <a:rPr lang="en-US" dirty="0"/>
              <a:t>(4 investments completed)</a:t>
            </a:r>
          </a:p>
        </p:txBody>
      </p:sp>
      <p:sp>
        <p:nvSpPr>
          <p:cNvPr id="54" name="Rectangle 53">
            <a:extLst>
              <a:ext uri="{FF2B5EF4-FFF2-40B4-BE49-F238E27FC236}">
                <a16:creationId xmlns:a16="http://schemas.microsoft.com/office/drawing/2014/main" id="{E7D5C29C-7E29-659F-EF60-4BB030B653FB}"/>
              </a:ext>
            </a:extLst>
          </p:cNvPr>
          <p:cNvSpPr/>
          <p:nvPr/>
        </p:nvSpPr>
        <p:spPr>
          <a:xfrm>
            <a:off x="9072733" y="3765551"/>
            <a:ext cx="3129134" cy="3086098"/>
          </a:xfrm>
          <a:prstGeom prst="rect">
            <a:avLst/>
          </a:prstGeom>
          <a:solidFill>
            <a:srgbClr val="785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850F2"/>
              </a:solidFill>
            </a:endParaRPr>
          </a:p>
        </p:txBody>
      </p:sp>
      <p:sp>
        <p:nvSpPr>
          <p:cNvPr id="23" name="TextBox 22">
            <a:extLst>
              <a:ext uri="{FF2B5EF4-FFF2-40B4-BE49-F238E27FC236}">
                <a16:creationId xmlns:a16="http://schemas.microsoft.com/office/drawing/2014/main" id="{889F9343-85A5-5B1E-16CF-85BF4D3B8AB3}"/>
              </a:ext>
            </a:extLst>
          </p:cNvPr>
          <p:cNvSpPr txBox="1"/>
          <p:nvPr/>
        </p:nvSpPr>
        <p:spPr>
          <a:xfrm>
            <a:off x="9445536" y="3846850"/>
            <a:ext cx="2436990" cy="720710"/>
          </a:xfrm>
          <a:prstGeom prst="rect">
            <a:avLst/>
          </a:prstGeom>
          <a:noFill/>
          <a:ln>
            <a:noFill/>
          </a:ln>
        </p:spPr>
        <p:txBody>
          <a:bodyPr wrap="square" anchor="ctr">
            <a:spAutoFit/>
          </a:bodyPr>
          <a:lstStyle/>
          <a:p>
            <a:pPr marL="7701" algn="ctr">
              <a:spcBef>
                <a:spcPts val="58"/>
              </a:spcBef>
              <a:defRPr/>
            </a:pPr>
            <a:r>
              <a:rPr lang="en-US" sz="2000" b="1" kern="0" spc="-6" dirty="0">
                <a:solidFill>
                  <a:prstClr val="white"/>
                </a:solidFill>
                <a:latin typeface="+mj-lt"/>
                <a:cs typeface="Calibri" panose="020F0502020204030204" pitchFamily="34" charset="0"/>
              </a:rPr>
              <a:t>Satellite </a:t>
            </a:r>
          </a:p>
          <a:p>
            <a:pPr marL="7701" algn="ctr">
              <a:spcBef>
                <a:spcPts val="58"/>
              </a:spcBef>
              <a:defRPr/>
            </a:pPr>
            <a:r>
              <a:rPr lang="en-US" sz="2000" b="1" kern="0" spc="-6" dirty="0">
                <a:solidFill>
                  <a:prstClr val="white"/>
                </a:solidFill>
                <a:latin typeface="+mj-lt"/>
                <a:cs typeface="Calibri" panose="020F0502020204030204" pitchFamily="34" charset="0"/>
              </a:rPr>
              <a:t>Connectivity</a:t>
            </a:r>
          </a:p>
        </p:txBody>
      </p:sp>
      <p:sp>
        <p:nvSpPr>
          <p:cNvPr id="29" name="TextBox 28">
            <a:extLst>
              <a:ext uri="{FF2B5EF4-FFF2-40B4-BE49-F238E27FC236}">
                <a16:creationId xmlns:a16="http://schemas.microsoft.com/office/drawing/2014/main" id="{DD0C7F09-E7A4-089F-2CAE-4E869B36192C}"/>
              </a:ext>
            </a:extLst>
          </p:cNvPr>
          <p:cNvSpPr txBox="1"/>
          <p:nvPr/>
        </p:nvSpPr>
        <p:spPr>
          <a:xfrm>
            <a:off x="9165463" y="4963750"/>
            <a:ext cx="2839551" cy="968983"/>
          </a:xfrm>
          <a:prstGeom prst="rect">
            <a:avLst/>
          </a:prstGeom>
          <a:noFill/>
          <a:ln>
            <a:noFill/>
          </a:ln>
        </p:spPr>
        <p:txBody>
          <a:bodyPr wrap="square">
            <a:spAutoFit/>
          </a:bodyPr>
          <a:lstStyle>
            <a:defPPr>
              <a:defRPr lang="en-US"/>
            </a:defPPr>
            <a:lvl1pPr marL="7701" marR="0" lvl="0" indent="0" algn="ctr" fontAlgn="auto">
              <a:lnSpc>
                <a:spcPct val="120000"/>
              </a:lnSpc>
              <a:spcBef>
                <a:spcPts val="58"/>
              </a:spcBef>
              <a:spcAft>
                <a:spcPts val="0"/>
              </a:spcAft>
              <a:buClrTx/>
              <a:buSzTx/>
              <a:buFontTx/>
              <a:buNone/>
              <a:tabLst/>
              <a:defRPr kumimoji="0" sz="1600" b="1" i="0" u="none" strike="noStrike" kern="0" cap="none" spc="-6" normalizeH="0" baseline="0">
                <a:ln>
                  <a:noFill/>
                </a:ln>
                <a:solidFill>
                  <a:prstClr val="white"/>
                </a:solidFill>
                <a:effectLst/>
                <a:uLnTx/>
                <a:uFillTx/>
                <a:latin typeface="+mj-lt"/>
                <a:cs typeface="Calibri" panose="020F0502020204030204" pitchFamily="34" charset="0"/>
              </a:defRPr>
            </a:lvl1pPr>
          </a:lstStyle>
          <a:p>
            <a:r>
              <a:rPr lang="en-US" dirty="0"/>
              <a:t>Cost-effective IoT solutions for industrial applications</a:t>
            </a:r>
          </a:p>
          <a:p>
            <a:r>
              <a:rPr lang="en-US" dirty="0"/>
              <a:t>(recent launch in November)</a:t>
            </a:r>
          </a:p>
        </p:txBody>
      </p:sp>
      <p:pic>
        <p:nvPicPr>
          <p:cNvPr id="7" name="Picture 6" descr="A black background with white text&#10;&#10;AI-generated content may be incorrect.">
            <a:extLst>
              <a:ext uri="{FF2B5EF4-FFF2-40B4-BE49-F238E27FC236}">
                <a16:creationId xmlns:a16="http://schemas.microsoft.com/office/drawing/2014/main" id="{5768B6A9-B6DB-5878-4ABF-740B62A36DF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845982" y="273466"/>
            <a:ext cx="1112520" cy="433839"/>
          </a:xfrm>
          <a:prstGeom prst="rect">
            <a:avLst/>
          </a:prstGeom>
        </p:spPr>
      </p:pic>
      <p:sp>
        <p:nvSpPr>
          <p:cNvPr id="8" name="Slide Number Placeholder 2">
            <a:extLst>
              <a:ext uri="{FF2B5EF4-FFF2-40B4-BE49-F238E27FC236}">
                <a16:creationId xmlns:a16="http://schemas.microsoft.com/office/drawing/2014/main" id="{66D432B7-15CC-96E8-BE2D-9A4CA805F3FD}"/>
              </a:ext>
            </a:extLst>
          </p:cNvPr>
          <p:cNvSpPr txBox="1">
            <a:spLocks/>
          </p:cNvSpPr>
          <p:nvPr/>
        </p:nvSpPr>
        <p:spPr>
          <a:xfrm>
            <a:off x="381000" y="6228821"/>
            <a:ext cx="38100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10</a:t>
            </a:r>
          </a:p>
        </p:txBody>
      </p:sp>
    </p:spTree>
    <p:extLst>
      <p:ext uri="{BB962C8B-B14F-4D97-AF65-F5344CB8AC3E}">
        <p14:creationId xmlns:p14="http://schemas.microsoft.com/office/powerpoint/2010/main" val="933476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6DAC6-EEE9-5AB3-59D3-A16D310A046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8C30FB-64E9-395A-A914-EE431618DDE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34" y="0"/>
            <a:ext cx="12187066" cy="6858000"/>
          </a:xfrm>
          <a:prstGeom prst="rect">
            <a:avLst/>
          </a:prstGeom>
          <a:solidFill>
            <a:srgbClr val="7850F2"/>
          </a:solidFill>
        </p:spPr>
      </p:pic>
      <p:pic>
        <p:nvPicPr>
          <p:cNvPr id="15" name="Picture 14" descr="A circular object with many wires&#10;&#10;AI-generated content may be incorrect.">
            <a:extLst>
              <a:ext uri="{FF2B5EF4-FFF2-40B4-BE49-F238E27FC236}">
                <a16:creationId xmlns:a16="http://schemas.microsoft.com/office/drawing/2014/main" id="{44C8C44B-FB00-D1D6-08B4-CC10828E4A9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593"/>
            <a:ext cx="4387850" cy="6873825"/>
          </a:xfrm>
          <a:prstGeom prst="rect">
            <a:avLst/>
          </a:prstGeom>
        </p:spPr>
      </p:pic>
      <p:sp>
        <p:nvSpPr>
          <p:cNvPr id="2" name="Rectangle 1">
            <a:extLst>
              <a:ext uri="{FF2B5EF4-FFF2-40B4-BE49-F238E27FC236}">
                <a16:creationId xmlns:a16="http://schemas.microsoft.com/office/drawing/2014/main" id="{DDFCF968-FAEF-3367-0C8B-830DBFFE658C}"/>
              </a:ext>
            </a:extLst>
          </p:cNvPr>
          <p:cNvSpPr/>
          <p:nvPr/>
        </p:nvSpPr>
        <p:spPr>
          <a:xfrm>
            <a:off x="0" y="-1"/>
            <a:ext cx="12187066" cy="1669445"/>
          </a:xfrm>
          <a:prstGeom prst="rect">
            <a:avLst/>
          </a:prstGeom>
          <a:gradFill>
            <a:gsLst>
              <a:gs pos="0">
                <a:schemeClr val="tx1"/>
              </a:gs>
              <a:gs pos="100000">
                <a:schemeClr val="tx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F0AEDB2-FA0D-025B-54D1-23193D2238D0}"/>
              </a:ext>
            </a:extLst>
          </p:cNvPr>
          <p:cNvSpPr>
            <a:spLocks noGrp="1"/>
          </p:cNvSpPr>
          <p:nvPr>
            <p:ph type="title"/>
          </p:nvPr>
        </p:nvSpPr>
        <p:spPr>
          <a:xfrm>
            <a:off x="406738" y="353484"/>
            <a:ext cx="11309012" cy="700616"/>
          </a:xfrm>
        </p:spPr>
        <p:txBody>
          <a:bodyPr>
            <a:normAutofit/>
          </a:bodyPr>
          <a:lstStyle/>
          <a:p>
            <a:r>
              <a:rPr lang="en-US" sz="3200" dirty="0">
                <a:gradFill>
                  <a:gsLst>
                    <a:gs pos="0">
                      <a:srgbClr val="339AF0"/>
                    </a:gs>
                    <a:gs pos="100000">
                      <a:srgbClr val="7850F2"/>
                    </a:gs>
                  </a:gsLst>
                  <a:lin ang="0" scaled="0"/>
                </a:gradFill>
              </a:rPr>
              <a:t>Highlight on SEALSQ’s Quantum Resistant Offer (QUASAR)</a:t>
            </a:r>
          </a:p>
        </p:txBody>
      </p:sp>
      <p:sp>
        <p:nvSpPr>
          <p:cNvPr id="13" name="TextBox 12">
            <a:extLst>
              <a:ext uri="{FF2B5EF4-FFF2-40B4-BE49-F238E27FC236}">
                <a16:creationId xmlns:a16="http://schemas.microsoft.com/office/drawing/2014/main" id="{3C9756BF-1E35-9E24-677C-D867F8132DDA}"/>
              </a:ext>
            </a:extLst>
          </p:cNvPr>
          <p:cNvSpPr txBox="1"/>
          <p:nvPr/>
        </p:nvSpPr>
        <p:spPr>
          <a:xfrm>
            <a:off x="4873753" y="1490547"/>
            <a:ext cx="6777778" cy="2677656"/>
          </a:xfrm>
          <a:prstGeom prst="rect">
            <a:avLst/>
          </a:prstGeom>
          <a:noFill/>
        </p:spPr>
        <p:txBody>
          <a:bodyPr wrap="square">
            <a:spAutoFit/>
          </a:bodyPr>
          <a:lstStyle/>
          <a:p>
            <a:pPr marR="0" lvl="0" algn="just" defTabSz="914400" rtl="0" eaLnBrk="1" fontAlgn="auto" latinLnBrk="0" hangingPunct="1">
              <a:spcBef>
                <a:spcPts val="0"/>
              </a:spcBef>
              <a:spcAft>
                <a:spcPts val="0"/>
              </a:spcAft>
              <a:buClrTx/>
              <a:buSzTx/>
              <a:tabLst/>
              <a:defRPr/>
            </a:pPr>
            <a:r>
              <a:rPr kumimoji="0" lang="en-US" sz="1800" b="1" i="0" u="none" strike="noStrike" kern="0" cap="none" spc="0" normalizeH="0" baseline="0" noProof="0" dirty="0">
                <a:ln>
                  <a:noFill/>
                </a:ln>
                <a:solidFill>
                  <a:schemeClr val="bg1"/>
                </a:solidFill>
                <a:effectLst/>
                <a:uLnTx/>
                <a:uFillTx/>
                <a:latin typeface="Roboto"/>
                <a:ea typeface="Roboto Medium" panose="02000000000000000000" pitchFamily="2" charset="0"/>
                <a:cs typeface="+mn-cs"/>
              </a:rPr>
              <a:t>SEALSQ is </a:t>
            </a:r>
            <a:r>
              <a:rPr lang="en-US" sz="1800" b="1" kern="0" dirty="0">
                <a:solidFill>
                  <a:schemeClr val="bg1"/>
                </a:solidFill>
                <a:latin typeface="Roboto"/>
              </a:rPr>
              <a:t>pioneering the market with a Quantum Resistant suite offering the highest level of certifications</a:t>
            </a:r>
          </a:p>
          <a:p>
            <a:pPr marR="0" lvl="0" algn="just" defTabSz="914400" rtl="0" eaLnBrk="1" fontAlgn="auto" latinLnBrk="0" hangingPunct="1">
              <a:spcBef>
                <a:spcPts val="0"/>
              </a:spcBef>
              <a:spcAft>
                <a:spcPts val="0"/>
              </a:spcAft>
              <a:buClrTx/>
              <a:buSzTx/>
              <a:tabLst/>
              <a:defRPr/>
            </a:pPr>
            <a:endParaRPr lang="en-US" sz="1800" b="1" kern="0" dirty="0">
              <a:solidFill>
                <a:schemeClr val="bg1"/>
              </a:solidFill>
              <a:latin typeface="Roboto"/>
            </a:endParaRPr>
          </a:p>
          <a:p>
            <a:pPr marL="355061" lvl="1" indent="-285750" algn="just">
              <a:buBlip>
                <a:blip r:embed="rId4"/>
              </a:buBlip>
              <a:defRPr/>
            </a:pPr>
            <a:r>
              <a:rPr lang="en-US" sz="1600" b="1" kern="0" dirty="0">
                <a:solidFill>
                  <a:schemeClr val="bg1"/>
                </a:solidFill>
                <a:ea typeface="Roboto Medium" panose="02000000000000000000" pitchFamily="2" charset="0"/>
              </a:rPr>
              <a:t>Q1 2025:  </a:t>
            </a:r>
            <a:r>
              <a:rPr lang="en-US" sz="1600" kern="0" dirty="0">
                <a:solidFill>
                  <a:schemeClr val="bg1"/>
                </a:solidFill>
                <a:ea typeface="Roboto Medium" panose="02000000000000000000" pitchFamily="2" charset="0"/>
              </a:rPr>
              <a:t>A Quantum Root-of-Trust </a:t>
            </a:r>
          </a:p>
          <a:p>
            <a:pPr marL="355061" lvl="1" indent="-285750" algn="just">
              <a:buBlip>
                <a:blip r:embed="rId4"/>
              </a:buBlip>
              <a:defRPr/>
            </a:pPr>
            <a:endParaRPr lang="en-US" sz="1600" kern="0" dirty="0">
              <a:solidFill>
                <a:schemeClr val="bg1"/>
              </a:solidFill>
              <a:ea typeface="Roboto Medium" panose="02000000000000000000" pitchFamily="2" charset="0"/>
            </a:endParaRPr>
          </a:p>
          <a:p>
            <a:pPr marL="355061" lvl="1" indent="-285750" algn="just">
              <a:buBlip>
                <a:blip r:embed="rId4"/>
              </a:buBlip>
              <a:defRPr/>
            </a:pPr>
            <a:r>
              <a:rPr lang="en-US" sz="1600" b="1" kern="0" dirty="0">
                <a:solidFill>
                  <a:schemeClr val="bg1"/>
                </a:solidFill>
                <a:ea typeface="Roboto Medium" panose="02000000000000000000" pitchFamily="2" charset="0"/>
              </a:rPr>
              <a:t>Q2 2025: </a:t>
            </a:r>
            <a:r>
              <a:rPr lang="en-US" sz="1600" kern="0" dirty="0">
                <a:solidFill>
                  <a:schemeClr val="bg1"/>
                </a:solidFill>
                <a:ea typeface="Roboto Medium" panose="02000000000000000000" pitchFamily="2" charset="0"/>
              </a:rPr>
              <a:t>PKI services using NIST Post Quantum Cryptography</a:t>
            </a:r>
          </a:p>
          <a:p>
            <a:pPr marL="355061" lvl="1" indent="-285750" algn="just">
              <a:buBlip>
                <a:blip r:embed="rId4"/>
              </a:buBlip>
              <a:defRPr/>
            </a:pPr>
            <a:endParaRPr lang="en-US" sz="1600" kern="0" dirty="0">
              <a:solidFill>
                <a:schemeClr val="bg1"/>
              </a:solidFill>
              <a:ea typeface="Roboto Medium" panose="02000000000000000000" pitchFamily="2" charset="0"/>
            </a:endParaRPr>
          </a:p>
          <a:p>
            <a:pPr marL="355061" lvl="1" indent="-285750" algn="just">
              <a:buBlip>
                <a:blip r:embed="rId4"/>
              </a:buBlip>
              <a:defRPr/>
            </a:pPr>
            <a:r>
              <a:rPr lang="en-US" sz="1600" b="1" kern="0" dirty="0">
                <a:solidFill>
                  <a:schemeClr val="bg1"/>
                </a:solidFill>
                <a:ea typeface="Roboto Medium" panose="02000000000000000000" pitchFamily="2" charset="0"/>
              </a:rPr>
              <a:t>Q4 2025: </a:t>
            </a:r>
            <a:r>
              <a:rPr lang="en-US" sz="1600" kern="0" dirty="0">
                <a:solidFill>
                  <a:schemeClr val="bg1"/>
                </a:solidFill>
                <a:ea typeface="Roboto Medium" panose="02000000000000000000" pitchFamily="2" charset="0"/>
              </a:rPr>
              <a:t>Quantum Resistant Semiconductors &amp; security IP blocks to include in custom secure chips </a:t>
            </a:r>
          </a:p>
          <a:p>
            <a:pPr marL="207935" marR="0" lvl="0" indent="-207935" algn="just" defTabSz="914400" rtl="0" eaLnBrk="1" fontAlgn="auto" latinLnBrk="0" hangingPunct="1">
              <a:spcBef>
                <a:spcPts val="0"/>
              </a:spcBef>
              <a:spcAft>
                <a:spcPts val="0"/>
              </a:spcAft>
              <a:buClrTx/>
              <a:buSzTx/>
              <a:buFontTx/>
              <a:buBlip>
                <a:blip r:embed="rId4"/>
              </a:buBlip>
              <a:tabLst/>
              <a:defRPr/>
            </a:pPr>
            <a:endParaRPr kumimoji="0" lang="en-US" sz="1800" b="1" i="0" u="none" strike="noStrike" kern="0" cap="none" spc="0" normalizeH="0" baseline="0" noProof="0" dirty="0">
              <a:ln>
                <a:noFill/>
              </a:ln>
              <a:solidFill>
                <a:schemeClr val="bg1"/>
              </a:solidFill>
              <a:effectLst/>
              <a:uLnTx/>
              <a:uFillTx/>
              <a:latin typeface="Roboto"/>
              <a:ea typeface="Roboto Medium" panose="02000000000000000000" pitchFamily="2" charset="0"/>
              <a:cs typeface="+mn-cs"/>
            </a:endParaRPr>
          </a:p>
        </p:txBody>
      </p:sp>
      <p:grpSp>
        <p:nvGrpSpPr>
          <p:cNvPr id="31" name="Group 30">
            <a:extLst>
              <a:ext uri="{FF2B5EF4-FFF2-40B4-BE49-F238E27FC236}">
                <a16:creationId xmlns:a16="http://schemas.microsoft.com/office/drawing/2014/main" id="{722D6B6A-BA03-BA77-8FE6-A8F3E749291F}"/>
              </a:ext>
            </a:extLst>
          </p:cNvPr>
          <p:cNvGrpSpPr/>
          <p:nvPr/>
        </p:nvGrpSpPr>
        <p:grpSpPr>
          <a:xfrm>
            <a:off x="4854542" y="4161517"/>
            <a:ext cx="1533144" cy="2053694"/>
            <a:chOff x="4854542" y="4097509"/>
            <a:chExt cx="1533144" cy="2053694"/>
          </a:xfrm>
        </p:grpSpPr>
        <p:pic>
          <p:nvPicPr>
            <p:cNvPr id="19" name="Picture 18">
              <a:extLst>
                <a:ext uri="{FF2B5EF4-FFF2-40B4-BE49-F238E27FC236}">
                  <a16:creationId xmlns:a16="http://schemas.microsoft.com/office/drawing/2014/main" id="{8810ED0E-E5DD-C3EC-8F25-4C2F7F40DE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62314" y="4097509"/>
              <a:ext cx="1117600" cy="1117600"/>
            </a:xfrm>
            <a:prstGeom prst="rect">
              <a:avLst/>
            </a:prstGeom>
          </p:spPr>
        </p:pic>
        <p:sp>
          <p:nvSpPr>
            <p:cNvPr id="26" name="TextBox 25">
              <a:extLst>
                <a:ext uri="{FF2B5EF4-FFF2-40B4-BE49-F238E27FC236}">
                  <a16:creationId xmlns:a16="http://schemas.microsoft.com/office/drawing/2014/main" id="{242FD52F-4E7F-027D-F96E-DF8583A0FA29}"/>
                </a:ext>
              </a:extLst>
            </p:cNvPr>
            <p:cNvSpPr txBox="1"/>
            <p:nvPr/>
          </p:nvSpPr>
          <p:spPr>
            <a:xfrm>
              <a:off x="4854542" y="5154607"/>
              <a:ext cx="1533144" cy="996596"/>
            </a:xfrm>
            <a:prstGeom prst="rect">
              <a:avLst/>
            </a:prstGeom>
          </p:spPr>
          <p:txBody>
            <a:bodyPr vert="horz" wrap="square" lIns="0" tIns="0" rIns="0" bIns="0" rtlCol="0" anchor="t" anchorCtr="0">
              <a:noAutofit/>
            </a:bodyPr>
            <a:lstStyle/>
            <a:p>
              <a:pPr lvl="0" algn="ctr">
                <a:buClr>
                  <a:prstClr val="black"/>
                </a:buClr>
                <a:defRPr/>
              </a:pPr>
              <a:r>
                <a:rPr lang="en-US" sz="1400" kern="0" dirty="0">
                  <a:solidFill>
                    <a:schemeClr val="bg1"/>
                  </a:solidFill>
                </a:rPr>
                <a:t>Protection from logical &amp; physical attacks </a:t>
              </a:r>
            </a:p>
          </p:txBody>
        </p:sp>
      </p:grpSp>
      <p:grpSp>
        <p:nvGrpSpPr>
          <p:cNvPr id="30" name="Group 29">
            <a:extLst>
              <a:ext uri="{FF2B5EF4-FFF2-40B4-BE49-F238E27FC236}">
                <a16:creationId xmlns:a16="http://schemas.microsoft.com/office/drawing/2014/main" id="{3E3FED5D-4351-57CD-771A-31D479BB760B}"/>
              </a:ext>
            </a:extLst>
          </p:cNvPr>
          <p:cNvGrpSpPr/>
          <p:nvPr/>
        </p:nvGrpSpPr>
        <p:grpSpPr>
          <a:xfrm>
            <a:off x="6601586" y="4191768"/>
            <a:ext cx="1671641" cy="1993192"/>
            <a:chOff x="6576246" y="4158011"/>
            <a:chExt cx="1671641" cy="1993192"/>
          </a:xfrm>
        </p:grpSpPr>
        <p:pic>
          <p:nvPicPr>
            <p:cNvPr id="21" name="Picture 20">
              <a:extLst>
                <a:ext uri="{FF2B5EF4-FFF2-40B4-BE49-F238E27FC236}">
                  <a16:creationId xmlns:a16="http://schemas.microsoft.com/office/drawing/2014/main" id="{712D78D9-5E44-7DD2-A7A5-3FA279F533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92595" y="4158011"/>
              <a:ext cx="996596" cy="996596"/>
            </a:xfrm>
            <a:prstGeom prst="rect">
              <a:avLst/>
            </a:prstGeom>
          </p:spPr>
        </p:pic>
        <p:sp>
          <p:nvSpPr>
            <p:cNvPr id="27" name="TextBox 26">
              <a:extLst>
                <a:ext uri="{FF2B5EF4-FFF2-40B4-BE49-F238E27FC236}">
                  <a16:creationId xmlns:a16="http://schemas.microsoft.com/office/drawing/2014/main" id="{2BE29B8D-8DC8-2386-086F-089E8080A633}"/>
                </a:ext>
              </a:extLst>
            </p:cNvPr>
            <p:cNvSpPr txBox="1"/>
            <p:nvPr/>
          </p:nvSpPr>
          <p:spPr>
            <a:xfrm>
              <a:off x="6576246" y="5154607"/>
              <a:ext cx="1671641" cy="996596"/>
            </a:xfrm>
            <a:prstGeom prst="rect">
              <a:avLst/>
            </a:prstGeom>
          </p:spPr>
          <p:txBody>
            <a:bodyPr vert="horz" wrap="square" lIns="0" tIns="0" rIns="0" bIns="0" rtlCol="0" anchor="t" anchorCtr="0">
              <a:noAutofit/>
            </a:bodyPr>
            <a:lstStyle/>
            <a:p>
              <a:pPr lvl="0" algn="ctr">
                <a:buClr>
                  <a:prstClr val="black"/>
                </a:buClr>
                <a:defRPr/>
              </a:pPr>
              <a:r>
                <a:rPr lang="en-US" sz="1400" kern="0" dirty="0">
                  <a:solidFill>
                    <a:schemeClr val="bg1"/>
                  </a:solidFill>
                </a:rPr>
                <a:t>Platform Integrity (hardware &amp; firmware )</a:t>
              </a:r>
            </a:p>
          </p:txBody>
        </p:sp>
      </p:grpSp>
      <p:grpSp>
        <p:nvGrpSpPr>
          <p:cNvPr id="32" name="Group 31">
            <a:extLst>
              <a:ext uri="{FF2B5EF4-FFF2-40B4-BE49-F238E27FC236}">
                <a16:creationId xmlns:a16="http://schemas.microsoft.com/office/drawing/2014/main" id="{9D672AFF-B393-3F30-513E-D97C4E158036}"/>
              </a:ext>
            </a:extLst>
          </p:cNvPr>
          <p:cNvGrpSpPr/>
          <p:nvPr/>
        </p:nvGrpSpPr>
        <p:grpSpPr>
          <a:xfrm>
            <a:off x="8487127" y="4191768"/>
            <a:ext cx="1713990" cy="1993192"/>
            <a:chOff x="8537327" y="4158011"/>
            <a:chExt cx="1713990" cy="1993192"/>
          </a:xfrm>
        </p:grpSpPr>
        <p:pic>
          <p:nvPicPr>
            <p:cNvPr id="23" name="Picture 22">
              <a:extLst>
                <a:ext uri="{FF2B5EF4-FFF2-40B4-BE49-F238E27FC236}">
                  <a16:creationId xmlns:a16="http://schemas.microsoft.com/office/drawing/2014/main" id="{C31FD500-B621-A2C9-32B9-8AC8E5B2B3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95027" y="4158011"/>
              <a:ext cx="998590" cy="996596"/>
            </a:xfrm>
            <a:prstGeom prst="rect">
              <a:avLst/>
            </a:prstGeom>
          </p:spPr>
        </p:pic>
        <p:sp>
          <p:nvSpPr>
            <p:cNvPr id="28" name="TextBox 27">
              <a:extLst>
                <a:ext uri="{FF2B5EF4-FFF2-40B4-BE49-F238E27FC236}">
                  <a16:creationId xmlns:a16="http://schemas.microsoft.com/office/drawing/2014/main" id="{224EEE65-4D04-D711-3094-71B203E2BA69}"/>
                </a:ext>
              </a:extLst>
            </p:cNvPr>
            <p:cNvSpPr txBox="1"/>
            <p:nvPr/>
          </p:nvSpPr>
          <p:spPr>
            <a:xfrm>
              <a:off x="8537327" y="5154607"/>
              <a:ext cx="1713990" cy="996596"/>
            </a:xfrm>
            <a:prstGeom prst="rect">
              <a:avLst/>
            </a:prstGeom>
          </p:spPr>
          <p:txBody>
            <a:bodyPr vert="horz" wrap="square" lIns="0" tIns="0" rIns="0" bIns="0" rtlCol="0" anchor="t" anchorCtr="0">
              <a:noAutofit/>
            </a:bodyPr>
            <a:lstStyle/>
            <a:p>
              <a:pPr lvl="0" algn="ctr">
                <a:buClr>
                  <a:prstClr val="black"/>
                </a:buClr>
                <a:defRPr/>
              </a:pPr>
              <a:r>
                <a:rPr lang="en-US" sz="1400" kern="0" dirty="0">
                  <a:solidFill>
                    <a:schemeClr val="bg1"/>
                  </a:solidFill>
                </a:rPr>
                <a:t>Unique </a:t>
              </a:r>
            </a:p>
            <a:p>
              <a:pPr lvl="0" algn="ctr">
                <a:buClr>
                  <a:prstClr val="black"/>
                </a:buClr>
                <a:defRPr/>
              </a:pPr>
              <a:r>
                <a:rPr lang="en-US" sz="1400" kern="0" dirty="0">
                  <a:solidFill>
                    <a:schemeClr val="bg1"/>
                  </a:solidFill>
                </a:rPr>
                <a:t>&amp; verifiable </a:t>
              </a:r>
            </a:p>
            <a:p>
              <a:pPr lvl="0" algn="ctr">
                <a:buClr>
                  <a:prstClr val="black"/>
                </a:buClr>
                <a:defRPr/>
              </a:pPr>
              <a:r>
                <a:rPr lang="en-US" sz="1400" kern="0" dirty="0">
                  <a:solidFill>
                    <a:schemeClr val="bg1"/>
                  </a:solidFill>
                </a:rPr>
                <a:t>System identity </a:t>
              </a:r>
            </a:p>
          </p:txBody>
        </p:sp>
      </p:grpSp>
      <p:grpSp>
        <p:nvGrpSpPr>
          <p:cNvPr id="33" name="Group 32">
            <a:extLst>
              <a:ext uri="{FF2B5EF4-FFF2-40B4-BE49-F238E27FC236}">
                <a16:creationId xmlns:a16="http://schemas.microsoft.com/office/drawing/2014/main" id="{4DCD503B-336B-DA3B-82DF-C2810051B28B}"/>
              </a:ext>
            </a:extLst>
          </p:cNvPr>
          <p:cNvGrpSpPr/>
          <p:nvPr/>
        </p:nvGrpSpPr>
        <p:grpSpPr>
          <a:xfrm>
            <a:off x="10281920" y="4194316"/>
            <a:ext cx="1815562" cy="1988096"/>
            <a:chOff x="10281920" y="4163107"/>
            <a:chExt cx="1815562" cy="1988096"/>
          </a:xfrm>
        </p:grpSpPr>
        <p:pic>
          <p:nvPicPr>
            <p:cNvPr id="25" name="Picture 24">
              <a:extLst>
                <a:ext uri="{FF2B5EF4-FFF2-40B4-BE49-F238E27FC236}">
                  <a16:creationId xmlns:a16="http://schemas.microsoft.com/office/drawing/2014/main" id="{694B5684-7682-7364-4A57-8503632A6A3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92397" y="4163107"/>
              <a:ext cx="994608" cy="996596"/>
            </a:xfrm>
            <a:prstGeom prst="rect">
              <a:avLst/>
            </a:prstGeom>
          </p:spPr>
        </p:pic>
        <p:sp>
          <p:nvSpPr>
            <p:cNvPr id="29" name="TextBox 28">
              <a:extLst>
                <a:ext uri="{FF2B5EF4-FFF2-40B4-BE49-F238E27FC236}">
                  <a16:creationId xmlns:a16="http://schemas.microsoft.com/office/drawing/2014/main" id="{28EF7D79-3083-23ED-54AB-5BF153FAFCA5}"/>
                </a:ext>
              </a:extLst>
            </p:cNvPr>
            <p:cNvSpPr txBox="1"/>
            <p:nvPr/>
          </p:nvSpPr>
          <p:spPr>
            <a:xfrm>
              <a:off x="10281920" y="5154607"/>
              <a:ext cx="1815562" cy="996596"/>
            </a:xfrm>
            <a:prstGeom prst="rect">
              <a:avLst/>
            </a:prstGeom>
          </p:spPr>
          <p:txBody>
            <a:bodyPr vert="horz" wrap="square" lIns="0" tIns="0" rIns="0" bIns="0" rtlCol="0" anchor="t" anchorCtr="0">
              <a:noAutofit/>
            </a:bodyPr>
            <a:lstStyle/>
            <a:p>
              <a:pPr lvl="0" algn="ctr">
                <a:buClr>
                  <a:prstClr val="black"/>
                </a:buClr>
                <a:defRPr/>
              </a:pPr>
              <a:r>
                <a:rPr lang="en-US" sz="1400" kern="0" dirty="0">
                  <a:solidFill>
                    <a:schemeClr val="bg1"/>
                  </a:solidFill>
                </a:rPr>
                <a:t>Safeguard &amp; manage cryptographic </a:t>
              </a:r>
            </a:p>
            <a:p>
              <a:pPr lvl="0" algn="ctr">
                <a:buClr>
                  <a:prstClr val="black"/>
                </a:buClr>
                <a:defRPr/>
              </a:pPr>
              <a:r>
                <a:rPr lang="en-US" sz="1400" kern="0" dirty="0">
                  <a:solidFill>
                    <a:schemeClr val="bg1"/>
                  </a:solidFill>
                </a:rPr>
                <a:t>keys &amp; certificates</a:t>
              </a:r>
            </a:p>
          </p:txBody>
        </p:sp>
      </p:grpSp>
      <p:pic>
        <p:nvPicPr>
          <p:cNvPr id="7" name="Picture 6" descr="A black background with white text&#10;&#10;AI-generated content may be incorrect.">
            <a:extLst>
              <a:ext uri="{FF2B5EF4-FFF2-40B4-BE49-F238E27FC236}">
                <a16:creationId xmlns:a16="http://schemas.microsoft.com/office/drawing/2014/main" id="{2EAE1CEF-2995-4DEB-1BD9-CCDF8A9F925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90926" y="6113160"/>
            <a:ext cx="1112520" cy="433839"/>
          </a:xfrm>
          <a:prstGeom prst="rect">
            <a:avLst/>
          </a:prstGeom>
        </p:spPr>
      </p:pic>
      <p:sp>
        <p:nvSpPr>
          <p:cNvPr id="8" name="Slide Number Placeholder 2">
            <a:extLst>
              <a:ext uri="{FF2B5EF4-FFF2-40B4-BE49-F238E27FC236}">
                <a16:creationId xmlns:a16="http://schemas.microsoft.com/office/drawing/2014/main" id="{21CF14BF-5F53-80F8-7E0D-7B2C70519872}"/>
              </a:ext>
            </a:extLst>
          </p:cNvPr>
          <p:cNvSpPr txBox="1">
            <a:spLocks/>
          </p:cNvSpPr>
          <p:nvPr/>
        </p:nvSpPr>
        <p:spPr>
          <a:xfrm>
            <a:off x="381000" y="6228821"/>
            <a:ext cx="38100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11</a:t>
            </a:r>
          </a:p>
        </p:txBody>
      </p:sp>
    </p:spTree>
    <p:extLst>
      <p:ext uri="{BB962C8B-B14F-4D97-AF65-F5344CB8AC3E}">
        <p14:creationId xmlns:p14="http://schemas.microsoft.com/office/powerpoint/2010/main" val="2615696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purple gradient&#10;&#10;AI-generated content may be incorrect.">
            <a:extLst>
              <a:ext uri="{FF2B5EF4-FFF2-40B4-BE49-F238E27FC236}">
                <a16:creationId xmlns:a16="http://schemas.microsoft.com/office/drawing/2014/main" id="{29F9D339-0E68-E182-AE18-80FA7D2BA9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7" y="0"/>
            <a:ext cx="12187066" cy="6858000"/>
          </a:xfrm>
          <a:prstGeom prst="rect">
            <a:avLst/>
          </a:prstGeom>
          <a:gradFill>
            <a:gsLst>
              <a:gs pos="0">
                <a:srgbClr val="339AF0"/>
              </a:gs>
              <a:gs pos="100000">
                <a:srgbClr val="7850F2"/>
              </a:gs>
            </a:gsLst>
            <a:lin ang="0" scaled="0"/>
          </a:gradFill>
        </p:spPr>
      </p:pic>
      <p:sp>
        <p:nvSpPr>
          <p:cNvPr id="7" name="Title 6">
            <a:extLst>
              <a:ext uri="{FF2B5EF4-FFF2-40B4-BE49-F238E27FC236}">
                <a16:creationId xmlns:a16="http://schemas.microsoft.com/office/drawing/2014/main" id="{053F8F51-DF63-2C32-ACCF-1166CB23BA7D}"/>
              </a:ext>
            </a:extLst>
          </p:cNvPr>
          <p:cNvSpPr>
            <a:spLocks noGrp="1"/>
          </p:cNvSpPr>
          <p:nvPr>
            <p:ph type="title"/>
          </p:nvPr>
        </p:nvSpPr>
        <p:spPr>
          <a:xfrm>
            <a:off x="432138" y="295000"/>
            <a:ext cx="10514926" cy="1325584"/>
          </a:xfrm>
        </p:spPr>
        <p:txBody>
          <a:bodyPr/>
          <a:lstStyle/>
          <a:p>
            <a:r>
              <a:rPr lang="en-US" dirty="0">
                <a:solidFill>
                  <a:schemeClr val="bg1"/>
                </a:solidFill>
              </a:rPr>
              <a:t>A Multi-Billion Unit Market</a:t>
            </a:r>
            <a:br>
              <a:rPr lang="en-US" dirty="0"/>
            </a:br>
            <a:endParaRPr lang="en-US" dirty="0"/>
          </a:p>
        </p:txBody>
      </p:sp>
      <p:sp>
        <p:nvSpPr>
          <p:cNvPr id="8" name="Text Placeholder 7">
            <a:extLst>
              <a:ext uri="{FF2B5EF4-FFF2-40B4-BE49-F238E27FC236}">
                <a16:creationId xmlns:a16="http://schemas.microsoft.com/office/drawing/2014/main" id="{BCC3DC08-B705-8164-F193-9DC248A094AD}"/>
              </a:ext>
            </a:extLst>
          </p:cNvPr>
          <p:cNvSpPr>
            <a:spLocks noGrp="1"/>
          </p:cNvSpPr>
          <p:nvPr>
            <p:ph type="body" sz="quarter" idx="4294967295"/>
          </p:nvPr>
        </p:nvSpPr>
        <p:spPr>
          <a:xfrm>
            <a:off x="593725" y="1557911"/>
            <a:ext cx="5502275" cy="1876151"/>
          </a:xfrm>
        </p:spPr>
        <p:txBody>
          <a:bodyPr>
            <a:normAutofit/>
          </a:bodyPr>
          <a:lstStyle/>
          <a:p>
            <a:pPr marL="0" indent="0">
              <a:buNone/>
            </a:pPr>
            <a:endParaRPr lang="en-US" sz="1600" b="1" dirty="0">
              <a:solidFill>
                <a:schemeClr val="bg1"/>
              </a:solidFill>
            </a:endParaRPr>
          </a:p>
          <a:p>
            <a:pPr>
              <a:lnSpc>
                <a:spcPct val="150000"/>
              </a:lnSpc>
              <a:buBlip>
                <a:blip r:embed="rId3"/>
              </a:buBlip>
            </a:pPr>
            <a:r>
              <a:rPr lang="en-US" sz="1600" dirty="0">
                <a:solidFill>
                  <a:schemeClr val="bg1"/>
                </a:solidFill>
              </a:rPr>
              <a:t>TPMs/ Secure elements/ HSMs/Secure ASICs embedding PQ algorithm</a:t>
            </a:r>
          </a:p>
          <a:p>
            <a:pPr>
              <a:lnSpc>
                <a:spcPct val="150000"/>
              </a:lnSpc>
              <a:buBlip>
                <a:blip r:embed="rId3"/>
              </a:buBlip>
            </a:pPr>
            <a:r>
              <a:rPr lang="en-US" sz="1600" dirty="0">
                <a:solidFill>
                  <a:schemeClr val="bg1"/>
                </a:solidFill>
              </a:rPr>
              <a:t>Quantum Resistant certificates (PKI)</a:t>
            </a:r>
          </a:p>
          <a:p>
            <a:pPr marL="0" indent="0">
              <a:buNone/>
            </a:pPr>
            <a:endParaRPr lang="en-US" sz="1600" dirty="0">
              <a:solidFill>
                <a:schemeClr val="bg1"/>
              </a:solidFill>
            </a:endParaRPr>
          </a:p>
        </p:txBody>
      </p:sp>
      <p:sp>
        <p:nvSpPr>
          <p:cNvPr id="16" name="TextBox 15">
            <a:extLst>
              <a:ext uri="{FF2B5EF4-FFF2-40B4-BE49-F238E27FC236}">
                <a16:creationId xmlns:a16="http://schemas.microsoft.com/office/drawing/2014/main" id="{40E77263-FA8B-7602-3071-5D1220609B87}"/>
              </a:ext>
            </a:extLst>
          </p:cNvPr>
          <p:cNvSpPr txBox="1"/>
          <p:nvPr/>
        </p:nvSpPr>
        <p:spPr>
          <a:xfrm>
            <a:off x="3467818" y="6364562"/>
            <a:ext cx="8091577" cy="246221"/>
          </a:xfrm>
          <a:prstGeom prst="rect">
            <a:avLst/>
          </a:prstGeom>
          <a:noFill/>
        </p:spPr>
        <p:txBody>
          <a:bodyPr wrap="square">
            <a:spAutoFit/>
          </a:bodyPr>
          <a:lstStyle/>
          <a:p>
            <a:pPr>
              <a:buNone/>
            </a:pPr>
            <a:r>
              <a:rPr lang="en-US" sz="1000" i="1" dirty="0">
                <a:solidFill>
                  <a:schemeClr val="bg1"/>
                </a:solidFill>
                <a:effectLst/>
                <a:latin typeface="Arial" panose="020B0604020202020204" pitchFamily="34" charset="0"/>
              </a:rPr>
              <a:t>Source: Industry projections, NIST 2024 standards, </a:t>
            </a:r>
            <a:r>
              <a:rPr lang="en-US" sz="1000" i="1" dirty="0" err="1">
                <a:solidFill>
                  <a:schemeClr val="bg1"/>
                </a:solidFill>
                <a:effectLst/>
                <a:latin typeface="Arial" panose="020B0604020202020204" pitchFamily="34" charset="0"/>
              </a:rPr>
              <a:t>xAI</a:t>
            </a:r>
            <a:r>
              <a:rPr lang="en-US" sz="1000" i="1" dirty="0">
                <a:solidFill>
                  <a:schemeClr val="bg1"/>
                </a:solidFill>
                <a:effectLst/>
                <a:latin typeface="Arial" panose="020B0604020202020204" pitchFamily="34" charset="0"/>
              </a:rPr>
              <a:t> analysis (2025)</a:t>
            </a:r>
          </a:p>
        </p:txBody>
      </p:sp>
      <p:graphicFrame>
        <p:nvGraphicFramePr>
          <p:cNvPr id="17" name="Diagram 16">
            <a:extLst>
              <a:ext uri="{FF2B5EF4-FFF2-40B4-BE49-F238E27FC236}">
                <a16:creationId xmlns:a16="http://schemas.microsoft.com/office/drawing/2014/main" id="{3F1AC227-9F52-EB23-F943-CD932BBF2FE8}"/>
              </a:ext>
            </a:extLst>
          </p:cNvPr>
          <p:cNvGraphicFramePr/>
          <p:nvPr>
            <p:extLst>
              <p:ext uri="{D42A27DB-BD31-4B8C-83A1-F6EECF244321}">
                <p14:modId xmlns:p14="http://schemas.microsoft.com/office/powerpoint/2010/main" val="1481418737"/>
              </p:ext>
            </p:extLst>
          </p:nvPr>
        </p:nvGraphicFramePr>
        <p:xfrm>
          <a:off x="593733" y="3735729"/>
          <a:ext cx="6083397" cy="25412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0" name="Chart 19">
            <a:extLst>
              <a:ext uri="{FF2B5EF4-FFF2-40B4-BE49-F238E27FC236}">
                <a16:creationId xmlns:a16="http://schemas.microsoft.com/office/drawing/2014/main" id="{03873A7D-780A-E988-D9C7-4B0656923A3A}"/>
              </a:ext>
            </a:extLst>
          </p:cNvPr>
          <p:cNvGraphicFramePr/>
          <p:nvPr>
            <p:extLst>
              <p:ext uri="{D42A27DB-BD31-4B8C-83A1-F6EECF244321}">
                <p14:modId xmlns:p14="http://schemas.microsoft.com/office/powerpoint/2010/main" val="2167658803"/>
              </p:ext>
            </p:extLst>
          </p:nvPr>
        </p:nvGraphicFramePr>
        <p:xfrm>
          <a:off x="6789716" y="1857906"/>
          <a:ext cx="5107576" cy="4462731"/>
        </p:xfrm>
        <a:graphic>
          <a:graphicData uri="http://schemas.openxmlformats.org/drawingml/2006/chart">
            <c:chart xmlns:c="http://schemas.openxmlformats.org/drawingml/2006/chart" xmlns:r="http://schemas.openxmlformats.org/officeDocument/2006/relationships" r:id="rId9"/>
          </a:graphicData>
        </a:graphic>
      </p:graphicFrame>
      <p:pic>
        <p:nvPicPr>
          <p:cNvPr id="5" name="Picture 4">
            <a:extLst>
              <a:ext uri="{FF2B5EF4-FFF2-40B4-BE49-F238E27FC236}">
                <a16:creationId xmlns:a16="http://schemas.microsoft.com/office/drawing/2014/main" id="{D2AFF9B8-D561-AEAD-EF68-FA13393F1A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97954" y="6138560"/>
            <a:ext cx="1112521" cy="433840"/>
          </a:xfrm>
          <a:prstGeom prst="rect">
            <a:avLst/>
          </a:prstGeom>
        </p:spPr>
      </p:pic>
      <p:sp>
        <p:nvSpPr>
          <p:cNvPr id="6" name="Slide Number Placeholder 2">
            <a:extLst>
              <a:ext uri="{FF2B5EF4-FFF2-40B4-BE49-F238E27FC236}">
                <a16:creationId xmlns:a16="http://schemas.microsoft.com/office/drawing/2014/main" id="{02421A88-C445-F346-0DF7-215CB423BFDF}"/>
              </a:ext>
            </a:extLst>
          </p:cNvPr>
          <p:cNvSpPr txBox="1">
            <a:spLocks/>
          </p:cNvSpPr>
          <p:nvPr/>
        </p:nvSpPr>
        <p:spPr>
          <a:xfrm>
            <a:off x="381000" y="6228821"/>
            <a:ext cx="38100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solidFill>
                  <a:schemeClr val="bg1"/>
                </a:solidFill>
              </a:rPr>
              <a:t>1</a:t>
            </a:r>
            <a:r>
              <a:rPr lang="en-US" sz="1000" dirty="0">
                <a:solidFill>
                  <a:schemeClr val="bg1"/>
                </a:solidFill>
              </a:rPr>
              <a:t>2</a:t>
            </a:r>
          </a:p>
        </p:txBody>
      </p:sp>
    </p:spTree>
    <p:extLst>
      <p:ext uri="{BB962C8B-B14F-4D97-AF65-F5344CB8AC3E}">
        <p14:creationId xmlns:p14="http://schemas.microsoft.com/office/powerpoint/2010/main" val="2424576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D4664-1B39-8A6C-B595-AE3B5DF87C7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A6CFAA1-1EB2-046B-1271-04967CA18C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34" y="0"/>
            <a:ext cx="12187066" cy="6858000"/>
          </a:xfrm>
          <a:prstGeom prst="rect">
            <a:avLst/>
          </a:prstGeom>
          <a:solidFill>
            <a:srgbClr val="7850F2"/>
          </a:solidFill>
        </p:spPr>
      </p:pic>
      <p:sp>
        <p:nvSpPr>
          <p:cNvPr id="3" name="Slide Number Placeholder 2">
            <a:extLst>
              <a:ext uri="{FF2B5EF4-FFF2-40B4-BE49-F238E27FC236}">
                <a16:creationId xmlns:a16="http://schemas.microsoft.com/office/drawing/2014/main" id="{D4E4ACAE-101B-14BB-652C-BCC080383D5A}"/>
              </a:ext>
            </a:extLst>
          </p:cNvPr>
          <p:cNvSpPr>
            <a:spLocks noGrp="1"/>
          </p:cNvSpPr>
          <p:nvPr>
            <p:ph type="sldNum" sz="quarter" idx="11"/>
          </p:nvPr>
        </p:nvSpPr>
        <p:spPr>
          <a:xfrm>
            <a:off x="838537" y="6276713"/>
            <a:ext cx="2742815" cy="364848"/>
          </a:xfrm>
        </p:spPr>
        <p:txBody>
          <a:bodyPr/>
          <a:lstStyle/>
          <a:p>
            <a:fld id="{928EB752-1209-48B8-B421-2CE3AA70C8A0}" type="slidenum">
              <a:rPr lang="en-US" smtClean="0"/>
              <a:pPr/>
              <a:t>13</a:t>
            </a:fld>
            <a:endParaRPr lang="en-US"/>
          </a:p>
        </p:txBody>
      </p:sp>
      <p:sp>
        <p:nvSpPr>
          <p:cNvPr id="4" name="Text Placeholder 3">
            <a:extLst>
              <a:ext uri="{FF2B5EF4-FFF2-40B4-BE49-F238E27FC236}">
                <a16:creationId xmlns:a16="http://schemas.microsoft.com/office/drawing/2014/main" id="{5A4544D4-C3C3-CCBF-4E72-ABEE5A16F606}"/>
              </a:ext>
            </a:extLst>
          </p:cNvPr>
          <p:cNvSpPr>
            <a:spLocks noGrp="1"/>
          </p:cNvSpPr>
          <p:nvPr>
            <p:ph type="body" sz="quarter" idx="12"/>
          </p:nvPr>
        </p:nvSpPr>
        <p:spPr>
          <a:xfrm>
            <a:off x="4967156" y="979714"/>
            <a:ext cx="6730738" cy="5758543"/>
          </a:xfrm>
        </p:spPr>
        <p:txBody>
          <a:bodyPr>
            <a:normAutofit fontScale="62500" lnSpcReduction="20000"/>
          </a:bodyPr>
          <a:lstStyle/>
          <a:p>
            <a:pPr marL="0" indent="0">
              <a:buNone/>
            </a:pPr>
            <a:endParaRPr lang="en-US" dirty="0">
              <a:solidFill>
                <a:schemeClr val="bg1"/>
              </a:solidFill>
            </a:endParaRPr>
          </a:p>
          <a:p>
            <a:pPr>
              <a:lnSpc>
                <a:spcPct val="140000"/>
              </a:lnSpc>
            </a:pPr>
            <a:endParaRPr lang="en-US" sz="2600" dirty="0">
              <a:solidFill>
                <a:schemeClr val="bg1"/>
              </a:solidFill>
            </a:endParaRPr>
          </a:p>
          <a:p>
            <a:pPr>
              <a:lnSpc>
                <a:spcPct val="140000"/>
              </a:lnSpc>
            </a:pP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Full-stack Semiconductor Provisioning &amp; Test centers</a:t>
            </a:r>
          </a:p>
          <a:p>
            <a:pPr marL="562996" lvl="1" indent="-285750">
              <a:lnSpc>
                <a:spcPct val="140000"/>
              </a:lnSpc>
              <a:buFont typeface="Arial" panose="020B0604020202020204" pitchFamily="34" charset="0"/>
              <a:buChar char="•"/>
            </a:pPr>
            <a:r>
              <a:rPr lang="en-US" sz="2200" dirty="0">
                <a:solidFill>
                  <a:schemeClr val="bg1"/>
                </a:solidFill>
              </a:rPr>
              <a:t>Trust Center for generation of digital identities (keys &amp; certificates)</a:t>
            </a:r>
          </a:p>
          <a:p>
            <a:pPr marL="562996" lvl="1" indent="-285750">
              <a:lnSpc>
                <a:spcPct val="140000"/>
              </a:lnSpc>
              <a:buFont typeface="Arial" panose="020B0604020202020204" pitchFamily="34" charset="0"/>
              <a:buChar char="•"/>
            </a:pPr>
            <a:r>
              <a:rPr lang="en-US" sz="2200" dirty="0">
                <a:solidFill>
                  <a:schemeClr val="bg1"/>
                </a:solidFill>
              </a:rPr>
              <a:t>Wafer Testing &amp; Final Test</a:t>
            </a:r>
          </a:p>
          <a:p>
            <a:pPr marL="562996" lvl="1" indent="-285750">
              <a:lnSpc>
                <a:spcPct val="140000"/>
              </a:lnSpc>
              <a:buFont typeface="Arial" panose="020B0604020202020204" pitchFamily="34" charset="0"/>
              <a:buChar char="•"/>
            </a:pPr>
            <a:r>
              <a:rPr lang="en-US" sz="2200" dirty="0">
                <a:solidFill>
                  <a:schemeClr val="bg1"/>
                </a:solidFill>
              </a:rPr>
              <a:t>Data Injection &amp; Secure Personalization</a:t>
            </a:r>
          </a:p>
          <a:p>
            <a:pPr marL="0" indent="0">
              <a:lnSpc>
                <a:spcPct val="140000"/>
              </a:lnSpc>
              <a:buNone/>
            </a:pPr>
            <a:endParaRPr lang="en-US" sz="2600" dirty="0">
              <a:solidFill>
                <a:schemeClr val="bg1"/>
              </a:solidFill>
            </a:endParaRPr>
          </a:p>
          <a:p>
            <a:pPr>
              <a:lnSpc>
                <a:spcPct val="140000"/>
              </a:lnSpc>
            </a:pP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Projects:</a:t>
            </a:r>
          </a:p>
          <a:p>
            <a:pPr marL="562996" lvl="1" indent="-285750">
              <a:lnSpc>
                <a:spcPct val="140000"/>
              </a:lnSpc>
              <a:buFont typeface="Arial" panose="020B0604020202020204" pitchFamily="34" charset="0"/>
              <a:buChar char="•"/>
            </a:pPr>
            <a:r>
              <a:rPr lang="en-US" sz="2200" dirty="0">
                <a:solidFill>
                  <a:schemeClr val="bg1"/>
                </a:solidFill>
              </a:rPr>
              <a:t>Signed &amp; starting 2025: EU (Murcia, Spain) - SEALSQ/ODINS/SETT Joint Venture (€40M)</a:t>
            </a:r>
          </a:p>
          <a:p>
            <a:pPr marL="562996" lvl="1" indent="-285750">
              <a:lnSpc>
                <a:spcPct val="140000"/>
              </a:lnSpc>
              <a:buFont typeface="Arial" panose="020B0604020202020204" pitchFamily="34" charset="0"/>
              <a:buChar char="•"/>
            </a:pPr>
            <a:r>
              <a:rPr lang="en-US" sz="2200" dirty="0">
                <a:solidFill>
                  <a:schemeClr val="bg1"/>
                </a:solidFill>
              </a:rPr>
              <a:t>Signed: UAE (Abu-Dhabi) – SEALSQ/AJYAL Joint Venture ($100M)</a:t>
            </a:r>
          </a:p>
          <a:p>
            <a:pPr marL="562996" lvl="1" indent="-285750">
              <a:lnSpc>
                <a:spcPct val="140000"/>
              </a:lnSpc>
              <a:buFont typeface="Arial" panose="020B0604020202020204" pitchFamily="34" charset="0"/>
              <a:buChar char="•"/>
            </a:pPr>
            <a:r>
              <a:rPr lang="en-US" sz="2200" dirty="0">
                <a:solidFill>
                  <a:schemeClr val="bg1"/>
                </a:solidFill>
              </a:rPr>
              <a:t>In progress: INDIA, US.</a:t>
            </a:r>
          </a:p>
          <a:p>
            <a:pPr marL="0" indent="0">
              <a:lnSpc>
                <a:spcPct val="140000"/>
              </a:lnSpc>
              <a:buNone/>
            </a:pPr>
            <a:endParaRPr lang="en-US" sz="2600" dirty="0">
              <a:solidFill>
                <a:schemeClr val="bg1"/>
              </a:solidFill>
            </a:endParaRPr>
          </a:p>
          <a:p>
            <a:pPr>
              <a:lnSpc>
                <a:spcPct val="140000"/>
              </a:lnSpc>
            </a:pP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Government-Backed Investments</a:t>
            </a:r>
          </a:p>
          <a:p>
            <a:pPr marL="562996" lvl="1" indent="-285750">
              <a:lnSpc>
                <a:spcPct val="140000"/>
              </a:lnSpc>
              <a:buFont typeface="Arial" panose="020B0604020202020204" pitchFamily="34" charset="0"/>
              <a:buChar char="•"/>
            </a:pPr>
            <a:r>
              <a:rPr lang="en-US" sz="2200" dirty="0">
                <a:solidFill>
                  <a:schemeClr val="bg1"/>
                </a:solidFill>
              </a:rPr>
              <a:t>€19.6 M from Spanish Government via SETT</a:t>
            </a:r>
          </a:p>
          <a:p>
            <a:pPr marL="562996" lvl="1" indent="-285750">
              <a:lnSpc>
                <a:spcPct val="140000"/>
              </a:lnSpc>
              <a:buFont typeface="Arial" panose="020B0604020202020204" pitchFamily="34" charset="0"/>
              <a:buChar char="•"/>
            </a:pPr>
            <a:r>
              <a:rPr lang="en-US" sz="2200" dirty="0">
                <a:solidFill>
                  <a:schemeClr val="bg1"/>
                </a:solidFill>
              </a:rPr>
              <a:t>$100 M from UAE through AJYAL</a:t>
            </a:r>
            <a:br>
              <a:rPr lang="en-US" sz="1400" dirty="0">
                <a:solidFill>
                  <a:schemeClr val="bg1"/>
                </a:solidFill>
              </a:rPr>
            </a:br>
            <a:endParaRPr lang="en-US" sz="2600" dirty="0">
              <a:solidFill>
                <a:schemeClr val="bg1"/>
              </a:solidFill>
            </a:endParaRPr>
          </a:p>
          <a:p>
            <a:pPr>
              <a:lnSpc>
                <a:spcPct val="140000"/>
              </a:lnSpc>
            </a:pP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Immediate Revenue for SEALSQ</a:t>
            </a:r>
          </a:p>
          <a:p>
            <a:pPr marL="562996" lvl="1" indent="-285750">
              <a:lnSpc>
                <a:spcPct val="140000"/>
              </a:lnSpc>
              <a:buFont typeface="Arial" panose="020B0604020202020204" pitchFamily="34" charset="0"/>
              <a:buChar char="•"/>
            </a:pPr>
            <a:r>
              <a:rPr lang="en-US" sz="2200" dirty="0">
                <a:solidFill>
                  <a:schemeClr val="bg1"/>
                </a:solidFill>
              </a:rPr>
              <a:t>Professional Services charged from year 1</a:t>
            </a:r>
          </a:p>
          <a:p>
            <a:pPr marL="562996" lvl="1" indent="-285750">
              <a:lnSpc>
                <a:spcPct val="140000"/>
              </a:lnSpc>
              <a:buFont typeface="Arial" panose="020B0604020202020204" pitchFamily="34" charset="0"/>
              <a:buChar char="•"/>
            </a:pPr>
            <a:r>
              <a:rPr lang="en-US" sz="2200" dirty="0">
                <a:solidFill>
                  <a:schemeClr val="bg1"/>
                </a:solidFill>
              </a:rPr>
              <a:t>IP Licensing model as recurring revenue</a:t>
            </a:r>
          </a:p>
          <a:p>
            <a:pPr lvl="1"/>
            <a:br>
              <a:rPr lang="en-US" dirty="0">
                <a:solidFill>
                  <a:schemeClr val="bg1"/>
                </a:solidFill>
              </a:rPr>
            </a:br>
            <a:endParaRPr lang="en-US" dirty="0">
              <a:solidFill>
                <a:schemeClr val="bg1"/>
              </a:solidFill>
            </a:endParaRPr>
          </a:p>
        </p:txBody>
      </p:sp>
      <p:pic>
        <p:nvPicPr>
          <p:cNvPr id="8" name="Picture 7" descr="A close up of a computer screen&#10;&#10;AI-generated content may be incorrect.">
            <a:extLst>
              <a:ext uri="{FF2B5EF4-FFF2-40B4-BE49-F238E27FC236}">
                <a16:creationId xmlns:a16="http://schemas.microsoft.com/office/drawing/2014/main" id="{377F041B-63E6-1066-2437-A45BB528704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3037" y="1"/>
            <a:ext cx="4609763" cy="6858000"/>
          </a:xfrm>
          <a:prstGeom prst="rect">
            <a:avLst/>
          </a:prstGeom>
        </p:spPr>
      </p:pic>
      <p:sp>
        <p:nvSpPr>
          <p:cNvPr id="5" name="Title 4">
            <a:extLst>
              <a:ext uri="{FF2B5EF4-FFF2-40B4-BE49-F238E27FC236}">
                <a16:creationId xmlns:a16="http://schemas.microsoft.com/office/drawing/2014/main" id="{9395E001-7A34-0163-6749-C90A2EE1653D}"/>
              </a:ext>
            </a:extLst>
          </p:cNvPr>
          <p:cNvSpPr>
            <a:spLocks noGrp="1"/>
          </p:cNvSpPr>
          <p:nvPr>
            <p:ph type="title"/>
          </p:nvPr>
        </p:nvSpPr>
        <p:spPr>
          <a:xfrm>
            <a:off x="409584" y="277228"/>
            <a:ext cx="10742520" cy="850189"/>
          </a:xfrm>
        </p:spPr>
        <p:txBody>
          <a:bodyPr/>
          <a:lstStyle/>
          <a:p>
            <a:r>
              <a:rPr lang="en-US" sz="3275" b="1" dirty="0">
                <a:latin typeface="+mj-lt"/>
                <a:cs typeface="+mj-cs"/>
              </a:rPr>
              <a:t>Dive-in: Test &amp; Personalization Centers</a:t>
            </a:r>
          </a:p>
        </p:txBody>
      </p:sp>
      <p:pic>
        <p:nvPicPr>
          <p:cNvPr id="10" name="Picture 9" descr="A black background with white text&#10;&#10;AI-generated content may be incorrect.">
            <a:extLst>
              <a:ext uri="{FF2B5EF4-FFF2-40B4-BE49-F238E27FC236}">
                <a16:creationId xmlns:a16="http://schemas.microsoft.com/office/drawing/2014/main" id="{4C6254FB-59B4-85AE-CF85-6A08B88CB4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0926" y="6113160"/>
            <a:ext cx="1112520" cy="433839"/>
          </a:xfrm>
          <a:prstGeom prst="rect">
            <a:avLst/>
          </a:prstGeom>
        </p:spPr>
      </p:pic>
      <p:sp>
        <p:nvSpPr>
          <p:cNvPr id="11" name="Slide Number Placeholder 2">
            <a:extLst>
              <a:ext uri="{FF2B5EF4-FFF2-40B4-BE49-F238E27FC236}">
                <a16:creationId xmlns:a16="http://schemas.microsoft.com/office/drawing/2014/main" id="{625C5AB1-9707-4CDB-D5F7-18523CFC0EB3}"/>
              </a:ext>
            </a:extLst>
          </p:cNvPr>
          <p:cNvSpPr txBox="1">
            <a:spLocks/>
          </p:cNvSpPr>
          <p:nvPr/>
        </p:nvSpPr>
        <p:spPr>
          <a:xfrm>
            <a:off x="381000" y="6228821"/>
            <a:ext cx="38100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13</a:t>
            </a:r>
          </a:p>
        </p:txBody>
      </p:sp>
    </p:spTree>
    <p:extLst>
      <p:ext uri="{BB962C8B-B14F-4D97-AF65-F5344CB8AC3E}">
        <p14:creationId xmlns:p14="http://schemas.microsoft.com/office/powerpoint/2010/main" val="4057358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880829FC-F4F0-7C31-FF7C-4F55329ABC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34" y="-163286"/>
            <a:ext cx="12187066" cy="6858000"/>
          </a:xfrm>
          <a:prstGeom prst="rect">
            <a:avLst/>
          </a:prstGeom>
          <a:solidFill>
            <a:srgbClr val="7850F2"/>
          </a:solidFill>
        </p:spPr>
      </p:pic>
      <p:pic>
        <p:nvPicPr>
          <p:cNvPr id="5" name="Picture 4" descr="A group of robotic arms working on a factory&#10;&#10;AI-generated content may be incorrect.">
            <a:extLst>
              <a:ext uri="{FF2B5EF4-FFF2-40B4-BE49-F238E27FC236}">
                <a16:creationId xmlns:a16="http://schemas.microsoft.com/office/drawing/2014/main" id="{7712F624-B738-7DE2-2817-29F3656F4BC8}"/>
              </a:ext>
            </a:extLst>
          </p:cNvPr>
          <p:cNvPicPr>
            <a:picLocks noChangeAspect="1"/>
          </p:cNvPicPr>
          <p:nvPr/>
        </p:nvPicPr>
        <p:blipFill>
          <a:blip r:embed="rId3" cstate="screen">
            <a:duotone>
              <a:prstClr val="black"/>
              <a:srgbClr val="4686F0">
                <a:tint val="45000"/>
                <a:satMod val="400000"/>
              </a:srgbClr>
            </a:duotone>
            <a:extLst>
              <a:ext uri="{28A0092B-C50C-407E-A947-70E740481C1C}">
                <a14:useLocalDpi xmlns:a14="http://schemas.microsoft.com/office/drawing/2010/main"/>
              </a:ext>
            </a:extLst>
          </a:blip>
          <a:srcRect/>
          <a:stretch>
            <a:fillRect/>
          </a:stretch>
        </p:blipFill>
        <p:spPr>
          <a:xfrm>
            <a:off x="8669680" y="4099602"/>
            <a:ext cx="1832768" cy="2757290"/>
          </a:xfrm>
          <a:prstGeom prst="rect">
            <a:avLst/>
          </a:prstGeom>
        </p:spPr>
      </p:pic>
      <p:pic>
        <p:nvPicPr>
          <p:cNvPr id="8" name="Picture 7" descr="A hand holding a globe&#10;&#10;AI-generated content may be incorrect.">
            <a:extLst>
              <a:ext uri="{FF2B5EF4-FFF2-40B4-BE49-F238E27FC236}">
                <a16:creationId xmlns:a16="http://schemas.microsoft.com/office/drawing/2014/main" id="{25AF524D-0064-B3A9-F703-3C582E6600DB}"/>
              </a:ext>
            </a:extLst>
          </p:cNvPr>
          <p:cNvPicPr>
            <a:picLocks noChangeAspect="1"/>
          </p:cNvPicPr>
          <p:nvPr/>
        </p:nvPicPr>
        <p:blipFill>
          <a:blip r:embed="rId4" cstate="email">
            <a:duotone>
              <a:prstClr val="black"/>
              <a:srgbClr val="4686F0">
                <a:tint val="45000"/>
                <a:satMod val="400000"/>
              </a:srgbClr>
            </a:duotone>
            <a:extLst>
              <a:ext uri="{28A0092B-C50C-407E-A947-70E740481C1C}">
                <a14:useLocalDpi xmlns:a14="http://schemas.microsoft.com/office/drawing/2010/main"/>
              </a:ext>
            </a:extLst>
          </a:blip>
          <a:srcRect/>
          <a:stretch>
            <a:fillRect/>
          </a:stretch>
        </p:blipFill>
        <p:spPr>
          <a:xfrm>
            <a:off x="5132970" y="4107664"/>
            <a:ext cx="1773626" cy="2757291"/>
          </a:xfrm>
          <a:prstGeom prst="rect">
            <a:avLst/>
          </a:prstGeom>
        </p:spPr>
      </p:pic>
      <p:pic>
        <p:nvPicPr>
          <p:cNvPr id="10" name="Picture 9" descr="A car driving on a road&#10;&#10;AI-generated content may be incorrect.">
            <a:extLst>
              <a:ext uri="{FF2B5EF4-FFF2-40B4-BE49-F238E27FC236}">
                <a16:creationId xmlns:a16="http://schemas.microsoft.com/office/drawing/2014/main" id="{AAE9857C-A5C2-0B14-7FD8-C9BA9EBEA034}"/>
              </a:ext>
            </a:extLst>
          </p:cNvPr>
          <p:cNvPicPr>
            <a:picLocks noChangeAspect="1"/>
          </p:cNvPicPr>
          <p:nvPr/>
        </p:nvPicPr>
        <p:blipFill>
          <a:blip r:embed="rId5" cstate="screen">
            <a:duotone>
              <a:prstClr val="black"/>
              <a:srgbClr val="4686F0">
                <a:tint val="45000"/>
                <a:satMod val="400000"/>
              </a:srgbClr>
            </a:duotone>
            <a:extLst>
              <a:ext uri="{28A0092B-C50C-407E-A947-70E740481C1C}">
                <a14:useLocalDpi xmlns:a14="http://schemas.microsoft.com/office/drawing/2010/main"/>
              </a:ext>
            </a:extLst>
          </a:blip>
          <a:srcRect/>
          <a:stretch>
            <a:fillRect/>
          </a:stretch>
        </p:blipFill>
        <p:spPr>
          <a:xfrm>
            <a:off x="6907438" y="4099601"/>
            <a:ext cx="1765691" cy="2757291"/>
          </a:xfrm>
          <a:prstGeom prst="rect">
            <a:avLst/>
          </a:prstGeom>
        </p:spPr>
      </p:pic>
      <p:pic>
        <p:nvPicPr>
          <p:cNvPr id="12" name="Picture 11" descr="Close-up of x-ray images of the brain&#10;&#10;AI-generated content may be incorrect.">
            <a:extLst>
              <a:ext uri="{FF2B5EF4-FFF2-40B4-BE49-F238E27FC236}">
                <a16:creationId xmlns:a16="http://schemas.microsoft.com/office/drawing/2014/main" id="{162703EA-F31A-988E-235D-C509E5C65C23}"/>
              </a:ext>
            </a:extLst>
          </p:cNvPr>
          <p:cNvPicPr>
            <a:picLocks noChangeAspect="1"/>
          </p:cNvPicPr>
          <p:nvPr/>
        </p:nvPicPr>
        <p:blipFill>
          <a:blip r:embed="rId6" cstate="screen">
            <a:duotone>
              <a:prstClr val="black"/>
              <a:srgbClr val="4686F0">
                <a:tint val="45000"/>
                <a:satMod val="400000"/>
              </a:srgbClr>
            </a:duotone>
            <a:extLst>
              <a:ext uri="{28A0092B-C50C-407E-A947-70E740481C1C}">
                <a14:useLocalDpi xmlns:a14="http://schemas.microsoft.com/office/drawing/2010/main"/>
              </a:ext>
            </a:extLst>
          </a:blip>
          <a:srcRect r="-300"/>
          <a:stretch>
            <a:fillRect/>
          </a:stretch>
        </p:blipFill>
        <p:spPr>
          <a:xfrm>
            <a:off x="1667108" y="4114769"/>
            <a:ext cx="1695783" cy="2750186"/>
          </a:xfrm>
          <a:prstGeom prst="rect">
            <a:avLst/>
          </a:prstGeom>
        </p:spPr>
      </p:pic>
      <p:pic>
        <p:nvPicPr>
          <p:cNvPr id="16" name="Picture 15" descr="The front of a plane&#10;&#10;AI-generated content may be incorrect.">
            <a:extLst>
              <a:ext uri="{FF2B5EF4-FFF2-40B4-BE49-F238E27FC236}">
                <a16:creationId xmlns:a16="http://schemas.microsoft.com/office/drawing/2014/main" id="{6381CAF0-9AA9-6800-2B6B-FF02D8DE0779}"/>
              </a:ext>
            </a:extLst>
          </p:cNvPr>
          <p:cNvPicPr>
            <a:picLocks noChangeAspect="1"/>
          </p:cNvPicPr>
          <p:nvPr/>
        </p:nvPicPr>
        <p:blipFill>
          <a:blip r:embed="rId7" cstate="screen">
            <a:duotone>
              <a:prstClr val="black"/>
              <a:srgbClr val="4686F0">
                <a:tint val="45000"/>
                <a:satMod val="400000"/>
              </a:srgbClr>
            </a:duotone>
            <a:extLst>
              <a:ext uri="{28A0092B-C50C-407E-A947-70E740481C1C}">
                <a14:useLocalDpi xmlns:a14="http://schemas.microsoft.com/office/drawing/2010/main"/>
              </a:ext>
            </a:extLst>
          </a:blip>
          <a:srcRect/>
          <a:stretch>
            <a:fillRect/>
          </a:stretch>
        </p:blipFill>
        <p:spPr>
          <a:xfrm>
            <a:off x="3359344" y="4107813"/>
            <a:ext cx="1773626" cy="2750187"/>
          </a:xfrm>
          <a:prstGeom prst="rect">
            <a:avLst/>
          </a:prstGeom>
        </p:spPr>
      </p:pic>
      <p:pic>
        <p:nvPicPr>
          <p:cNvPr id="35" name="Picture 34" descr="A person holding a phone&#10;&#10;AI-generated content may be incorrect.">
            <a:extLst>
              <a:ext uri="{FF2B5EF4-FFF2-40B4-BE49-F238E27FC236}">
                <a16:creationId xmlns:a16="http://schemas.microsoft.com/office/drawing/2014/main" id="{9FDDEECE-5EE8-41E6-5FDA-0BF98FE9EA58}"/>
              </a:ext>
            </a:extLst>
          </p:cNvPr>
          <p:cNvPicPr>
            <a:picLocks noChangeAspect="1"/>
          </p:cNvPicPr>
          <p:nvPr/>
        </p:nvPicPr>
        <p:blipFill>
          <a:blip r:embed="rId8" cstate="screen">
            <a:duotone>
              <a:prstClr val="black"/>
              <a:srgbClr val="4686F0">
                <a:tint val="45000"/>
                <a:satMod val="400000"/>
              </a:srgbClr>
            </a:duotone>
            <a:extLst>
              <a:ext uri="{28A0092B-C50C-407E-A947-70E740481C1C}">
                <a14:useLocalDpi xmlns:a14="http://schemas.microsoft.com/office/drawing/2010/main"/>
              </a:ext>
            </a:extLst>
          </a:blip>
          <a:srcRect/>
          <a:stretch>
            <a:fillRect/>
          </a:stretch>
        </p:blipFill>
        <p:spPr>
          <a:xfrm>
            <a:off x="14212" y="4107814"/>
            <a:ext cx="1652896" cy="2750186"/>
          </a:xfrm>
          <a:prstGeom prst="rect">
            <a:avLst/>
          </a:prstGeom>
        </p:spPr>
      </p:pic>
      <p:pic>
        <p:nvPicPr>
          <p:cNvPr id="37" name="Picture 36" descr="A room with a television and a couch&#10;&#10;AI-generated content may be incorrect.">
            <a:extLst>
              <a:ext uri="{FF2B5EF4-FFF2-40B4-BE49-F238E27FC236}">
                <a16:creationId xmlns:a16="http://schemas.microsoft.com/office/drawing/2014/main" id="{A7EFEC29-65F7-3ABB-54FC-B30131A33B4D}"/>
              </a:ext>
            </a:extLst>
          </p:cNvPr>
          <p:cNvPicPr>
            <a:picLocks noChangeAspect="1"/>
          </p:cNvPicPr>
          <p:nvPr/>
        </p:nvPicPr>
        <p:blipFill>
          <a:blip r:embed="rId9" cstate="screen">
            <a:duotone>
              <a:prstClr val="black"/>
              <a:srgbClr val="4686F0">
                <a:tint val="45000"/>
                <a:satMod val="400000"/>
              </a:srgbClr>
            </a:duotone>
            <a:extLst>
              <a:ext uri="{28A0092B-C50C-407E-A947-70E740481C1C}">
                <a14:useLocalDpi xmlns:a14="http://schemas.microsoft.com/office/drawing/2010/main"/>
              </a:ext>
            </a:extLst>
          </a:blip>
          <a:srcRect/>
          <a:stretch>
            <a:fillRect/>
          </a:stretch>
        </p:blipFill>
        <p:spPr>
          <a:xfrm>
            <a:off x="10501453" y="4099602"/>
            <a:ext cx="1676335" cy="2757290"/>
          </a:xfrm>
          <a:prstGeom prst="rect">
            <a:avLst/>
          </a:prstGeom>
        </p:spPr>
      </p:pic>
      <p:sp>
        <p:nvSpPr>
          <p:cNvPr id="40" name="Rectangle 39">
            <a:extLst>
              <a:ext uri="{FF2B5EF4-FFF2-40B4-BE49-F238E27FC236}">
                <a16:creationId xmlns:a16="http://schemas.microsoft.com/office/drawing/2014/main" id="{C6F13CE9-EBC2-2BD5-5B55-2FC6883A35F8}"/>
              </a:ext>
            </a:extLst>
          </p:cNvPr>
          <p:cNvSpPr>
            <a:spLocks/>
          </p:cNvSpPr>
          <p:nvPr/>
        </p:nvSpPr>
        <p:spPr>
          <a:xfrm>
            <a:off x="14212" y="4097746"/>
            <a:ext cx="12187066" cy="1801950"/>
          </a:xfrm>
          <a:prstGeom prst="rect">
            <a:avLst/>
          </a:prstGeom>
          <a:gradFill>
            <a:gsLst>
              <a:gs pos="0">
                <a:srgbClr val="232323">
                  <a:alpha val="65000"/>
                </a:srgbClr>
              </a:gs>
              <a:gs pos="100000">
                <a:srgbClr val="3A3A3A">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A04230EC-6CC6-4C4D-5A0C-549B7F39058F}"/>
              </a:ext>
            </a:extLst>
          </p:cNvPr>
          <p:cNvSpPr>
            <a:spLocks noGrp="1"/>
          </p:cNvSpPr>
          <p:nvPr>
            <p:ph type="title" idx="4294967295"/>
          </p:nvPr>
        </p:nvSpPr>
        <p:spPr>
          <a:xfrm>
            <a:off x="571948" y="0"/>
            <a:ext cx="10515600" cy="1325563"/>
          </a:xfrm>
          <a:noFill/>
        </p:spPr>
        <p:txBody>
          <a:bodyPr>
            <a:noAutofit/>
          </a:bodyPr>
          <a:lstStyle/>
          <a:p>
            <a:r>
              <a:rPr lang="en-US" sz="3200" dirty="0">
                <a:gradFill>
                  <a:gsLst>
                    <a:gs pos="0">
                      <a:srgbClr val="339AF0"/>
                    </a:gs>
                    <a:gs pos="100000">
                      <a:srgbClr val="7850F2"/>
                    </a:gs>
                  </a:gsLst>
                  <a:lin ang="0" scaled="0"/>
                </a:gradFill>
              </a:rPr>
              <a:t>IC’ALPS Acquisition Strengthens ASIC Capabilities</a:t>
            </a:r>
          </a:p>
        </p:txBody>
      </p:sp>
      <p:sp>
        <p:nvSpPr>
          <p:cNvPr id="4" name="Content Placeholder 3">
            <a:extLst>
              <a:ext uri="{FF2B5EF4-FFF2-40B4-BE49-F238E27FC236}">
                <a16:creationId xmlns:a16="http://schemas.microsoft.com/office/drawing/2014/main" id="{FB6F528F-56A7-CEB3-EB6B-4B3F39BF44F5}"/>
              </a:ext>
            </a:extLst>
          </p:cNvPr>
          <p:cNvSpPr>
            <a:spLocks noGrp="1"/>
          </p:cNvSpPr>
          <p:nvPr>
            <p:ph idx="4294967295"/>
          </p:nvPr>
        </p:nvSpPr>
        <p:spPr>
          <a:xfrm>
            <a:off x="1149074" y="1515303"/>
            <a:ext cx="9893851" cy="2233304"/>
          </a:xfrm>
        </p:spPr>
        <p:txBody>
          <a:bodyPr>
            <a:noAutofit/>
          </a:bodyPr>
          <a:lstStyle/>
          <a:p>
            <a:pPr>
              <a:lnSpc>
                <a:spcPct val="120000"/>
              </a:lnSpc>
            </a:pPr>
            <a:r>
              <a:rPr lang="en-US" sz="1600" dirty="0">
                <a:solidFill>
                  <a:schemeClr val="bg1"/>
                </a:solidFill>
                <a:cs typeface="Calibri" panose="020F0502020204030204" pitchFamily="34" charset="0"/>
              </a:rPr>
              <a:t>90+ experts in 2 R&amp;D centers focusing on ASIC/SoC Design &amp; Supply</a:t>
            </a:r>
          </a:p>
          <a:p>
            <a:pPr>
              <a:lnSpc>
                <a:spcPct val="120000"/>
              </a:lnSpc>
            </a:pPr>
            <a:r>
              <a:rPr lang="en-US" sz="1600" dirty="0">
                <a:solidFill>
                  <a:schemeClr val="bg1"/>
                </a:solidFill>
                <a:cs typeface="Calibri" panose="020F0502020204030204" pitchFamily="34" charset="0"/>
              </a:rPr>
              <a:t>EU leader on demanding markets: </a:t>
            </a:r>
            <a:r>
              <a:rPr lang="en-US" sz="1600" dirty="0" err="1">
                <a:solidFill>
                  <a:schemeClr val="bg1"/>
                </a:solidFill>
                <a:cs typeface="Calibri" panose="020F0502020204030204" pitchFamily="34" charset="0"/>
              </a:rPr>
              <a:t>medtech</a:t>
            </a:r>
            <a:r>
              <a:rPr lang="en-US" sz="1600" dirty="0">
                <a:solidFill>
                  <a:schemeClr val="bg1"/>
                </a:solidFill>
                <a:cs typeface="Calibri" panose="020F0502020204030204" pitchFamily="34" charset="0"/>
              </a:rPr>
              <a:t> (incl. ultrasound), automotive &amp; security</a:t>
            </a:r>
          </a:p>
          <a:p>
            <a:pPr>
              <a:lnSpc>
                <a:spcPct val="120000"/>
              </a:lnSpc>
            </a:pPr>
            <a:r>
              <a:rPr lang="en-US" sz="1600" dirty="0">
                <a:solidFill>
                  <a:schemeClr val="bg1"/>
                </a:solidFill>
                <a:cs typeface="Calibri" panose="020F0502020204030204" pitchFamily="34" charset="0"/>
              </a:rPr>
              <a:t>EU / French sovereignty for sensitive apps (Defense, Healthcare, Gov) </a:t>
            </a:r>
          </a:p>
          <a:p>
            <a:pPr>
              <a:lnSpc>
                <a:spcPct val="120000"/>
              </a:lnSpc>
              <a:defRPr/>
            </a:pPr>
            <a:r>
              <a:rPr lang="en-US" altLang="en-US" sz="1600" dirty="0">
                <a:solidFill>
                  <a:prstClr val="white"/>
                </a:solidFill>
                <a:cs typeface="Calibri" panose="020F0502020204030204" pitchFamily="34" charset="0"/>
              </a:rPr>
              <a:t>Listed as recommended design partner by major foundries (TSMC, Intel, </a:t>
            </a:r>
            <a:r>
              <a:rPr lang="en-US" altLang="en-US" sz="1600" dirty="0" err="1">
                <a:solidFill>
                  <a:prstClr val="white"/>
                </a:solidFill>
                <a:cs typeface="Calibri" panose="020F0502020204030204" pitchFamily="34" charset="0"/>
              </a:rPr>
              <a:t>Xfab</a:t>
            </a:r>
            <a:r>
              <a:rPr lang="en-US" altLang="en-US" sz="1600" dirty="0">
                <a:solidFill>
                  <a:prstClr val="white"/>
                </a:solidFill>
                <a:cs typeface="Calibri" panose="020F0502020204030204" pitchFamily="34" charset="0"/>
              </a:rPr>
              <a:t>, OSRAM, GF)</a:t>
            </a:r>
          </a:p>
          <a:p>
            <a:pPr>
              <a:lnSpc>
                <a:spcPct val="120000"/>
              </a:lnSpc>
              <a:defRPr/>
            </a:pPr>
            <a:r>
              <a:rPr lang="en-US" sz="1600" dirty="0">
                <a:solidFill>
                  <a:schemeClr val="bg1"/>
                </a:solidFill>
                <a:cs typeface="Calibri" panose="020F0502020204030204" pitchFamily="34" charset="0"/>
              </a:rPr>
              <a:t>Covers all technologies: Analog / Digital / Mixed-signal down to 1,8 nm</a:t>
            </a:r>
          </a:p>
          <a:p>
            <a:pPr>
              <a:lnSpc>
                <a:spcPct val="120000"/>
              </a:lnSpc>
              <a:defRPr/>
            </a:pPr>
            <a:r>
              <a:rPr lang="en-US" sz="1600" dirty="0">
                <a:solidFill>
                  <a:schemeClr val="bg1"/>
                </a:solidFill>
                <a:cs typeface="Calibri" panose="020F0502020204030204" pitchFamily="34" charset="0"/>
              </a:rPr>
              <a:t>Strong synergies: Customer portfolio / Supply Chain/ Secure ASICS / Security IPs</a:t>
            </a:r>
          </a:p>
          <a:p>
            <a:pPr>
              <a:spcBef>
                <a:spcPts val="0"/>
              </a:spcBef>
              <a:spcAft>
                <a:spcPts val="1200"/>
              </a:spcAft>
            </a:pPr>
            <a:endParaRPr lang="en-US" sz="1600" b="1" dirty="0">
              <a:solidFill>
                <a:schemeClr val="bg1"/>
              </a:solidFill>
              <a:latin typeface="Calibri" panose="020F0502020204030204" pitchFamily="34" charset="0"/>
              <a:cs typeface="Calibri" panose="020F0502020204030204" pitchFamily="34" charset="0"/>
            </a:endParaRPr>
          </a:p>
        </p:txBody>
      </p:sp>
      <p:sp>
        <p:nvSpPr>
          <p:cNvPr id="19" name="ZoneTexte 4"/>
          <p:cNvSpPr txBox="1"/>
          <p:nvPr/>
        </p:nvSpPr>
        <p:spPr>
          <a:xfrm>
            <a:off x="8668838" y="5283759"/>
            <a:ext cx="19433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Industry 4.0</a:t>
            </a:r>
          </a:p>
        </p:txBody>
      </p:sp>
      <p:sp>
        <p:nvSpPr>
          <p:cNvPr id="20" name="ZoneTexte 5"/>
          <p:cNvSpPr txBox="1"/>
          <p:nvPr/>
        </p:nvSpPr>
        <p:spPr>
          <a:xfrm>
            <a:off x="93734" y="5283759"/>
            <a:ext cx="1415772" cy="400110"/>
          </a:xfrm>
          <a:prstGeom prst="rect">
            <a:avLst/>
          </a:prstGeom>
          <a:noFill/>
        </p:spPr>
        <p:txBody>
          <a:bodyPr wrap="none" rtlCol="0">
            <a:spAutoFit/>
          </a:bodyPr>
          <a:lstStyle>
            <a:defPPr>
              <a:defRPr lang="fr-FR"/>
            </a:defPPr>
            <a:lvl1pPr algn="ctr">
              <a:defRPr b="1">
                <a:solidFill>
                  <a:schemeClr val="tx2"/>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Security</a:t>
            </a:r>
          </a:p>
        </p:txBody>
      </p:sp>
      <p:sp>
        <p:nvSpPr>
          <p:cNvPr id="21" name="ZoneTexte 6"/>
          <p:cNvSpPr txBox="1"/>
          <p:nvPr/>
        </p:nvSpPr>
        <p:spPr>
          <a:xfrm>
            <a:off x="4933405" y="5283759"/>
            <a:ext cx="218521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Environmental</a:t>
            </a:r>
          </a:p>
        </p:txBody>
      </p:sp>
      <p:sp>
        <p:nvSpPr>
          <p:cNvPr id="22" name="ZoneTexte 7"/>
          <p:cNvSpPr txBox="1"/>
          <p:nvPr/>
        </p:nvSpPr>
        <p:spPr>
          <a:xfrm>
            <a:off x="1656894" y="5283759"/>
            <a:ext cx="172355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Healthcare</a:t>
            </a:r>
          </a:p>
        </p:txBody>
      </p:sp>
      <p:sp>
        <p:nvSpPr>
          <p:cNvPr id="24" name="ZoneTexte 9"/>
          <p:cNvSpPr txBox="1"/>
          <p:nvPr/>
        </p:nvSpPr>
        <p:spPr>
          <a:xfrm>
            <a:off x="6914022" y="5283759"/>
            <a:ext cx="172355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Automotive</a:t>
            </a:r>
          </a:p>
        </p:txBody>
      </p:sp>
      <p:sp>
        <p:nvSpPr>
          <p:cNvPr id="28" name="ZoneTexte 13"/>
          <p:cNvSpPr txBox="1"/>
          <p:nvPr/>
        </p:nvSpPr>
        <p:spPr>
          <a:xfrm>
            <a:off x="10912207" y="5283759"/>
            <a:ext cx="110799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ptos Display" panose="02110004020202020204"/>
                <a:ea typeface="+mn-ea"/>
                <a:cs typeface="+mn-cs"/>
              </a:rPr>
              <a:t>IoT</a:t>
            </a: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/AI</a:t>
            </a:r>
          </a:p>
        </p:txBody>
      </p:sp>
      <p:sp>
        <p:nvSpPr>
          <p:cNvPr id="31" name="ZoneTexte 16"/>
          <p:cNvSpPr txBox="1"/>
          <p:nvPr/>
        </p:nvSpPr>
        <p:spPr>
          <a:xfrm>
            <a:off x="3538271" y="5283759"/>
            <a:ext cx="1415772" cy="400110"/>
          </a:xfrm>
          <a:prstGeom prst="rect">
            <a:avLst/>
          </a:prstGeom>
          <a:noFill/>
        </p:spPr>
        <p:txBody>
          <a:bodyPr wrap="none" rtlCol="0">
            <a:spAutoFit/>
          </a:bodyPr>
          <a:lstStyle>
            <a:defPPr>
              <a:defRPr lang="fr-FR"/>
            </a:defPPr>
            <a:lvl1pPr algn="ctr">
              <a:defRPr b="1">
                <a:solidFill>
                  <a:schemeClr val="tx2"/>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Mil/Aero</a:t>
            </a:r>
          </a:p>
        </p:txBody>
      </p:sp>
      <p:pic>
        <p:nvPicPr>
          <p:cNvPr id="41" name="Picture 40" descr="A black background with white text&#10;&#10;AI-generated content may be incorrect.">
            <a:extLst>
              <a:ext uri="{FF2B5EF4-FFF2-40B4-BE49-F238E27FC236}">
                <a16:creationId xmlns:a16="http://schemas.microsoft.com/office/drawing/2014/main" id="{32BF47D0-B95C-BBE5-C96F-F6DBF561CD8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90926" y="6113160"/>
            <a:ext cx="1112520" cy="433839"/>
          </a:xfrm>
          <a:prstGeom prst="rect">
            <a:avLst/>
          </a:prstGeom>
        </p:spPr>
      </p:pic>
      <p:sp>
        <p:nvSpPr>
          <p:cNvPr id="42" name="Slide Number Placeholder 2">
            <a:extLst>
              <a:ext uri="{FF2B5EF4-FFF2-40B4-BE49-F238E27FC236}">
                <a16:creationId xmlns:a16="http://schemas.microsoft.com/office/drawing/2014/main" id="{63EA1921-8BC8-894E-40CB-423CF30BB363}"/>
              </a:ext>
            </a:extLst>
          </p:cNvPr>
          <p:cNvSpPr txBox="1">
            <a:spLocks/>
          </p:cNvSpPr>
          <p:nvPr/>
        </p:nvSpPr>
        <p:spPr>
          <a:xfrm>
            <a:off x="381000" y="6228821"/>
            <a:ext cx="38100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14</a:t>
            </a:r>
          </a:p>
        </p:txBody>
      </p:sp>
    </p:spTree>
    <p:extLst>
      <p:ext uri="{BB962C8B-B14F-4D97-AF65-F5344CB8AC3E}">
        <p14:creationId xmlns:p14="http://schemas.microsoft.com/office/powerpoint/2010/main" val="1426498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619CD-FEED-07BD-964D-B11F0B85C54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777033-B82F-E77F-49E7-18534BD472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a:solidFill>
            <a:srgbClr val="7850F2"/>
          </a:solidFill>
        </p:spPr>
      </p:pic>
      <p:pic>
        <p:nvPicPr>
          <p:cNvPr id="5" name="Picture 4" descr="A satellite in space above a planet&#10;&#10;AI-generated content may be incorrect.">
            <a:extLst>
              <a:ext uri="{FF2B5EF4-FFF2-40B4-BE49-F238E27FC236}">
                <a16:creationId xmlns:a16="http://schemas.microsoft.com/office/drawing/2014/main" id="{83653A96-C73A-5FAD-947F-30239056465A}"/>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095999" y="0"/>
            <a:ext cx="6091067" cy="6846910"/>
          </a:xfrm>
          <a:prstGeom prst="rect">
            <a:avLst/>
          </a:prstGeom>
        </p:spPr>
      </p:pic>
      <p:sp>
        <p:nvSpPr>
          <p:cNvPr id="34" name="Rectangle 33">
            <a:extLst>
              <a:ext uri="{FF2B5EF4-FFF2-40B4-BE49-F238E27FC236}">
                <a16:creationId xmlns:a16="http://schemas.microsoft.com/office/drawing/2014/main" id="{0C1EF903-9D17-4006-7CAF-55C31BE5B5D6}"/>
              </a:ext>
            </a:extLst>
          </p:cNvPr>
          <p:cNvSpPr>
            <a:spLocks/>
          </p:cNvSpPr>
          <p:nvPr/>
        </p:nvSpPr>
        <p:spPr>
          <a:xfrm>
            <a:off x="0" y="0"/>
            <a:ext cx="12187066" cy="1610360"/>
          </a:xfrm>
          <a:prstGeom prst="rect">
            <a:avLst/>
          </a:prstGeom>
          <a:gradFill>
            <a:gsLst>
              <a:gs pos="0">
                <a:srgbClr val="2C2C2C"/>
              </a:gs>
              <a:gs pos="100000">
                <a:schemeClr val="tx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8">
            <a:extLst>
              <a:ext uri="{FF2B5EF4-FFF2-40B4-BE49-F238E27FC236}">
                <a16:creationId xmlns:a16="http://schemas.microsoft.com/office/drawing/2014/main" id="{2A9E07DF-58DC-C94E-936C-91D5031356B0}"/>
              </a:ext>
            </a:extLst>
          </p:cNvPr>
          <p:cNvSpPr txBox="1">
            <a:spLocks/>
          </p:cNvSpPr>
          <p:nvPr/>
        </p:nvSpPr>
        <p:spPr>
          <a:xfrm>
            <a:off x="457710" y="482200"/>
            <a:ext cx="10585689" cy="499830"/>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marR="0" lvl="0" indent="0" algn="l" defTabSz="761970" rtl="0" fontAlgn="auto" latinLnBrk="0">
              <a:lnSpc>
                <a:spcPct val="100000"/>
              </a:lnSpc>
              <a:spcBef>
                <a:spcPts val="58"/>
              </a:spcBef>
              <a:spcAft>
                <a:spcPts val="0"/>
              </a:spcAft>
              <a:buClrTx/>
              <a:buSzTx/>
              <a:buFontTx/>
              <a:buNone/>
              <a:tabLst/>
              <a:defRPr/>
            </a:pPr>
            <a:r>
              <a:rPr lang="en-US" sz="3200" dirty="0">
                <a:gradFill>
                  <a:gsLst>
                    <a:gs pos="0">
                      <a:srgbClr val="339AF0"/>
                    </a:gs>
                    <a:gs pos="100000">
                      <a:srgbClr val="7850F2"/>
                    </a:gs>
                  </a:gsLst>
                  <a:lin ang="0" scaled="0"/>
                </a:gradFill>
                <a:latin typeface="+mj-lt"/>
                <a:cs typeface="+mj-cs"/>
              </a:rPr>
              <a:t>Dive-in: Secure Satellite Connectivity </a:t>
            </a:r>
          </a:p>
        </p:txBody>
      </p:sp>
      <p:sp>
        <p:nvSpPr>
          <p:cNvPr id="3" name="TextBox 2">
            <a:extLst>
              <a:ext uri="{FF2B5EF4-FFF2-40B4-BE49-F238E27FC236}">
                <a16:creationId xmlns:a16="http://schemas.microsoft.com/office/drawing/2014/main" id="{FF929A68-31AE-8556-FB49-DE6FFADC4BBB}"/>
              </a:ext>
            </a:extLst>
          </p:cNvPr>
          <p:cNvSpPr txBox="1"/>
          <p:nvPr/>
        </p:nvSpPr>
        <p:spPr>
          <a:xfrm>
            <a:off x="1412449" y="2162871"/>
            <a:ext cx="3944477" cy="4044184"/>
          </a:xfrm>
          <a:prstGeom prst="rect">
            <a:avLst/>
          </a:prstGeom>
          <a:noFill/>
        </p:spPr>
        <p:txBody>
          <a:bodyPr wrap="square">
            <a:spAutoFit/>
          </a:bodyPr>
          <a:lstStyle/>
          <a:p>
            <a:pPr marL="0" marR="0" lvl="0" indent="0" algn="l" defTabSz="761970" rtl="0" eaLnBrk="1" fontAlgn="auto" latinLnBrk="0" hangingPunct="1">
              <a:lnSpc>
                <a:spcPct val="12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Current Problem</a:t>
            </a:r>
          </a:p>
          <a:p>
            <a:pPr marL="0" marR="0" lvl="0" indent="0" algn="l" defTabSz="761970" rtl="0" eaLnBrk="1" fontAlgn="auto" latinLnBrk="0" hangingPunct="1">
              <a:lnSpc>
                <a:spcPct val="12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76197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Costly connectivity gap for a growing number of connected devices.</a:t>
            </a:r>
          </a:p>
          <a:p>
            <a:pPr marL="0" marR="0" lvl="0" indent="0" algn="l" defTabSz="761970" rtl="0" eaLnBrk="1" fontAlgn="auto" latinLnBrk="0" hangingPunct="1">
              <a:lnSpc>
                <a:spcPct val="100000"/>
              </a:lnSpc>
              <a:spcBef>
                <a:spcPts val="0"/>
              </a:spcBef>
              <a:spcAft>
                <a:spcPts val="0"/>
              </a:spcAft>
              <a:buClrTx/>
              <a:buSzTx/>
              <a:buFontTx/>
              <a:buNone/>
              <a:tabLst/>
              <a:defRPr/>
            </a:pPr>
            <a:endParaRPr lang="en-US" sz="1400" dirty="0">
              <a:solidFill>
                <a:prstClr val="white"/>
              </a:solidFill>
              <a:latin typeface="Roboto" panose="02000000000000000000" pitchFamily="2" charset="0"/>
              <a:ea typeface="Roboto" panose="02000000000000000000" pitchFamily="2" charset="0"/>
              <a:cs typeface="Calibri" panose="020F0502020204030204" pitchFamily="34" charset="0"/>
            </a:endParaRPr>
          </a:p>
          <a:p>
            <a:pPr marL="285750" lvl="0" indent="-285750" defTabSz="761970">
              <a:lnSpc>
                <a:spcPct val="150000"/>
              </a:lnSpc>
              <a:buClr>
                <a:srgbClr val="000000"/>
              </a:buClr>
              <a:buSzPts val="1800"/>
              <a:buBlip>
                <a:blip r:embed="rId6"/>
              </a:buBlip>
              <a:defRPr/>
            </a:pP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rPr>
              <a:t>~80% Terrestrial connectivity gap</a:t>
            </a:r>
          </a:p>
          <a:p>
            <a:pPr marL="285750" lvl="0" indent="-285750" defTabSz="761970">
              <a:lnSpc>
                <a:spcPct val="150000"/>
              </a:lnSpc>
              <a:buClr>
                <a:srgbClr val="000000"/>
              </a:buClr>
              <a:buSzPts val="1800"/>
              <a:buBlip>
                <a:blip r:embed="rId6"/>
              </a:buBlip>
              <a:defRPr/>
            </a:pP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rPr>
              <a:t>+25B</a:t>
            </a: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Arial"/>
              </a:rPr>
              <a:t> </a:t>
            </a: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rPr>
              <a:t>IoT connected devices (2030)</a:t>
            </a:r>
          </a:p>
          <a:p>
            <a:pPr marL="285750" lvl="0" indent="-285750" defTabSz="761970">
              <a:lnSpc>
                <a:spcPct val="150000"/>
              </a:lnSpc>
              <a:buClr>
                <a:srgbClr val="000000"/>
              </a:buClr>
              <a:buSzPts val="1800"/>
              <a:buBlip>
                <a:blip r:embed="rId6"/>
              </a:buBlip>
              <a:defRPr/>
            </a:pP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rPr>
              <a:t>Costly,</a:t>
            </a: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Arial"/>
              </a:rPr>
              <a:t> </a:t>
            </a: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rPr>
              <a:t>Inefficient &amp; Complex </a:t>
            </a:r>
          </a:p>
          <a:p>
            <a:pPr marL="285750" lvl="0" indent="-285750" defTabSz="761970">
              <a:lnSpc>
                <a:spcPct val="150000"/>
              </a:lnSpc>
              <a:buClr>
                <a:srgbClr val="000000"/>
              </a:buClr>
              <a:buSzPts val="1800"/>
              <a:buBlip>
                <a:blip r:embed="rId6"/>
              </a:buBlip>
              <a:defRPr/>
            </a:pP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rPr>
              <a:t>Current solutions</a:t>
            </a:r>
          </a:p>
          <a:p>
            <a:pPr lvl="0" defTabSz="761970">
              <a:buClr>
                <a:srgbClr val="000000"/>
              </a:buClr>
              <a:buSzPts val="1200"/>
              <a:defRPr/>
            </a:pPr>
            <a:endParaRPr lang="en-US" sz="20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endParaRPr>
          </a:p>
          <a:p>
            <a:pPr marL="285750" lvl="0" indent="-285750" defTabSz="761970">
              <a:buClr>
                <a:srgbClr val="000000"/>
              </a:buClr>
              <a:buSzPts val="1800"/>
              <a:buFont typeface="Arial" panose="020B0604020202020204" pitchFamily="34" charset="0"/>
              <a:buChar char="•"/>
              <a:defRPr/>
            </a:pPr>
            <a:endPar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endParaRPr>
          </a:p>
          <a:p>
            <a:pPr marL="285750" lvl="0" indent="-285750" defTabSz="761970">
              <a:buClr>
                <a:srgbClr val="000000"/>
              </a:buClr>
              <a:buSzPts val="1800"/>
              <a:buFont typeface="Arial" panose="020B0604020202020204" pitchFamily="34" charset="0"/>
              <a:buChar char="•"/>
              <a:defRPr/>
            </a:pPr>
            <a:endPar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endParaRPr>
          </a:p>
          <a:p>
            <a:pPr marL="285750" lvl="0" indent="-285750" defTabSz="761970">
              <a:buClr>
                <a:srgbClr val="000000"/>
              </a:buClr>
              <a:buSzPts val="1800"/>
              <a:buFont typeface="Arial" panose="020B0604020202020204" pitchFamily="34" charset="0"/>
              <a:buChar char="•"/>
              <a:defRPr/>
            </a:pPr>
            <a:endParaRPr lang="en-US" sz="20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endParaRPr>
          </a:p>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endParaRPr>
          </a:p>
        </p:txBody>
      </p:sp>
      <p:sp>
        <p:nvSpPr>
          <p:cNvPr id="36" name="TextBox 35">
            <a:extLst>
              <a:ext uri="{FF2B5EF4-FFF2-40B4-BE49-F238E27FC236}">
                <a16:creationId xmlns:a16="http://schemas.microsoft.com/office/drawing/2014/main" id="{1A8B05AB-96B4-7B5A-FC66-1BF6B738C136}"/>
              </a:ext>
            </a:extLst>
          </p:cNvPr>
          <p:cNvSpPr txBox="1"/>
          <p:nvPr/>
        </p:nvSpPr>
        <p:spPr>
          <a:xfrm>
            <a:off x="7072630" y="2162871"/>
            <a:ext cx="4580890" cy="3090077"/>
          </a:xfrm>
          <a:prstGeom prst="rect">
            <a:avLst/>
          </a:prstGeom>
          <a:noFill/>
        </p:spPr>
        <p:txBody>
          <a:bodyPr wrap="square">
            <a:spAutoFit/>
          </a:bodyPr>
          <a:lstStyle/>
          <a:p>
            <a:r>
              <a:rPr kumimoji="0" lang="en-US"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Solution</a:t>
            </a:r>
          </a:p>
          <a:p>
            <a:endParaRPr lang="en-US" b="1" dirty="0">
              <a:solidFill>
                <a:schemeClr val="bg1"/>
              </a:solidFill>
              <a:latin typeface="Roboto" panose="02000000000000000000" pitchFamily="2" charset="0"/>
              <a:ea typeface="Roboto" panose="02000000000000000000" pitchFamily="2" charset="0"/>
            </a:endParaRPr>
          </a:p>
          <a:p>
            <a:pPr lvl="0" defTabSz="761970">
              <a:lnSpc>
                <a:spcPct val="120000"/>
              </a:lnSpc>
              <a:defRPr/>
            </a:pPr>
            <a:r>
              <a:rPr lang="en-US" sz="1600" b="1" dirty="0">
                <a:solidFill>
                  <a:schemeClr val="bg1"/>
                </a:solidFill>
                <a:latin typeface="Roboto" panose="02000000000000000000" pitchFamily="2" charset="0"/>
                <a:ea typeface="Roboto" panose="02000000000000000000" pitchFamily="2" charset="0"/>
                <a:cs typeface="Calibri" panose="020F0502020204030204" pitchFamily="34" charset="0"/>
              </a:rPr>
              <a:t>Over 20 new next-generation satellites launched</a:t>
            </a:r>
            <a:r>
              <a:rPr lang="en-US" sz="1600" dirty="0">
                <a:solidFill>
                  <a:schemeClr val="bg1"/>
                </a:solidFill>
                <a:latin typeface="Roboto" panose="02000000000000000000" pitchFamily="2" charset="0"/>
                <a:ea typeface="Roboto" panose="02000000000000000000" pitchFamily="2" charset="0"/>
                <a:cs typeface="Calibri" panose="020F0502020204030204" pitchFamily="34" charset="0"/>
              </a:rPr>
              <a:t>.</a:t>
            </a:r>
          </a:p>
          <a:p>
            <a:pPr lvl="0" defTabSz="761970">
              <a:lnSpc>
                <a:spcPct val="120000"/>
              </a:lnSpc>
              <a:defRPr/>
            </a:pPr>
            <a:r>
              <a:rPr lang="en-US" sz="1400" dirty="0">
                <a:solidFill>
                  <a:schemeClr val="bg1"/>
                </a:solidFill>
                <a:latin typeface="Roboto" panose="02000000000000000000" pitchFamily="2" charset="0"/>
                <a:ea typeface="Roboto" panose="02000000000000000000" pitchFamily="2" charset="0"/>
                <a:cs typeface="Calibri" panose="020F0502020204030204" pitchFamily="34" charset="0"/>
              </a:rPr>
              <a:t>&amp; More to come…</a:t>
            </a:r>
          </a:p>
          <a:p>
            <a:pPr lvl="0" defTabSz="761970">
              <a:lnSpc>
                <a:spcPct val="120000"/>
              </a:lnSpc>
              <a:defRPr/>
            </a:pPr>
            <a:endParaRPr lang="en-US" sz="1600" dirty="0">
              <a:solidFill>
                <a:schemeClr val="bg1"/>
              </a:solidFill>
              <a:latin typeface="Roboto" panose="02000000000000000000" pitchFamily="2" charset="0"/>
              <a:ea typeface="Roboto" panose="02000000000000000000" pitchFamily="2" charset="0"/>
              <a:cs typeface="Calibri" panose="020F0502020204030204" pitchFamily="34" charset="0"/>
            </a:endParaRPr>
          </a:p>
          <a:p>
            <a:pPr defTabSz="761970">
              <a:lnSpc>
                <a:spcPct val="120000"/>
              </a:lnSpc>
              <a:defRPr/>
            </a:pPr>
            <a:r>
              <a:rPr lang="en-US" sz="1400" dirty="0">
                <a:solidFill>
                  <a:schemeClr val="bg1"/>
                </a:solidFill>
                <a:latin typeface="Roboto" panose="02000000000000000000" pitchFamily="2" charset="0"/>
                <a:ea typeface="Roboto" panose="02000000000000000000" pitchFamily="2" charset="0"/>
                <a:cs typeface="Calibri" panose="020F0502020204030204" pitchFamily="34" charset="0"/>
              </a:rPr>
              <a:t>Each satellite will feature incremental advancements in post-quantum cryptography and secure communication technologies.</a:t>
            </a:r>
            <a:endParaRPr lang="en-US" sz="1400" b="1" dirty="0">
              <a:solidFill>
                <a:schemeClr val="bg1"/>
              </a:solidFill>
              <a:latin typeface="Roboto" panose="02000000000000000000" pitchFamily="2" charset="0"/>
              <a:ea typeface="Roboto" panose="02000000000000000000" pitchFamily="2" charset="0"/>
              <a:cs typeface="Calibri" panose="020F0502020204030204" pitchFamily="34" charset="0"/>
            </a:endParaRPr>
          </a:p>
          <a:p>
            <a:pPr lvl="0" defTabSz="761970">
              <a:defRPr/>
            </a:pPr>
            <a:endParaRPr lang="en-US" sz="1600" dirty="0">
              <a:solidFill>
                <a:schemeClr val="bg1"/>
              </a:solidFill>
              <a:latin typeface="Roboto" panose="02000000000000000000" pitchFamily="2" charset="0"/>
              <a:ea typeface="Roboto" panose="02000000000000000000" pitchFamily="2" charset="0"/>
              <a:cs typeface="Calibri" panose="020F0502020204030204" pitchFamily="34" charset="0"/>
            </a:endParaRPr>
          </a:p>
          <a:p>
            <a:endParaRPr lang="en-US" dirty="0">
              <a:solidFill>
                <a:schemeClr val="bg1"/>
              </a:solidFill>
            </a:endParaRPr>
          </a:p>
        </p:txBody>
      </p:sp>
      <p:pic>
        <p:nvPicPr>
          <p:cNvPr id="41" name="Picture 40" descr="A black background with white text&#10;&#10;AI-generated content may be incorrect.">
            <a:extLst>
              <a:ext uri="{FF2B5EF4-FFF2-40B4-BE49-F238E27FC236}">
                <a16:creationId xmlns:a16="http://schemas.microsoft.com/office/drawing/2014/main" id="{091A9A49-BBC6-A940-ECCC-88036EB9A0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90926" y="6113160"/>
            <a:ext cx="1112520" cy="433839"/>
          </a:xfrm>
          <a:prstGeom prst="rect">
            <a:avLst/>
          </a:prstGeom>
        </p:spPr>
      </p:pic>
      <p:sp>
        <p:nvSpPr>
          <p:cNvPr id="42" name="Slide Number Placeholder 2">
            <a:extLst>
              <a:ext uri="{FF2B5EF4-FFF2-40B4-BE49-F238E27FC236}">
                <a16:creationId xmlns:a16="http://schemas.microsoft.com/office/drawing/2014/main" id="{4629A803-E109-150F-1B36-786D166CA689}"/>
              </a:ext>
            </a:extLst>
          </p:cNvPr>
          <p:cNvSpPr txBox="1">
            <a:spLocks/>
          </p:cNvSpPr>
          <p:nvPr/>
        </p:nvSpPr>
        <p:spPr>
          <a:xfrm>
            <a:off x="381000" y="6228821"/>
            <a:ext cx="38100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15</a:t>
            </a:r>
          </a:p>
        </p:txBody>
      </p:sp>
    </p:spTree>
    <p:extLst>
      <p:ext uri="{BB962C8B-B14F-4D97-AF65-F5344CB8AC3E}">
        <p14:creationId xmlns:p14="http://schemas.microsoft.com/office/powerpoint/2010/main" val="1080535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75EC0-5F31-08C5-0368-8BA8D699877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CB965E8-ECA1-984D-C590-F97966E0E3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a:solidFill>
            <a:srgbClr val="7850F2"/>
          </a:solidFill>
        </p:spPr>
      </p:pic>
      <p:sp>
        <p:nvSpPr>
          <p:cNvPr id="13" name="Rectangle 12">
            <a:extLst>
              <a:ext uri="{FF2B5EF4-FFF2-40B4-BE49-F238E27FC236}">
                <a16:creationId xmlns:a16="http://schemas.microsoft.com/office/drawing/2014/main" id="{65C90C16-7CFF-39B9-C8D9-36822FBAE739}"/>
              </a:ext>
            </a:extLst>
          </p:cNvPr>
          <p:cNvSpPr/>
          <p:nvPr/>
        </p:nvSpPr>
        <p:spPr>
          <a:xfrm>
            <a:off x="0" y="1458384"/>
            <a:ext cx="5201221" cy="4506383"/>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Title 5">
            <a:extLst>
              <a:ext uri="{FF2B5EF4-FFF2-40B4-BE49-F238E27FC236}">
                <a16:creationId xmlns:a16="http://schemas.microsoft.com/office/drawing/2014/main" id="{29BB94CD-077B-4861-A250-705625BEF9B0}"/>
              </a:ext>
            </a:extLst>
          </p:cNvPr>
          <p:cNvSpPr>
            <a:spLocks noGrp="1"/>
          </p:cNvSpPr>
          <p:nvPr>
            <p:ph type="title"/>
          </p:nvPr>
        </p:nvSpPr>
        <p:spPr>
          <a:xfrm>
            <a:off x="368638" y="66400"/>
            <a:ext cx="10514926" cy="1325584"/>
          </a:xfrm>
        </p:spPr>
        <p:txBody>
          <a:bodyPr>
            <a:normAutofit/>
          </a:bodyPr>
          <a:lstStyle/>
          <a:p>
            <a:pPr marL="7701" algn="l" defTabSz="761970" rtl="0">
              <a:spcBef>
                <a:spcPts val="58"/>
              </a:spcBef>
              <a:defRPr/>
            </a:pPr>
            <a:r>
              <a:rPr lang="en-US" sz="3200" kern="1200" dirty="0">
                <a:gradFill>
                  <a:gsLst>
                    <a:gs pos="0">
                      <a:srgbClr val="339AF0"/>
                    </a:gs>
                    <a:gs pos="100000">
                      <a:srgbClr val="7850F2"/>
                    </a:gs>
                  </a:gsLst>
                  <a:lin ang="0" scaled="0"/>
                </a:gradFill>
              </a:rPr>
              <a:t>Financial Overview &amp; Guidance</a:t>
            </a:r>
          </a:p>
        </p:txBody>
      </p:sp>
      <p:sp>
        <p:nvSpPr>
          <p:cNvPr id="4" name="TextBox 3">
            <a:extLst>
              <a:ext uri="{FF2B5EF4-FFF2-40B4-BE49-F238E27FC236}">
                <a16:creationId xmlns:a16="http://schemas.microsoft.com/office/drawing/2014/main" id="{4A7C4051-ECF6-1CFB-4D4B-8D37CABB8170}"/>
              </a:ext>
            </a:extLst>
          </p:cNvPr>
          <p:cNvSpPr txBox="1"/>
          <p:nvPr/>
        </p:nvSpPr>
        <p:spPr>
          <a:xfrm>
            <a:off x="305769" y="1752577"/>
            <a:ext cx="3200617" cy="3779496"/>
          </a:xfrm>
          <a:prstGeom prst="rect">
            <a:avLst/>
          </a:prstGeom>
          <a:noFill/>
        </p:spPr>
        <p:txBody>
          <a:bodyPr wrap="square">
            <a:spAutoFit/>
          </a:bodyPr>
          <a:lstStyle/>
          <a:p>
            <a:pPr>
              <a:lnSpc>
                <a:spcPct val="120000"/>
              </a:lnSpc>
              <a:spcBef>
                <a:spcPts val="600"/>
              </a:spcBef>
            </a:pPr>
            <a:r>
              <a:rPr lang="en-US" sz="2000" b="1" dirty="0">
                <a:solidFill>
                  <a:schemeClr val="bg1"/>
                </a:solidFill>
              </a:rPr>
              <a:t>Strong revenue growth expected for FY 2026 driven by:</a:t>
            </a:r>
          </a:p>
          <a:p>
            <a:pPr>
              <a:lnSpc>
                <a:spcPct val="120000"/>
              </a:lnSpc>
              <a:spcBef>
                <a:spcPts val="600"/>
              </a:spcBef>
            </a:pPr>
            <a:endParaRPr lang="en-US" sz="1200" b="1" dirty="0">
              <a:solidFill>
                <a:schemeClr val="bg1"/>
              </a:solidFill>
            </a:endParaRPr>
          </a:p>
          <a:p>
            <a:pPr marL="285750" lvl="0" indent="-285750">
              <a:lnSpc>
                <a:spcPct val="120000"/>
              </a:lnSpc>
              <a:spcAft>
                <a:spcPts val="600"/>
              </a:spcAft>
              <a:buFont typeface="Arial" panose="020B0604020202020204" pitchFamily="34" charset="0"/>
              <a:buChar char="•"/>
            </a:pPr>
            <a:r>
              <a:rPr lang="en-US" sz="1600" dirty="0">
                <a:solidFill>
                  <a:schemeClr val="bg1"/>
                </a:solidFill>
              </a:rPr>
              <a:t>The full effect of newly launched PQC chips</a:t>
            </a:r>
          </a:p>
          <a:p>
            <a:pPr marL="285750" lvl="0" indent="-285750">
              <a:lnSpc>
                <a:spcPct val="120000"/>
              </a:lnSpc>
              <a:spcAft>
                <a:spcPts val="600"/>
              </a:spcAft>
              <a:buFont typeface="Arial" panose="020B0604020202020204" pitchFamily="34" charset="0"/>
              <a:buChar char="•"/>
            </a:pPr>
            <a:r>
              <a:rPr lang="en-US" sz="1600" dirty="0">
                <a:solidFill>
                  <a:schemeClr val="bg1"/>
                </a:solidFill>
              </a:rPr>
              <a:t>Complete consolidation of IC’ALPS operations</a:t>
            </a:r>
          </a:p>
          <a:p>
            <a:pPr marL="285750" lvl="0" indent="-285750">
              <a:lnSpc>
                <a:spcPct val="120000"/>
              </a:lnSpc>
              <a:spcAft>
                <a:spcPts val="600"/>
              </a:spcAft>
              <a:buFont typeface="Arial" panose="020B0604020202020204" pitchFamily="34" charset="0"/>
              <a:buChar char="•"/>
            </a:pPr>
            <a:r>
              <a:rPr lang="en-US" sz="1600" dirty="0">
                <a:solidFill>
                  <a:schemeClr val="bg1"/>
                </a:solidFill>
              </a:rPr>
              <a:t>Ramp-up of </a:t>
            </a:r>
            <a:r>
              <a:rPr lang="en-US" sz="1600" dirty="0" err="1">
                <a:solidFill>
                  <a:schemeClr val="bg1"/>
                </a:solidFill>
              </a:rPr>
              <a:t>Quantix</a:t>
            </a:r>
            <a:r>
              <a:rPr lang="en-US" sz="1600" dirty="0">
                <a:solidFill>
                  <a:schemeClr val="bg1"/>
                </a:solidFill>
              </a:rPr>
              <a:t> Edge revenues</a:t>
            </a:r>
          </a:p>
          <a:p>
            <a:pPr marL="171450" indent="-171450">
              <a:buFont typeface="Arial" panose="020B0604020202020204" pitchFamily="34" charset="0"/>
              <a:buChar char="•"/>
            </a:pPr>
            <a:endParaRPr lang="en-US" dirty="0">
              <a:solidFill>
                <a:schemeClr val="bg1"/>
              </a:solidFill>
            </a:endParaRPr>
          </a:p>
        </p:txBody>
      </p:sp>
      <p:pic>
        <p:nvPicPr>
          <p:cNvPr id="18" name="Picture 17" descr="A black background with white text&#10;&#10;AI-generated content may be incorrect.">
            <a:extLst>
              <a:ext uri="{FF2B5EF4-FFF2-40B4-BE49-F238E27FC236}">
                <a16:creationId xmlns:a16="http://schemas.microsoft.com/office/drawing/2014/main" id="{4A4DBC73-4289-73AC-0DD9-ED46454003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0926" y="6113160"/>
            <a:ext cx="1112520" cy="433839"/>
          </a:xfrm>
          <a:prstGeom prst="rect">
            <a:avLst/>
          </a:prstGeom>
        </p:spPr>
      </p:pic>
      <p:sp>
        <p:nvSpPr>
          <p:cNvPr id="20" name="Slide Number Placeholder 2">
            <a:extLst>
              <a:ext uri="{FF2B5EF4-FFF2-40B4-BE49-F238E27FC236}">
                <a16:creationId xmlns:a16="http://schemas.microsoft.com/office/drawing/2014/main" id="{3FD39CDE-12B4-C034-CA00-A52075427593}"/>
              </a:ext>
            </a:extLst>
          </p:cNvPr>
          <p:cNvSpPr txBox="1">
            <a:spLocks/>
          </p:cNvSpPr>
          <p:nvPr/>
        </p:nvSpPr>
        <p:spPr>
          <a:xfrm>
            <a:off x="381000" y="6228821"/>
            <a:ext cx="38100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Roboto"/>
                <a:ea typeface="+mn-ea"/>
                <a:cs typeface="+mn-cs"/>
              </a:rPr>
              <a:t>16</a:t>
            </a:r>
          </a:p>
        </p:txBody>
      </p:sp>
      <p:graphicFrame>
        <p:nvGraphicFramePr>
          <p:cNvPr id="22" name="Table 21">
            <a:extLst>
              <a:ext uri="{FF2B5EF4-FFF2-40B4-BE49-F238E27FC236}">
                <a16:creationId xmlns:a16="http://schemas.microsoft.com/office/drawing/2014/main" id="{9B4361C5-3DBD-D11A-7206-4CD0FB4B128E}"/>
              </a:ext>
            </a:extLst>
          </p:cNvPr>
          <p:cNvGraphicFramePr>
            <a:graphicFrameLocks noGrp="1"/>
          </p:cNvGraphicFramePr>
          <p:nvPr>
            <p:extLst>
              <p:ext uri="{D42A27DB-BD31-4B8C-83A1-F6EECF244321}">
                <p14:modId xmlns:p14="http://schemas.microsoft.com/office/powerpoint/2010/main" val="3404660721"/>
              </p:ext>
            </p:extLst>
          </p:nvPr>
        </p:nvGraphicFramePr>
        <p:xfrm>
          <a:off x="3807220" y="1663432"/>
          <a:ext cx="8127999" cy="18897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818188698"/>
                    </a:ext>
                  </a:extLst>
                </a:gridCol>
                <a:gridCol w="2709333">
                  <a:extLst>
                    <a:ext uri="{9D8B030D-6E8A-4147-A177-3AD203B41FA5}">
                      <a16:colId xmlns:a16="http://schemas.microsoft.com/office/drawing/2014/main" val="4267780626"/>
                    </a:ext>
                  </a:extLst>
                </a:gridCol>
                <a:gridCol w="2709333">
                  <a:extLst>
                    <a:ext uri="{9D8B030D-6E8A-4147-A177-3AD203B41FA5}">
                      <a16:colId xmlns:a16="http://schemas.microsoft.com/office/drawing/2014/main" val="2804327454"/>
                    </a:ext>
                  </a:extLst>
                </a:gridCol>
              </a:tblGrid>
              <a:tr h="336299">
                <a:tc gridSpan="3">
                  <a:txBody>
                    <a:bodyPr/>
                    <a:lstStyle/>
                    <a:p>
                      <a:pPr algn="ctr"/>
                      <a:r>
                        <a:rPr lang="en-US" sz="2000" dirty="0"/>
                        <a:t>Current Revenue &amp; Projected Growth </a:t>
                      </a: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75000"/>
                        <a:lumOff val="2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386003930"/>
                  </a:ext>
                </a:extLst>
              </a:tr>
              <a:tr h="1429269">
                <a:tc>
                  <a:txBody>
                    <a:bodyPr/>
                    <a:lstStyle/>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2400" b="1" i="0" u="none" strike="noStrike" kern="1200" cap="none" spc="0" normalizeH="0" baseline="0" noProof="0" dirty="0">
                          <a:ln>
                            <a:noFill/>
                          </a:ln>
                          <a:solidFill>
                            <a:srgbClr val="5C7CFA">
                              <a:lumMod val="60000"/>
                              <a:lumOff val="40000"/>
                            </a:srgbClr>
                          </a:solidFill>
                          <a:effectLst/>
                          <a:uLnTx/>
                          <a:uFillTx/>
                          <a:latin typeface="+mn-lt"/>
                          <a:ea typeface="+mn-ea"/>
                          <a:cs typeface="+mn-cs"/>
                        </a:rPr>
                        <a:t>$9.9M</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dirty="0">
                          <a:solidFill>
                            <a:schemeClr val="bg1"/>
                          </a:solidFill>
                          <a:effectLst/>
                          <a:latin typeface="+mn-lt"/>
                          <a:ea typeface="+mn-ea"/>
                          <a:cs typeface="+mn-cs"/>
                        </a:rPr>
                        <a:t>For 9M 2025</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dirty="0">
                          <a:solidFill>
                            <a:schemeClr val="bg1"/>
                          </a:solidFill>
                          <a:effectLst/>
                          <a:latin typeface="+mn-lt"/>
                          <a:ea typeface="+mn-ea"/>
                          <a:cs typeface="+mn-cs"/>
                        </a:rPr>
                        <a:t>$5.1M generated in Q3 2025 alone</a:t>
                      </a:r>
                      <a:r>
                        <a:rPr kumimoji="0" lang="en-US" sz="2000" b="1" i="0" u="none" strike="noStrike" kern="1200" cap="none" spc="0" normalizeH="0" baseline="0" noProof="0" dirty="0">
                          <a:ln>
                            <a:noFill/>
                          </a:ln>
                          <a:solidFill>
                            <a:schemeClr val="bg1"/>
                          </a:solidFill>
                          <a:effectLst/>
                          <a:uLnTx/>
                          <a:uFillTx/>
                          <a:latin typeface="+mn-lt"/>
                          <a:ea typeface="+mn-ea"/>
                          <a:cs typeface="+mn-cs"/>
                        </a:rPr>
                        <a:t> </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dirty="0">
                          <a:solidFill>
                            <a:schemeClr val="tx1">
                              <a:lumMod val="50000"/>
                              <a:lumOff val="50000"/>
                            </a:schemeClr>
                          </a:solidFill>
                          <a:latin typeface="+mn-lt"/>
                        </a:rPr>
                        <a:t>9M </a:t>
                      </a:r>
                      <a:r>
                        <a:rPr kumimoji="0" lang="en-US" sz="1600" b="1" i="0" u="none" strike="noStrike" kern="1200" cap="none" spc="0" normalizeH="0" baseline="0" noProof="0" dirty="0">
                          <a:ln>
                            <a:noFill/>
                          </a:ln>
                          <a:solidFill>
                            <a:schemeClr val="tx1">
                              <a:lumMod val="50000"/>
                              <a:lumOff val="50000"/>
                            </a:schemeClr>
                          </a:solidFill>
                          <a:effectLst/>
                          <a:uLnTx/>
                          <a:uFillTx/>
                          <a:latin typeface="+mn-lt"/>
                          <a:ea typeface="+mn-ea"/>
                          <a:cs typeface="+mn-cs"/>
                        </a:rPr>
                        <a:t>2025</a:t>
                      </a: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50000"/>
                        <a:lumOff val="5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2400" b="1" i="0" u="none" strike="noStrike" kern="1200" cap="none" spc="0" normalizeH="0" baseline="0" noProof="0" dirty="0">
                          <a:ln>
                            <a:noFill/>
                          </a:ln>
                          <a:solidFill>
                            <a:srgbClr val="5C7CFA">
                              <a:lumMod val="60000"/>
                              <a:lumOff val="40000"/>
                            </a:srgbClr>
                          </a:solidFill>
                          <a:effectLst/>
                          <a:uLnTx/>
                          <a:uFillTx/>
                          <a:latin typeface="+mn-lt"/>
                          <a:ea typeface="+mn-ea"/>
                          <a:cs typeface="+mn-cs"/>
                        </a:rPr>
                        <a:t>$17.5M – 20.2M </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dirty="0">
                          <a:solidFill>
                            <a:schemeClr val="bg1"/>
                          </a:solidFill>
                          <a:effectLst/>
                          <a:latin typeface="+mn-lt"/>
                          <a:ea typeface="+mn-ea"/>
                          <a:cs typeface="+mn-cs"/>
                        </a:rPr>
                        <a:t>FY </a:t>
                      </a:r>
                      <a:r>
                        <a:rPr lang="en-US" sz="1600" b="1" noProof="0" dirty="0">
                          <a:solidFill>
                            <a:schemeClr val="bg1"/>
                          </a:solidFill>
                          <a:effectLst/>
                          <a:latin typeface="+mn-lt"/>
                          <a:ea typeface="+mn-ea"/>
                          <a:cs typeface="+mn-cs"/>
                        </a:rPr>
                        <a:t>2025 </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noProof="0" dirty="0">
                          <a:solidFill>
                            <a:schemeClr val="bg1"/>
                          </a:solidFill>
                          <a:effectLst/>
                          <a:latin typeface="+mn-lt"/>
                          <a:ea typeface="+mn-ea"/>
                          <a:cs typeface="+mn-cs"/>
                        </a:rPr>
                        <a:t>Guidance</a:t>
                      </a: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65000"/>
                        <a:lumOff val="3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2400" b="1" i="0" u="none" strike="noStrike" kern="1200" cap="none" spc="0" normalizeH="0" baseline="0" noProof="0" dirty="0">
                          <a:ln>
                            <a:noFill/>
                          </a:ln>
                          <a:solidFill>
                            <a:srgbClr val="5C7CFA">
                              <a:lumMod val="60000"/>
                              <a:lumOff val="40000"/>
                            </a:srgbClr>
                          </a:solidFill>
                          <a:effectLst/>
                          <a:uLnTx/>
                          <a:uFillTx/>
                          <a:latin typeface="+mn-lt"/>
                          <a:ea typeface="+mn-ea"/>
                          <a:cs typeface="+mn-cs"/>
                        </a:rPr>
                        <a:t>+50% to +100%</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dirty="0">
                          <a:solidFill>
                            <a:schemeClr val="bg1"/>
                          </a:solidFill>
                          <a:effectLst/>
                          <a:latin typeface="+mn-lt"/>
                          <a:ea typeface="+mn-ea"/>
                          <a:cs typeface="+mn-cs"/>
                        </a:rPr>
                        <a:t>Growth Expected for         FY </a:t>
                      </a:r>
                      <a:r>
                        <a:rPr lang="en-US" sz="1600" b="1" noProof="0" dirty="0">
                          <a:solidFill>
                            <a:schemeClr val="bg1"/>
                          </a:solidFill>
                          <a:effectLst/>
                          <a:latin typeface="+mn-lt"/>
                          <a:ea typeface="+mn-ea"/>
                          <a:cs typeface="+mn-cs"/>
                        </a:rPr>
                        <a:t>2026</a:t>
                      </a:r>
                      <a:r>
                        <a:rPr kumimoji="0" lang="en-US" sz="2400" b="1" i="0" u="none" strike="noStrike" kern="1200" cap="none" spc="0" normalizeH="0" baseline="0" noProof="0" dirty="0">
                          <a:ln>
                            <a:noFill/>
                          </a:ln>
                          <a:solidFill>
                            <a:srgbClr val="5C7CFA">
                              <a:lumMod val="60000"/>
                              <a:lumOff val="40000"/>
                            </a:srgbClr>
                          </a:solidFill>
                          <a:effectLst/>
                          <a:uLnTx/>
                          <a:uFillTx/>
                          <a:latin typeface="+mn-lt"/>
                          <a:ea typeface="+mn-ea"/>
                          <a:cs typeface="+mn-cs"/>
                        </a:rPr>
                        <a:t>  </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dirty="0">
                          <a:solidFill>
                            <a:schemeClr val="tx1">
                              <a:lumMod val="50000"/>
                              <a:lumOff val="50000"/>
                            </a:schemeClr>
                          </a:solidFill>
                          <a:latin typeface="+mn-lt"/>
                        </a:rPr>
                        <a:t>F </a:t>
                      </a:r>
                      <a:r>
                        <a:rPr kumimoji="0" lang="en-US" sz="1600" b="1" i="0" u="none" strike="noStrike" kern="1200" cap="none" spc="0" normalizeH="0" baseline="0" noProof="0" dirty="0">
                          <a:ln>
                            <a:noFill/>
                          </a:ln>
                          <a:solidFill>
                            <a:schemeClr val="tx1">
                              <a:lumMod val="50000"/>
                              <a:lumOff val="50000"/>
                            </a:schemeClr>
                          </a:solidFill>
                          <a:effectLst/>
                          <a:uLnTx/>
                          <a:uFillTx/>
                          <a:latin typeface="+mn-lt"/>
                          <a:ea typeface="+mn-ea"/>
                          <a:cs typeface="+mn-cs"/>
                        </a:rPr>
                        <a:t>2026 Guidance</a:t>
                      </a: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2511909"/>
                  </a:ext>
                </a:extLst>
              </a:tr>
            </a:tbl>
          </a:graphicData>
        </a:graphic>
      </p:graphicFrame>
      <p:graphicFrame>
        <p:nvGraphicFramePr>
          <p:cNvPr id="23" name="Table 22">
            <a:extLst>
              <a:ext uri="{FF2B5EF4-FFF2-40B4-BE49-F238E27FC236}">
                <a16:creationId xmlns:a16="http://schemas.microsoft.com/office/drawing/2014/main" id="{167F56C3-62CA-694E-EA3A-5C1A5219FBC5}"/>
              </a:ext>
            </a:extLst>
          </p:cNvPr>
          <p:cNvGraphicFramePr>
            <a:graphicFrameLocks noGrp="1"/>
          </p:cNvGraphicFramePr>
          <p:nvPr>
            <p:extLst>
              <p:ext uri="{D42A27DB-BD31-4B8C-83A1-F6EECF244321}">
                <p14:modId xmlns:p14="http://schemas.microsoft.com/office/powerpoint/2010/main" val="1891542539"/>
              </p:ext>
            </p:extLst>
          </p:nvPr>
        </p:nvGraphicFramePr>
        <p:xfrm>
          <a:off x="3807220" y="3892199"/>
          <a:ext cx="8127999" cy="1726961"/>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818188698"/>
                    </a:ext>
                  </a:extLst>
                </a:gridCol>
                <a:gridCol w="2709333">
                  <a:extLst>
                    <a:ext uri="{9D8B030D-6E8A-4147-A177-3AD203B41FA5}">
                      <a16:colId xmlns:a16="http://schemas.microsoft.com/office/drawing/2014/main" val="4267780626"/>
                    </a:ext>
                  </a:extLst>
                </a:gridCol>
                <a:gridCol w="2709333">
                  <a:extLst>
                    <a:ext uri="{9D8B030D-6E8A-4147-A177-3AD203B41FA5}">
                      <a16:colId xmlns:a16="http://schemas.microsoft.com/office/drawing/2014/main" val="2804327454"/>
                    </a:ext>
                  </a:extLst>
                </a:gridCol>
              </a:tblGrid>
              <a:tr h="423594">
                <a:tc gridSpan="3">
                  <a:txBody>
                    <a:bodyPr/>
                    <a:lstStyle/>
                    <a:p>
                      <a:pPr algn="ctr"/>
                      <a:r>
                        <a:rPr lang="en-US" sz="2000" dirty="0"/>
                        <a:t>Supported by</a:t>
                      </a: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75000"/>
                        <a:lumOff val="2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386003930"/>
                  </a:ext>
                </a:extLst>
              </a:tr>
              <a:tr h="1303367">
                <a:tc>
                  <a:txBody>
                    <a:bodyPr/>
                    <a:lstStyle/>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2400" b="1" i="0" u="none" strike="noStrike" kern="1200" cap="none" spc="0" normalizeH="0" baseline="0" noProof="0" dirty="0">
                          <a:ln>
                            <a:noFill/>
                          </a:ln>
                          <a:solidFill>
                            <a:srgbClr val="5C7CFA">
                              <a:lumMod val="60000"/>
                              <a:lumOff val="40000"/>
                            </a:srgbClr>
                          </a:solidFill>
                          <a:effectLst/>
                          <a:uLnTx/>
                          <a:uFillTx/>
                          <a:latin typeface="+mn-lt"/>
                          <a:ea typeface="+mn-ea"/>
                          <a:cs typeface="+mn-cs"/>
                        </a:rPr>
                        <a:t>$</a:t>
                      </a:r>
                      <a:r>
                        <a:rPr lang="en-US" sz="2400" b="1" dirty="0">
                          <a:solidFill>
                            <a:srgbClr val="5C7CFA">
                              <a:lumMod val="60000"/>
                              <a:lumOff val="40000"/>
                            </a:srgbClr>
                          </a:solidFill>
                          <a:latin typeface="+mn-lt"/>
                        </a:rPr>
                        <a:t>200</a:t>
                      </a:r>
                      <a:r>
                        <a:rPr kumimoji="0" lang="en-US" sz="2400" b="1" i="0" u="none" strike="noStrike" kern="1200" cap="none" spc="0" normalizeH="0" baseline="0" noProof="0" dirty="0">
                          <a:ln>
                            <a:noFill/>
                          </a:ln>
                          <a:solidFill>
                            <a:srgbClr val="5C7CFA">
                              <a:lumMod val="60000"/>
                              <a:lumOff val="40000"/>
                            </a:srgbClr>
                          </a:solidFill>
                          <a:effectLst/>
                          <a:uLnTx/>
                          <a:uFillTx/>
                          <a:latin typeface="+mn-lt"/>
                          <a:ea typeface="+mn-ea"/>
                          <a:cs typeface="+mn-cs"/>
                        </a:rPr>
                        <a:t>M Pipeline</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noProof="0" dirty="0">
                          <a:solidFill>
                            <a:schemeClr val="bg1"/>
                          </a:solidFill>
                          <a:effectLst/>
                          <a:latin typeface="+mn-lt"/>
                          <a:ea typeface="+mn-ea"/>
                          <a:cs typeface="+mn-cs"/>
                        </a:rPr>
                        <a:t>Potential Opportunities for 2026-2028</a:t>
                      </a: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50000"/>
                        <a:lumOff val="5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2400" b="1" i="0" u="none" strike="noStrike" kern="1200" cap="none" spc="0" normalizeH="0" baseline="0" noProof="0" dirty="0">
                          <a:ln>
                            <a:noFill/>
                          </a:ln>
                          <a:solidFill>
                            <a:srgbClr val="5C7CFA">
                              <a:lumMod val="60000"/>
                              <a:lumOff val="40000"/>
                            </a:srgbClr>
                          </a:solidFill>
                          <a:effectLst/>
                          <a:uLnTx/>
                          <a:uFillTx/>
                          <a:latin typeface="+mn-lt"/>
                          <a:ea typeface="+mn-ea"/>
                          <a:cs typeface="+mn-cs"/>
                        </a:rPr>
                        <a:t>$</a:t>
                      </a:r>
                      <a:r>
                        <a:rPr lang="en-US" sz="2400" b="1" dirty="0">
                          <a:solidFill>
                            <a:srgbClr val="5C7CFA">
                              <a:lumMod val="60000"/>
                              <a:lumOff val="40000"/>
                            </a:srgbClr>
                          </a:solidFill>
                          <a:latin typeface="+mn-lt"/>
                        </a:rPr>
                        <a:t>100M</a:t>
                      </a:r>
                      <a:r>
                        <a:rPr kumimoji="0" lang="en-US" sz="2400" b="1" i="0" u="none" strike="noStrike" kern="1200" cap="none" spc="0" normalizeH="0" baseline="0" noProof="0" dirty="0">
                          <a:ln>
                            <a:noFill/>
                          </a:ln>
                          <a:solidFill>
                            <a:srgbClr val="5C7CFA">
                              <a:lumMod val="60000"/>
                              <a:lumOff val="40000"/>
                            </a:srgbClr>
                          </a:solidFill>
                          <a:effectLst/>
                          <a:uLnTx/>
                          <a:uFillTx/>
                          <a:latin typeface="+mn-lt"/>
                          <a:ea typeface="+mn-ea"/>
                          <a:cs typeface="+mn-cs"/>
                        </a:rPr>
                        <a:t> </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1600" b="1" i="0" u="none" strike="noStrike" kern="1200" cap="none" spc="0" normalizeH="0" baseline="0" noProof="0" dirty="0">
                          <a:ln>
                            <a:noFill/>
                          </a:ln>
                          <a:solidFill>
                            <a:schemeClr val="bg1"/>
                          </a:solidFill>
                          <a:effectLst/>
                          <a:uLnTx/>
                          <a:uFillTx/>
                          <a:latin typeface="+mn-lt"/>
                          <a:ea typeface="+mn-ea"/>
                          <a:cs typeface="+mn-cs"/>
                        </a:rPr>
                        <a:t>Quantum Investment Fund Established in 2025 </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endParaRPr kumimoji="0" lang="en-US" sz="1600" b="1" i="0" u="none" strike="noStrike" kern="1200" cap="none" spc="0" normalizeH="0" baseline="0" noProof="0" dirty="0">
                        <a:ln>
                          <a:noFill/>
                        </a:ln>
                        <a:solidFill>
                          <a:schemeClr val="bg1"/>
                        </a:solidFill>
                        <a:effectLst/>
                        <a:uLnTx/>
                        <a:uFillTx/>
                        <a:latin typeface="+mn-lt"/>
                        <a:ea typeface="+mn-ea"/>
                        <a:cs typeface="+mn-cs"/>
                      </a:endParaRP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65000"/>
                        <a:lumOff val="3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2400" b="1" i="0" u="none" strike="noStrike" kern="1200" cap="none" spc="0" normalizeH="0" baseline="0" noProof="0" dirty="0">
                          <a:ln>
                            <a:noFill/>
                          </a:ln>
                          <a:solidFill>
                            <a:srgbClr val="5C7CFA">
                              <a:lumMod val="60000"/>
                              <a:lumOff val="40000"/>
                            </a:srgbClr>
                          </a:solidFill>
                          <a:effectLst/>
                          <a:uLnTx/>
                          <a:uFillTx/>
                          <a:latin typeface="+mn-lt"/>
                          <a:ea typeface="+mn-ea"/>
                          <a:cs typeface="+mn-cs"/>
                        </a:rPr>
                        <a:t>&gt;$430M </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noProof="0" dirty="0">
                          <a:solidFill>
                            <a:schemeClr val="bg1"/>
                          </a:solidFill>
                          <a:effectLst/>
                          <a:latin typeface="+mn-lt"/>
                          <a:ea typeface="+mn-ea"/>
                          <a:cs typeface="+mn-cs"/>
                        </a:rPr>
                        <a:t>Cash Reserve as of November  15, 2025</a:t>
                      </a:r>
                    </a:p>
                    <a:p>
                      <a:endParaRPr lang="en-US" sz="1800" dirty="0"/>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2511909"/>
                  </a:ext>
                </a:extLst>
              </a:tr>
            </a:tbl>
          </a:graphicData>
        </a:graphic>
      </p:graphicFrame>
    </p:spTree>
    <p:extLst>
      <p:ext uri="{BB962C8B-B14F-4D97-AF65-F5344CB8AC3E}">
        <p14:creationId xmlns:p14="http://schemas.microsoft.com/office/powerpoint/2010/main" val="3581583032"/>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3CF46-49BA-A8E9-1BB6-E579999D0E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06289F-B4C3-F0A6-7E6A-3AD3641D95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31" name="object 26">
            <a:extLst>
              <a:ext uri="{FF2B5EF4-FFF2-40B4-BE49-F238E27FC236}">
                <a16:creationId xmlns:a16="http://schemas.microsoft.com/office/drawing/2014/main" id="{85615001-47D0-7F14-1E21-E188D2D2A199}"/>
              </a:ext>
            </a:extLst>
          </p:cNvPr>
          <p:cNvSpPr txBox="1"/>
          <p:nvPr/>
        </p:nvSpPr>
        <p:spPr>
          <a:xfrm>
            <a:off x="201908" y="5399346"/>
            <a:ext cx="11788185" cy="578858"/>
          </a:xfrm>
          <a:prstGeom prst="rect">
            <a:avLst/>
          </a:prstGeom>
        </p:spPr>
        <p:txBody>
          <a:bodyPr vert="horz" wrap="square" lIns="0" tIns="10396"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tab pos="275321" algn="l"/>
                <a:tab pos="275705" algn="l"/>
              </a:tabLst>
              <a:defRPr/>
            </a:pPr>
            <a:r>
              <a:rPr kumimoji="0" lang="en-US" sz="1600" b="1" i="0" u="none" strike="noStrike" kern="1200" cap="none" spc="0" normalizeH="0" baseline="0" noProof="0" dirty="0">
                <a:ln>
                  <a:noFill/>
                </a:ln>
                <a:solidFill>
                  <a:srgbClr val="5C7CFA">
                    <a:lumMod val="40000"/>
                    <a:lumOff val="60000"/>
                  </a:srgbClr>
                </a:solidFill>
                <a:effectLst/>
                <a:uLnTx/>
                <a:uFillTx/>
                <a:latin typeface="Roboto"/>
                <a:ea typeface="+mn-ea"/>
                <a:cs typeface="+mn-cs"/>
              </a:rPr>
              <a:t>SEALSQ designs, produces and sells </a:t>
            </a:r>
          </a:p>
          <a:p>
            <a:pPr marL="0" marR="0" lvl="0" indent="0" algn="ctr" defTabSz="914400" rtl="0" eaLnBrk="1" fontAlgn="auto" latinLnBrk="0" hangingPunct="1">
              <a:lnSpc>
                <a:spcPct val="120000"/>
              </a:lnSpc>
              <a:spcBef>
                <a:spcPts val="0"/>
              </a:spcBef>
              <a:spcAft>
                <a:spcPts val="0"/>
              </a:spcAft>
              <a:buClrTx/>
              <a:buSzTx/>
              <a:buFontTx/>
              <a:buNone/>
              <a:tabLst>
                <a:tab pos="275321" algn="l"/>
                <a:tab pos="275705" algn="l"/>
              </a:tabLst>
              <a:defRPr/>
            </a:pPr>
            <a:r>
              <a:rPr kumimoji="0" lang="en-US" sz="1600" b="1" i="0" u="none" strike="noStrike" kern="1200" cap="none" spc="0" normalizeH="0" baseline="0" noProof="0" dirty="0">
                <a:ln>
                  <a:noFill/>
                </a:ln>
                <a:solidFill>
                  <a:srgbClr val="5C7CFA">
                    <a:lumMod val="40000"/>
                    <a:lumOff val="60000"/>
                  </a:srgbClr>
                </a:solidFill>
                <a:effectLst/>
                <a:uLnTx/>
                <a:uFillTx/>
                <a:latin typeface="Roboto"/>
                <a:ea typeface="+mn-ea"/>
                <a:cs typeface="+mn-cs"/>
              </a:rPr>
              <a:t>Semiconductors, PKI Services and Post-Quantum technology products</a:t>
            </a:r>
          </a:p>
        </p:txBody>
      </p:sp>
      <p:graphicFrame>
        <p:nvGraphicFramePr>
          <p:cNvPr id="14" name="Table 13">
            <a:extLst>
              <a:ext uri="{FF2B5EF4-FFF2-40B4-BE49-F238E27FC236}">
                <a16:creationId xmlns:a16="http://schemas.microsoft.com/office/drawing/2014/main" id="{B455FFE7-A7CB-A04C-5B5D-5FD278BE9AD1}"/>
              </a:ext>
            </a:extLst>
          </p:cNvPr>
          <p:cNvGraphicFramePr>
            <a:graphicFrameLocks noGrp="1"/>
          </p:cNvGraphicFramePr>
          <p:nvPr>
            <p:extLst>
              <p:ext uri="{D42A27DB-BD31-4B8C-83A1-F6EECF244321}">
                <p14:modId xmlns:p14="http://schemas.microsoft.com/office/powerpoint/2010/main" val="3495465375"/>
              </p:ext>
            </p:extLst>
          </p:nvPr>
        </p:nvGraphicFramePr>
        <p:xfrm>
          <a:off x="393700" y="1643629"/>
          <a:ext cx="5142696" cy="3477341"/>
        </p:xfrm>
        <a:graphic>
          <a:graphicData uri="http://schemas.openxmlformats.org/drawingml/2006/table">
            <a:tbl>
              <a:tblPr firstRow="1">
                <a:tableStyleId>{073A0DAA-6AF3-43AB-8588-CEC1D06C72B9}</a:tableStyleId>
              </a:tblPr>
              <a:tblGrid>
                <a:gridCol w="1996439">
                  <a:extLst>
                    <a:ext uri="{9D8B030D-6E8A-4147-A177-3AD203B41FA5}">
                      <a16:colId xmlns:a16="http://schemas.microsoft.com/office/drawing/2014/main" val="750805063"/>
                    </a:ext>
                  </a:extLst>
                </a:gridCol>
                <a:gridCol w="3146257">
                  <a:extLst>
                    <a:ext uri="{9D8B030D-6E8A-4147-A177-3AD203B41FA5}">
                      <a16:colId xmlns:a16="http://schemas.microsoft.com/office/drawing/2014/main" val="2370380684"/>
                    </a:ext>
                  </a:extLst>
                </a:gridCol>
              </a:tblGrid>
              <a:tr h="384429">
                <a:tc gridSpan="2">
                  <a:txBody>
                    <a:bodyPr/>
                    <a:lstStyle/>
                    <a:p>
                      <a:r>
                        <a:rPr lang="en-US" sz="1600" dirty="0">
                          <a:solidFill>
                            <a:schemeClr val="accent2">
                              <a:lumMod val="40000"/>
                              <a:lumOff val="60000"/>
                            </a:schemeClr>
                          </a:solidFill>
                        </a:rPr>
                        <a:t>SEALSQ Corp.</a:t>
                      </a:r>
                      <a:endParaRPr lang="en-US" sz="1600" dirty="0">
                        <a:solidFill>
                          <a:schemeClr val="accent2">
                            <a:lumMod val="40000"/>
                            <a:lumOff val="60000"/>
                          </a:schemeClr>
                        </a:solidFill>
                        <a:latin typeface="Calibri" panose="020F0502020204030204" pitchFamily="34" charset="0"/>
                        <a:cs typeface="Calibri" panose="020F0502020204030204" pitchFamily="34" charset="0"/>
                      </a:endParaRPr>
                    </a:p>
                  </a:txBody>
                  <a:tcPr marL="91434" marR="91434" marT="45717" marB="45717"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hMerge="1">
                  <a:txBody>
                    <a:bodyPr/>
                    <a:lstStyle/>
                    <a:p>
                      <a:endParaRPr lang="en-US" dirty="0"/>
                    </a:p>
                  </a:txBody>
                  <a:tcPr/>
                </a:tc>
                <a:extLst>
                  <a:ext uri="{0D108BD9-81ED-4DB2-BD59-A6C34878D82A}">
                    <a16:rowId xmlns:a16="http://schemas.microsoft.com/office/drawing/2014/main" val="2775033767"/>
                  </a:ext>
                </a:extLst>
              </a:tr>
              <a:tr h="768864">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Established</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1998 </a:t>
                      </a:r>
                    </a:p>
                    <a:p>
                      <a:pPr marL="0" marR="0" lvl="0" indent="0" defTabSz="914400" eaLnBrk="1" fontAlgn="auto" latinLnBrk="0" hangingPunct="1">
                        <a:lnSpc>
                          <a:spcPct val="100000"/>
                        </a:lnSpc>
                        <a:spcBef>
                          <a:spcPts val="0"/>
                        </a:spcBef>
                        <a:spcAft>
                          <a:spcPts val="0"/>
                        </a:spcAft>
                        <a:buClrTx/>
                        <a:buSzTx/>
                        <a:buFontTx/>
                        <a:buNone/>
                        <a:tabLst/>
                        <a:defRPr/>
                      </a:pPr>
                      <a:r>
                        <a:rPr lang="en-US" sz="1100" b="1" kern="0" spc="-6" dirty="0">
                          <a:solidFill>
                            <a:schemeClr val="bg1"/>
                          </a:solidFill>
                          <a:latin typeface="+mn-lt"/>
                        </a:rPr>
                        <a:t>(acquired by WISeKey, parent company of SEALSQ in 2016 and reorganized in 2022)</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876599139"/>
                  </a:ext>
                </a:extLst>
              </a:tr>
              <a:tr h="38442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Headquarters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France</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778738106"/>
                  </a:ext>
                </a:extLst>
              </a:tr>
              <a:tr h="38442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Employees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~175 total</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34245236"/>
                  </a:ext>
                </a:extLst>
              </a:tr>
              <a:tr h="384429">
                <a:tc>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~75 R&amp;D focused</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852038430"/>
                  </a:ext>
                </a:extLst>
              </a:tr>
              <a:tr h="38442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Client base</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30+ countries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743584722"/>
                  </a:ext>
                </a:extLst>
              </a:tr>
              <a:tr h="38442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Patents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118 security related</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104450142"/>
                  </a:ext>
                </a:extLst>
              </a:tr>
              <a:tr h="401903">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Certifications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00" b="1" kern="0" spc="-6" dirty="0">
                        <a:solidFill>
                          <a:schemeClr val="bg1"/>
                        </a:solidFill>
                        <a:latin typeface="+mn-lt"/>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278175227"/>
                  </a:ext>
                </a:extLst>
              </a:tr>
            </a:tbl>
          </a:graphicData>
        </a:graphic>
      </p:graphicFrame>
      <p:graphicFrame>
        <p:nvGraphicFramePr>
          <p:cNvPr id="15" name="Table 14">
            <a:extLst>
              <a:ext uri="{FF2B5EF4-FFF2-40B4-BE49-F238E27FC236}">
                <a16:creationId xmlns:a16="http://schemas.microsoft.com/office/drawing/2014/main" id="{41C88B70-C2AF-D473-F75F-8EA7EBDD88CE}"/>
              </a:ext>
            </a:extLst>
          </p:cNvPr>
          <p:cNvGraphicFramePr>
            <a:graphicFrameLocks noGrp="1"/>
          </p:cNvGraphicFramePr>
          <p:nvPr>
            <p:extLst>
              <p:ext uri="{D42A27DB-BD31-4B8C-83A1-F6EECF244321}">
                <p14:modId xmlns:p14="http://schemas.microsoft.com/office/powerpoint/2010/main" val="538852744"/>
              </p:ext>
            </p:extLst>
          </p:nvPr>
        </p:nvGraphicFramePr>
        <p:xfrm>
          <a:off x="5953866" y="1637301"/>
          <a:ext cx="6036227" cy="3477338"/>
        </p:xfrm>
        <a:graphic>
          <a:graphicData uri="http://schemas.openxmlformats.org/drawingml/2006/table">
            <a:tbl>
              <a:tblPr firstRow="1">
                <a:tableStyleId>{073A0DAA-6AF3-43AB-8588-CEC1D06C72B9}</a:tableStyleId>
              </a:tblPr>
              <a:tblGrid>
                <a:gridCol w="2476572">
                  <a:extLst>
                    <a:ext uri="{9D8B030D-6E8A-4147-A177-3AD203B41FA5}">
                      <a16:colId xmlns:a16="http://schemas.microsoft.com/office/drawing/2014/main" val="750805063"/>
                    </a:ext>
                  </a:extLst>
                </a:gridCol>
                <a:gridCol w="3559655">
                  <a:extLst>
                    <a:ext uri="{9D8B030D-6E8A-4147-A177-3AD203B41FA5}">
                      <a16:colId xmlns:a16="http://schemas.microsoft.com/office/drawing/2014/main" val="2370380684"/>
                    </a:ext>
                  </a:extLst>
                </a:gridCol>
              </a:tblGrid>
              <a:tr h="375272">
                <a:tc gridSpan="2">
                  <a:txBody>
                    <a:bodyPr/>
                    <a:lstStyle/>
                    <a:p>
                      <a:endParaRPr lang="en-US" sz="1600" dirty="0">
                        <a:solidFill>
                          <a:schemeClr val="accent2">
                            <a:lumMod val="40000"/>
                            <a:lumOff val="60000"/>
                          </a:schemeClr>
                        </a:solidFill>
                        <a:latin typeface="Calibri" panose="020F0502020204030204" pitchFamily="34" charset="0"/>
                        <a:cs typeface="Calibri" panose="020F0502020204030204" pitchFamily="34" charset="0"/>
                      </a:endParaRPr>
                    </a:p>
                  </a:txBody>
                  <a:tcPr marL="91434" marR="91434" marT="45717" marB="45717">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hMerge="1">
                  <a:txBody>
                    <a:bodyPr/>
                    <a:lstStyle/>
                    <a:p>
                      <a:endParaRPr lang="en-US" dirty="0"/>
                    </a:p>
                  </a:txBody>
                  <a:tcPr/>
                </a:tc>
                <a:extLst>
                  <a:ext uri="{0D108BD9-81ED-4DB2-BD59-A6C34878D82A}">
                    <a16:rowId xmlns:a16="http://schemas.microsoft.com/office/drawing/2014/main" val="2775033767"/>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Nasdaq listed</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May 2023</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3628675270"/>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Ticker symbol</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LAES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364130904"/>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Shares Outstanding</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endParaRPr lang="en-US" sz="1600" b="0" i="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876599139"/>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   Ordinary Shares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191.5 Million**</a:t>
                      </a:r>
                      <a:endParaRPr lang="en-US" sz="1600" b="1" i="1" kern="0" spc="-6" dirty="0">
                        <a:solidFill>
                          <a:schemeClr val="bg1"/>
                        </a:solidFill>
                        <a:latin typeface="+mn-lt"/>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778738106"/>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    F shares *</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1,499,800</a:t>
                      </a:r>
                      <a:endParaRPr lang="en-US" sz="1600" b="1" kern="0" spc="-6" dirty="0">
                        <a:solidFill>
                          <a:schemeClr val="bg1"/>
                        </a:solidFill>
                        <a:latin typeface="+mn-lt"/>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3348240870"/>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Stock price</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r>
                        <a:rPr lang="en-US" sz="1600" b="1" kern="0" spc="-6" dirty="0">
                          <a:solidFill>
                            <a:schemeClr val="bg1"/>
                          </a:solidFill>
                          <a:latin typeface="+mn-lt"/>
                        </a:rPr>
                        <a:t>$4.13/share</a:t>
                      </a:r>
                      <a:endParaRPr lang="en-US" sz="1600" dirty="0">
                        <a:solidFill>
                          <a:schemeClr val="bg1"/>
                        </a:solidFill>
                        <a:latin typeface="+mn-lt"/>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201123223"/>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Market cap</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r>
                        <a:rPr lang="en-US" sz="1600" b="1" kern="0" spc="-6" dirty="0">
                          <a:solidFill>
                            <a:schemeClr val="bg1"/>
                          </a:solidFill>
                          <a:latin typeface="+mn-lt"/>
                        </a:rPr>
                        <a:t>$739 million </a:t>
                      </a:r>
                      <a:endParaRPr lang="en-US" sz="1600" dirty="0">
                        <a:solidFill>
                          <a:schemeClr val="bg1"/>
                        </a:solidFill>
                        <a:latin typeface="+mn-lt"/>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761249411"/>
                  </a:ext>
                </a:extLst>
              </a:tr>
              <a:tr h="475162">
                <a:tc gridSpan="2">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spc="-6" dirty="0">
                          <a:solidFill>
                            <a:schemeClr val="bg1"/>
                          </a:solidFill>
                        </a:rPr>
                        <a:t>* In terms of dividend rights, 1 F share is equivalent to 5 Ordinary shares</a:t>
                      </a:r>
                      <a:br>
                        <a:rPr lang="en-US" sz="1200" kern="0" spc="-6" dirty="0">
                          <a:solidFill>
                            <a:schemeClr val="bg1"/>
                          </a:solidFill>
                        </a:rPr>
                      </a:br>
                      <a:r>
                        <a:rPr lang="en-US" sz="1200" kern="0" spc="-6" dirty="0">
                          <a:solidFill>
                            <a:schemeClr val="bg1"/>
                          </a:solidFill>
                        </a:rPr>
                        <a:t>** Data as of Dec 17,  2025</a:t>
                      </a:r>
                      <a:endParaRPr lang="en-US" sz="1200" i="1" kern="0" spc="-6" dirty="0">
                        <a:solidFill>
                          <a:schemeClr val="bg1"/>
                        </a:solidFill>
                        <a:latin typeface="Calibri" panose="020F0502020204030204" pitchFamily="34" charset="0"/>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hMerge="1">
                  <a:txBody>
                    <a:bodyPr/>
                    <a:lstStyle/>
                    <a:p>
                      <a:endParaRPr lang="en-US" dirty="0"/>
                    </a:p>
                  </a:txBody>
                  <a:tcPr/>
                </a:tc>
                <a:extLst>
                  <a:ext uri="{0D108BD9-81ED-4DB2-BD59-A6C34878D82A}">
                    <a16:rowId xmlns:a16="http://schemas.microsoft.com/office/drawing/2014/main" val="234245236"/>
                  </a:ext>
                </a:extLst>
              </a:tr>
            </a:tbl>
          </a:graphicData>
        </a:graphic>
      </p:graphicFrame>
      <p:sp>
        <p:nvSpPr>
          <p:cNvPr id="6" name="Title 4">
            <a:extLst>
              <a:ext uri="{FF2B5EF4-FFF2-40B4-BE49-F238E27FC236}">
                <a16:creationId xmlns:a16="http://schemas.microsoft.com/office/drawing/2014/main" id="{16EBFD34-6AAB-91E0-624D-6BFCD11063E7}"/>
              </a:ext>
            </a:extLst>
          </p:cNvPr>
          <p:cNvSpPr>
            <a:spLocks noGrp="1"/>
          </p:cNvSpPr>
          <p:nvPr>
            <p:ph type="title"/>
          </p:nvPr>
        </p:nvSpPr>
        <p:spPr>
          <a:xfrm>
            <a:off x="593577" y="440380"/>
            <a:ext cx="10514926" cy="578470"/>
          </a:xfrm>
        </p:spPr>
        <p:txBody>
          <a:bodyPr>
            <a:normAutofit/>
          </a:bodyPr>
          <a:lstStyle/>
          <a:p>
            <a:r>
              <a:rPr lang="en-US" sz="3200" b="1" dirty="0">
                <a:gradFill>
                  <a:gsLst>
                    <a:gs pos="0">
                      <a:srgbClr val="339AF0"/>
                    </a:gs>
                    <a:gs pos="100000">
                      <a:srgbClr val="7850F2"/>
                    </a:gs>
                  </a:gsLst>
                  <a:lin ang="0" scaled="0"/>
                </a:gradFill>
                <a:latin typeface="+mj-lt"/>
              </a:rPr>
              <a:t>Key Figures</a:t>
            </a:r>
          </a:p>
        </p:txBody>
      </p:sp>
      <p:pic>
        <p:nvPicPr>
          <p:cNvPr id="4" name="Picture 3" descr="A logo with text and globe&#10;&#10;AI-generated content may be incorrect.">
            <a:extLst>
              <a:ext uri="{FF2B5EF4-FFF2-40B4-BE49-F238E27FC236}">
                <a16:creationId xmlns:a16="http://schemas.microsoft.com/office/drawing/2014/main" id="{3461FA5E-9E24-45C3-D58D-B5DB7E8BF9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1826" y="4606275"/>
            <a:ext cx="508797" cy="508797"/>
          </a:xfrm>
          <a:prstGeom prst="rect">
            <a:avLst/>
          </a:prstGeom>
        </p:spPr>
      </p:pic>
      <p:pic>
        <p:nvPicPr>
          <p:cNvPr id="8" name="Picture 7" descr="A grey and white label with a globe and text&#10;&#10;AI-generated content may be incorrect.">
            <a:extLst>
              <a:ext uri="{FF2B5EF4-FFF2-40B4-BE49-F238E27FC236}">
                <a16:creationId xmlns:a16="http://schemas.microsoft.com/office/drawing/2014/main" id="{D6136EC5-3A40-42B8-E465-CE223A6871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3703" y="4605842"/>
            <a:ext cx="508797" cy="508797"/>
          </a:xfrm>
          <a:prstGeom prst="rect">
            <a:avLst/>
          </a:prstGeom>
        </p:spPr>
      </p:pic>
      <p:pic>
        <p:nvPicPr>
          <p:cNvPr id="12" name="Picture 11" descr="A grey shield with white text&#10;&#10;AI-generated content may be incorrect.">
            <a:extLst>
              <a:ext uri="{FF2B5EF4-FFF2-40B4-BE49-F238E27FC236}">
                <a16:creationId xmlns:a16="http://schemas.microsoft.com/office/drawing/2014/main" id="{116AF4B3-325E-C23D-77CD-DE7199F319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09269" y="4627711"/>
            <a:ext cx="508798" cy="508798"/>
          </a:xfrm>
          <a:prstGeom prst="rect">
            <a:avLst/>
          </a:prstGeom>
        </p:spPr>
      </p:pic>
      <p:pic>
        <p:nvPicPr>
          <p:cNvPr id="20" name="Picture 19" descr="A black background with a black square&#10;&#10;AI-generated content may be incorrect.">
            <a:extLst>
              <a:ext uri="{FF2B5EF4-FFF2-40B4-BE49-F238E27FC236}">
                <a16:creationId xmlns:a16="http://schemas.microsoft.com/office/drawing/2014/main" id="{7E02A4BF-09E1-71D7-848C-ECE170CEDB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16882" y="4638555"/>
            <a:ext cx="497954" cy="497954"/>
          </a:xfrm>
          <a:prstGeom prst="rect">
            <a:avLst/>
          </a:prstGeom>
        </p:spPr>
      </p:pic>
      <p:pic>
        <p:nvPicPr>
          <p:cNvPr id="22" name="Picture 21" descr="A black background with a black square&#10;&#10;AI-generated content may be incorrect.">
            <a:extLst>
              <a:ext uri="{FF2B5EF4-FFF2-40B4-BE49-F238E27FC236}">
                <a16:creationId xmlns:a16="http://schemas.microsoft.com/office/drawing/2014/main" id="{695A59AD-AD6A-5C85-3503-6DD6A6A2C0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35045" y="4693858"/>
            <a:ext cx="293714" cy="375423"/>
          </a:xfrm>
          <a:prstGeom prst="rect">
            <a:avLst/>
          </a:prstGeom>
        </p:spPr>
      </p:pic>
      <p:pic>
        <p:nvPicPr>
          <p:cNvPr id="24" name="Picture 23" descr="A black background with a black square&#10;&#10;AI-generated content may be incorrect.">
            <a:extLst>
              <a:ext uri="{FF2B5EF4-FFF2-40B4-BE49-F238E27FC236}">
                <a16:creationId xmlns:a16="http://schemas.microsoft.com/office/drawing/2014/main" id="{E5D035F4-EAC9-90D1-BD15-340C5F0461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46135" y="4627711"/>
            <a:ext cx="508798" cy="508798"/>
          </a:xfrm>
          <a:prstGeom prst="rect">
            <a:avLst/>
          </a:prstGeom>
        </p:spPr>
      </p:pic>
      <p:pic>
        <p:nvPicPr>
          <p:cNvPr id="25" name="Picture 24" descr="A black background with white text&#10;&#10;AI-generated content may be incorrect.">
            <a:extLst>
              <a:ext uri="{FF2B5EF4-FFF2-40B4-BE49-F238E27FC236}">
                <a16:creationId xmlns:a16="http://schemas.microsoft.com/office/drawing/2014/main" id="{705DD0A4-F7D0-6520-D516-FC9828E0246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98480" y="6138560"/>
            <a:ext cx="1112520" cy="433839"/>
          </a:xfrm>
          <a:prstGeom prst="rect">
            <a:avLst/>
          </a:prstGeom>
        </p:spPr>
      </p:pic>
      <p:sp>
        <p:nvSpPr>
          <p:cNvPr id="27" name="Slide Number Placeholder 2">
            <a:extLst>
              <a:ext uri="{FF2B5EF4-FFF2-40B4-BE49-F238E27FC236}">
                <a16:creationId xmlns:a16="http://schemas.microsoft.com/office/drawing/2014/main" id="{F1822DF3-30B7-93E8-CE98-7D00B8F05D9D}"/>
              </a:ext>
            </a:extLst>
          </p:cNvPr>
          <p:cNvSpPr txBox="1">
            <a:spLocks/>
          </p:cNvSpPr>
          <p:nvPr/>
        </p:nvSpPr>
        <p:spPr>
          <a:xfrm>
            <a:off x="381000" y="6228821"/>
            <a:ext cx="30988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Roboto"/>
                <a:ea typeface="+mn-ea"/>
                <a:cs typeface="+mn-cs"/>
              </a:rPr>
              <a:t>5</a:t>
            </a:r>
          </a:p>
        </p:txBody>
      </p:sp>
    </p:spTree>
    <p:extLst>
      <p:ext uri="{BB962C8B-B14F-4D97-AF65-F5344CB8AC3E}">
        <p14:creationId xmlns:p14="http://schemas.microsoft.com/office/powerpoint/2010/main" val="3280201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EA44DD-930B-7293-C1E6-B5C9EB4151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object 18">
            <a:extLst>
              <a:ext uri="{FF2B5EF4-FFF2-40B4-BE49-F238E27FC236}">
                <a16:creationId xmlns:a16="http://schemas.microsoft.com/office/drawing/2014/main" id="{33A79167-52C2-8EE1-ABA4-2DBA01117694}"/>
              </a:ext>
            </a:extLst>
          </p:cNvPr>
          <p:cNvSpPr txBox="1">
            <a:spLocks noGrp="1"/>
          </p:cNvSpPr>
          <p:nvPr>
            <p:ph type="title"/>
          </p:nvPr>
        </p:nvSpPr>
        <p:spPr>
          <a:prstGeom prst="rect">
            <a:avLst/>
          </a:prstGeom>
        </p:spPr>
        <p:txBody>
          <a:bodyPr vert="horz" wrap="square" lIns="0" tIns="7316" rIns="0" bIns="0" rtlCol="0" anchor="ctr">
            <a:spAutoFit/>
          </a:bodyPr>
          <a:lstStyle/>
          <a:p>
            <a:pPr marL="7701">
              <a:spcBef>
                <a:spcPts val="58"/>
              </a:spcBef>
            </a:pPr>
            <a:r>
              <a:rPr lang="en-US" sz="3600" b="1" cap="none" spc="-6" dirty="0">
                <a:solidFill>
                  <a:srgbClr val="FFFFFF"/>
                </a:solidFill>
                <a:latin typeface="Calibri" panose="020F0502020204030204" pitchFamily="34" charset="0"/>
                <a:cs typeface="Calibri" panose="020F0502020204030204" pitchFamily="34" charset="0"/>
              </a:rPr>
              <a:t>Contact Us</a:t>
            </a:r>
            <a:endParaRPr sz="3600" b="1" cap="none"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A7851D1-EA5C-3C3C-DE5B-60970E0D7783}"/>
              </a:ext>
            </a:extLst>
          </p:cNvPr>
          <p:cNvSpPr txBox="1"/>
          <p:nvPr/>
        </p:nvSpPr>
        <p:spPr>
          <a:xfrm>
            <a:off x="2773133" y="2428726"/>
            <a:ext cx="3418502" cy="2000548"/>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SEALSQ Corp.</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Carlos Moreira</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Chairman &amp; CEO</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info@sealsq.com</a:t>
            </a:r>
            <a:r>
              <a:rPr lang="en-US" sz="2400" dirty="0">
                <a:solidFill>
                  <a:schemeClr val="bg1"/>
                </a:solidFill>
                <a:latin typeface="Calibri" panose="020F0502020204030204" pitchFamily="34" charset="0"/>
                <a:cs typeface="Calibri" panose="020F0502020204030204" pitchFamily="34" charset="0"/>
              </a:rPr>
              <a:t> </a:t>
            </a:r>
          </a:p>
          <a:p>
            <a:endParaRPr lang="en-US" sz="2800" spc="300" dirty="0">
              <a:solidFill>
                <a:schemeClr val="bg1"/>
              </a:solidFill>
              <a:latin typeface="Calibri" panose="020F0502020204030204" pitchFamily="34" charset="0"/>
              <a:ea typeface="Roboto" panose="02000000000000000000" pitchFamily="2" charset="0"/>
              <a:cs typeface="Calibri" panose="020F0502020204030204" pitchFamily="34" charset="0"/>
            </a:endParaRPr>
          </a:p>
        </p:txBody>
      </p:sp>
      <p:sp>
        <p:nvSpPr>
          <p:cNvPr id="4" name="TextBox 3">
            <a:extLst>
              <a:ext uri="{FF2B5EF4-FFF2-40B4-BE49-F238E27FC236}">
                <a16:creationId xmlns:a16="http://schemas.microsoft.com/office/drawing/2014/main" id="{89C88999-DEE2-3497-E610-BA632400EEAD}"/>
              </a:ext>
            </a:extLst>
          </p:cNvPr>
          <p:cNvSpPr txBox="1"/>
          <p:nvPr/>
        </p:nvSpPr>
        <p:spPr>
          <a:xfrm>
            <a:off x="6355477" y="2274838"/>
            <a:ext cx="4443152" cy="2308324"/>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Investor Relations (US)</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The Equity Group Inc. </a:t>
            </a:r>
          </a:p>
          <a:p>
            <a:r>
              <a:rPr lang="en-US" sz="2400" dirty="0">
                <a:solidFill>
                  <a:schemeClr val="bg1"/>
                </a:solidFill>
                <a:latin typeface="Calibri" panose="020F0502020204030204" pitchFamily="34" charset="0"/>
                <a:cs typeface="Calibri" panose="020F0502020204030204" pitchFamily="34" charset="0"/>
              </a:rPr>
              <a:t>Lena Cati</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Tel: +1 212 836-9611 </a:t>
            </a:r>
          </a:p>
          <a:p>
            <a:r>
              <a:rPr lang="en-US" sz="2400"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lcati@theequitygroup.com</a:t>
            </a:r>
            <a:endParaRPr lang="en-US" sz="2400" dirty="0">
              <a:solidFill>
                <a:schemeClr val="bg1"/>
              </a:solidFill>
              <a:latin typeface="Calibri" panose="020F0502020204030204" pitchFamily="34" charset="0"/>
              <a:cs typeface="Calibri" panose="020F0502020204030204" pitchFamily="34" charset="0"/>
            </a:endParaRPr>
          </a:p>
          <a:p>
            <a:endParaRPr lang="en-US" sz="2400" spc="300" dirty="0">
              <a:solidFill>
                <a:schemeClr val="bg1"/>
              </a:solidFill>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id="{8F7BD3FB-DEDB-693C-85AC-E55C4A9300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4547" y="5836890"/>
            <a:ext cx="1998034" cy="779155"/>
          </a:xfrm>
          <a:prstGeom prst="rect">
            <a:avLst/>
          </a:prstGeom>
        </p:spPr>
      </p:pic>
    </p:spTree>
    <p:extLst>
      <p:ext uri="{BB962C8B-B14F-4D97-AF65-F5344CB8AC3E}">
        <p14:creationId xmlns:p14="http://schemas.microsoft.com/office/powerpoint/2010/main" val="3621257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7701">
              <a:lnSpc>
                <a:spcPts val="1749"/>
              </a:lnSpc>
            </a:pPr>
            <a:r>
              <a:rPr spc="-15" dirty="0"/>
              <a:t>00</a:t>
            </a:r>
          </a:p>
        </p:txBody>
      </p:sp>
      <p:sp>
        <p:nvSpPr>
          <p:cNvPr id="31" name="object 26">
            <a:extLst>
              <a:ext uri="{FF2B5EF4-FFF2-40B4-BE49-F238E27FC236}">
                <a16:creationId xmlns:a16="http://schemas.microsoft.com/office/drawing/2014/main" id="{F8D66FA1-C0CD-4DE7-8A71-A4CE38A4D50D}"/>
              </a:ext>
            </a:extLst>
          </p:cNvPr>
          <p:cNvSpPr txBox="1"/>
          <p:nvPr/>
        </p:nvSpPr>
        <p:spPr>
          <a:xfrm>
            <a:off x="430882" y="275110"/>
            <a:ext cx="10973719" cy="564496"/>
          </a:xfrm>
          <a:prstGeom prst="rect">
            <a:avLst/>
          </a:prstGeom>
        </p:spPr>
        <p:txBody>
          <a:bodyPr vert="horz" wrap="square" lIns="0" tIns="10397" rIns="0" bIns="0" rtlCol="0">
            <a:spAutoFit/>
          </a:bodyPr>
          <a:lstStyle/>
          <a:p>
            <a:pPr marL="0" marR="0">
              <a:spcBef>
                <a:spcPts val="0"/>
              </a:spcBef>
            </a:pPr>
            <a:r>
              <a:rPr lang="en-US" sz="3200" b="1" spc="-6" dirty="0">
                <a:gradFill>
                  <a:gsLst>
                    <a:gs pos="0">
                      <a:srgbClr val="339AF0"/>
                    </a:gs>
                    <a:gs pos="100000">
                      <a:srgbClr val="7850F2"/>
                    </a:gs>
                  </a:gsLst>
                  <a:lin ang="0" scaled="0"/>
                </a:gradFill>
                <a:latin typeface="Calibri" panose="020F0502020204030204" pitchFamily="34" charset="0"/>
                <a:ea typeface="+mj-ea"/>
                <a:cs typeface="Calibri" panose="020F0502020204030204" pitchFamily="34" charset="0"/>
              </a:rPr>
              <a:t>Forward-Looking Statement</a:t>
            </a:r>
            <a:r>
              <a:rPr lang="en-US" sz="3600" b="1" dirty="0">
                <a:solidFill>
                  <a:schemeClr val="bg1"/>
                </a:solidFill>
                <a:latin typeface="Calibri" panose="020F0502020204030204" pitchFamily="34" charset="0"/>
                <a:ea typeface="+mj-ea"/>
                <a:cs typeface="Calibri" panose="020F0502020204030204" pitchFamily="34" charset="0"/>
              </a:rPr>
              <a:t>ements</a:t>
            </a:r>
          </a:p>
        </p:txBody>
      </p:sp>
      <p:sp>
        <p:nvSpPr>
          <p:cNvPr id="5" name="object 26">
            <a:extLst>
              <a:ext uri="{FF2B5EF4-FFF2-40B4-BE49-F238E27FC236}">
                <a16:creationId xmlns:a16="http://schemas.microsoft.com/office/drawing/2014/main" id="{0EA3A698-D80D-787F-A038-4291F5D7459E}"/>
              </a:ext>
            </a:extLst>
          </p:cNvPr>
          <p:cNvSpPr txBox="1"/>
          <p:nvPr/>
        </p:nvSpPr>
        <p:spPr>
          <a:xfrm>
            <a:off x="530087" y="1389827"/>
            <a:ext cx="11092070" cy="3457596"/>
          </a:xfrm>
          <a:prstGeom prst="rect">
            <a:avLst/>
          </a:prstGeom>
        </p:spPr>
        <p:txBody>
          <a:bodyPr vert="horz" wrap="square" lIns="0" tIns="10397" rIns="0" bIns="0" rtlCol="0">
            <a:spAutoFit/>
          </a:bodyPr>
          <a:lstStyle/>
          <a:p>
            <a:pPr marL="0" marR="0" algn="just">
              <a:spcBef>
                <a:spcPts val="0"/>
              </a:spcBef>
            </a:pPr>
            <a:r>
              <a:rPr lang="en-US" sz="1600" dirty="0">
                <a:solidFill>
                  <a:srgbClr val="293849"/>
                </a:solidFill>
                <a:effectLst/>
                <a:latin typeface="Calibri" panose="020F0502020204030204" pitchFamily="34" charset="0"/>
                <a:ea typeface="Times New Roman" panose="02020603050405020304" pitchFamily="18" charset="0"/>
                <a:cs typeface="Calibri" panose="020F0502020204030204" pitchFamily="34" charset="0"/>
              </a:rPr>
              <a:t>This communication expressly or implicitly contains certain forward-looking statements concerning SEALSQ Corp and its businesses. Forward-looking statements include statements regarding our business strategy, financial performance, results of operations, market data, events or developments that we expect or anticipates will occur in the future, as well as any other statements which are not historical facts. Although we believe that the expectations reflected in such forward-looking statements are reasonable, no assurance can be given that such expectations will prove to have been correct. These statements involve known and unknown risks and are based upon a number of assumptions and estimates which are inherently subject to significant uncertainties and contingencies, many of which are beyond our control. Actual results may differ materially from those expressed or implied by such forward-looking statements. Important factors that, in our view, could cause actual results to differ materially from those discussed in the forward-looking statements include SEALSQ's ability to continue beneficial transactions with material parties, including a limited number of significant customers; market demand and semiconductor industry conditions; and the risks discussed in SEALSQ's filings with the SEC. Risks and uncertainties are further described in reports filed by SEALSQ with the SEC.</a:t>
            </a:r>
          </a:p>
          <a:p>
            <a:pPr marL="0" marR="0" algn="just">
              <a:spcBef>
                <a:spcPts val="0"/>
              </a:spcBef>
            </a:pPr>
            <a:endParaRPr lang="en-US" sz="1600" dirty="0">
              <a:solidFill>
                <a:srgbClr val="293849"/>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just">
              <a:spcBef>
                <a:spcPts val="0"/>
              </a:spcBef>
            </a:pPr>
            <a:r>
              <a:rPr lang="en-US" sz="1600" dirty="0">
                <a:solidFill>
                  <a:srgbClr val="293849"/>
                </a:solidFill>
                <a:effectLst/>
                <a:latin typeface="Calibri" panose="020F0502020204030204" pitchFamily="34" charset="0"/>
                <a:ea typeface="Times New Roman" panose="02020603050405020304" pitchFamily="18" charset="0"/>
                <a:cs typeface="Calibri" panose="020F0502020204030204" pitchFamily="34" charset="0"/>
              </a:rPr>
              <a:t>SEALSQ Corp is providing this communication as of this date and does not undertake to update any forward-looking statements contained herein as a result of new information, future events or otherwise.</a:t>
            </a:r>
          </a:p>
        </p:txBody>
      </p:sp>
      <p:sp>
        <p:nvSpPr>
          <p:cNvPr id="3" name="Slide Number Placeholder 3">
            <a:extLst>
              <a:ext uri="{FF2B5EF4-FFF2-40B4-BE49-F238E27FC236}">
                <a16:creationId xmlns:a16="http://schemas.microsoft.com/office/drawing/2014/main" id="{15D670F5-507A-44E9-0370-CEDEF2614EA6}"/>
              </a:ext>
            </a:extLst>
          </p:cNvPr>
          <p:cNvSpPr txBox="1">
            <a:spLocks/>
          </p:cNvSpPr>
          <p:nvPr/>
        </p:nvSpPr>
        <p:spPr>
          <a:xfrm>
            <a:off x="43627" y="6447571"/>
            <a:ext cx="2742815" cy="364848"/>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92"/>
            <a:fld id="{B6F15528-21DE-4FAA-801E-634DDDAF4B2B}" type="slidenum">
              <a:rPr lang="en-US" sz="1000" kern="0" smtClean="0">
                <a:solidFill>
                  <a:prstClr val="black">
                    <a:tint val="75000"/>
                  </a:prstClr>
                </a:solidFill>
              </a:rPr>
              <a:pPr defTabSz="554492"/>
              <a:t>2</a:t>
            </a:fld>
            <a:endParaRPr lang="en-US" sz="1000" kern="0" dirty="0">
              <a:solidFill>
                <a:prstClr val="black">
                  <a:tint val="75000"/>
                </a:prst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0564AB0-6084-A51D-5FA5-4D323F93747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5" name="Title 4"/>
          <p:cNvSpPr>
            <a:spLocks noGrp="1"/>
          </p:cNvSpPr>
          <p:nvPr>
            <p:ph type="title"/>
          </p:nvPr>
        </p:nvSpPr>
        <p:spPr>
          <a:xfrm>
            <a:off x="520501" y="446616"/>
            <a:ext cx="10514926" cy="578470"/>
          </a:xfrm>
        </p:spPr>
        <p:txBody>
          <a:bodyPr>
            <a:noAutofit/>
          </a:bodyPr>
          <a:lstStyle/>
          <a:p>
            <a:r>
              <a:rPr lang="en-US" sz="3200" b="1" dirty="0">
                <a:gradFill>
                  <a:gsLst>
                    <a:gs pos="0">
                      <a:srgbClr val="339AF0"/>
                    </a:gs>
                    <a:gs pos="100000">
                      <a:srgbClr val="7850F2"/>
                    </a:gs>
                  </a:gsLst>
                  <a:lin ang="0" scaled="0"/>
                </a:gradFill>
                <a:latin typeface="+mj-lt"/>
              </a:rPr>
              <a:t>The Quantum Computing Threat: </a:t>
            </a:r>
            <a:r>
              <a:rPr lang="en-US" sz="3200" b="1" dirty="0">
                <a:solidFill>
                  <a:schemeClr val="bg1"/>
                </a:solidFill>
                <a:latin typeface="+mj-lt"/>
              </a:rPr>
              <a:t>Are You </a:t>
            </a:r>
            <a:r>
              <a:rPr lang="en-US" sz="3200" dirty="0">
                <a:solidFill>
                  <a:schemeClr val="bg1"/>
                </a:solidFill>
              </a:rPr>
              <a:t>R</a:t>
            </a:r>
            <a:r>
              <a:rPr lang="en-US" sz="3200" b="1" dirty="0">
                <a:solidFill>
                  <a:schemeClr val="bg1"/>
                </a:solidFill>
                <a:latin typeface="+mj-lt"/>
              </a:rPr>
              <a:t>eady ?</a:t>
            </a:r>
          </a:p>
        </p:txBody>
      </p:sp>
      <p:sp>
        <p:nvSpPr>
          <p:cNvPr id="3" name="Slide Number Placeholder 2"/>
          <p:cNvSpPr>
            <a:spLocks noGrp="1"/>
          </p:cNvSpPr>
          <p:nvPr>
            <p:ph type="sldNum" sz="quarter" idx="4294967295"/>
          </p:nvPr>
        </p:nvSpPr>
        <p:spPr>
          <a:xfrm>
            <a:off x="381000" y="6228821"/>
            <a:ext cx="309880" cy="365125"/>
          </a:xfrm>
        </p:spPr>
        <p:txBody>
          <a:bodyPr/>
          <a:lstStyle/>
          <a:p>
            <a:pPr lvl="0"/>
            <a:r>
              <a:rPr lang="en-US" sz="1000" noProof="0" dirty="0">
                <a:solidFill>
                  <a:schemeClr val="bg1"/>
                </a:solidFill>
              </a:rPr>
              <a:t>2</a:t>
            </a:r>
          </a:p>
        </p:txBody>
      </p:sp>
      <p:sp>
        <p:nvSpPr>
          <p:cNvPr id="4" name="Text Placeholder 3"/>
          <p:cNvSpPr>
            <a:spLocks noGrp="1"/>
          </p:cNvSpPr>
          <p:nvPr>
            <p:ph type="body" sz="quarter" idx="4294967295"/>
          </p:nvPr>
        </p:nvSpPr>
        <p:spPr>
          <a:xfrm>
            <a:off x="4385789" y="1422664"/>
            <a:ext cx="7539554" cy="4459288"/>
          </a:xfrm>
        </p:spPr>
        <p:txBody>
          <a:bodyPr>
            <a:normAutofit fontScale="92500" lnSpcReduction="20000"/>
          </a:bodyPr>
          <a:lstStyle/>
          <a:p>
            <a:pPr marL="0" indent="0">
              <a:buNone/>
            </a:pPr>
            <a:endParaRPr lang="en-US" b="1" dirty="0">
              <a:solidFill>
                <a:schemeClr val="bg1"/>
              </a:solidFill>
            </a:endParaRPr>
          </a:p>
          <a:p>
            <a:pPr>
              <a:lnSpc>
                <a:spcPct val="130000"/>
              </a:lnSpc>
            </a:pPr>
            <a:r>
              <a:rPr lang="en-US" sz="2000" b="1" dirty="0">
                <a:solidFill>
                  <a:schemeClr val="bg1"/>
                </a:solidFill>
              </a:rPr>
              <a:t> Quantum computers progressing fast (Google, IBM…)</a:t>
            </a:r>
          </a:p>
          <a:p>
            <a:pPr marL="0" indent="0">
              <a:lnSpc>
                <a:spcPct val="130000"/>
              </a:lnSpc>
              <a:buNone/>
            </a:pPr>
            <a:endParaRPr lang="en-US" sz="2000" b="1" dirty="0">
              <a:solidFill>
                <a:schemeClr val="bg1"/>
              </a:solidFill>
            </a:endParaRPr>
          </a:p>
          <a:p>
            <a:pPr>
              <a:lnSpc>
                <a:spcPct val="130000"/>
              </a:lnSpc>
            </a:pPr>
            <a:r>
              <a:rPr lang="en-US" sz="2000" b="1" dirty="0">
                <a:solidFill>
                  <a:schemeClr val="bg1"/>
                </a:solidFill>
              </a:rPr>
              <a:t>Threaten RSA/ECC encryption: C</a:t>
            </a:r>
            <a:r>
              <a:rPr lang="en-US" b="1" dirty="0">
                <a:solidFill>
                  <a:schemeClr val="bg1"/>
                </a:solidFill>
              </a:rPr>
              <a:t>redit Cards, Passports, Bitcoin…</a:t>
            </a:r>
          </a:p>
          <a:p>
            <a:pPr>
              <a:lnSpc>
                <a:spcPct val="130000"/>
              </a:lnSpc>
            </a:pPr>
            <a:endParaRPr lang="en-US" b="1" dirty="0">
              <a:solidFill>
                <a:schemeClr val="bg1"/>
              </a:solidFill>
            </a:endParaRPr>
          </a:p>
          <a:p>
            <a:pPr>
              <a:lnSpc>
                <a:spcPct val="130000"/>
              </a:lnSpc>
            </a:pPr>
            <a:r>
              <a:rPr lang="en-US" b="1" dirty="0">
                <a:solidFill>
                  <a:schemeClr val="bg1"/>
                </a:solidFill>
              </a:rPr>
              <a:t>“Harvest Now – Decrypt Later” </a:t>
            </a:r>
          </a:p>
          <a:p>
            <a:pPr>
              <a:lnSpc>
                <a:spcPct val="130000"/>
              </a:lnSpc>
            </a:pPr>
            <a:endParaRPr lang="en-US" b="1" dirty="0">
              <a:solidFill>
                <a:schemeClr val="bg1"/>
              </a:solidFill>
            </a:endParaRPr>
          </a:p>
          <a:p>
            <a:pPr>
              <a:lnSpc>
                <a:spcPct val="130000"/>
              </a:lnSpc>
            </a:pPr>
            <a:r>
              <a:rPr lang="en-US" b="1" dirty="0">
                <a:solidFill>
                  <a:schemeClr val="bg1"/>
                </a:solidFill>
              </a:rPr>
              <a:t> IoT systems deployed today without PQC will be vulnerable tomorrow</a:t>
            </a:r>
          </a:p>
          <a:p>
            <a:pPr>
              <a:lnSpc>
                <a:spcPct val="130000"/>
              </a:lnSpc>
            </a:pPr>
            <a:endParaRPr lang="en-US" b="1" dirty="0">
              <a:solidFill>
                <a:schemeClr val="bg1"/>
              </a:solidFill>
            </a:endParaRPr>
          </a:p>
          <a:p>
            <a:pPr>
              <a:lnSpc>
                <a:spcPct val="130000"/>
              </a:lnSpc>
            </a:pPr>
            <a:r>
              <a:rPr lang="en-US" sz="2000" b="1" dirty="0">
                <a:solidFill>
                  <a:schemeClr val="bg1"/>
                </a:solidFill>
              </a:rPr>
              <a:t>NIST’s 2024 quantum-safe standards (ML-KEM, ML-DSA) drive new regulation &amp; mandates </a:t>
            </a:r>
          </a:p>
          <a:p>
            <a:pPr marL="840242" lvl="2" indent="-285750">
              <a:lnSpc>
                <a:spcPct val="130000"/>
              </a:lnSpc>
              <a:buBlip>
                <a:blip r:embed="rId3"/>
              </a:buBlip>
            </a:pPr>
            <a:r>
              <a:rPr lang="en-US" sz="1600" dirty="0">
                <a:solidFill>
                  <a:schemeClr val="bg1"/>
                </a:solidFill>
              </a:rPr>
              <a:t>Executive Order 14 144: Fed Agencies to adopt PQC &amp; TLS 1.3 by 2030</a:t>
            </a:r>
          </a:p>
          <a:p>
            <a:pPr marL="840242" lvl="2" indent="-285750">
              <a:lnSpc>
                <a:spcPct val="130000"/>
              </a:lnSpc>
              <a:buBlip>
                <a:blip r:embed="rId3"/>
              </a:buBlip>
            </a:pPr>
            <a:r>
              <a:rPr lang="en-US" sz="1600" dirty="0">
                <a:solidFill>
                  <a:schemeClr val="bg1"/>
                </a:solidFill>
              </a:rPr>
              <a:t>CISA building list of products that will need to be “PQC ready”</a:t>
            </a:r>
            <a:endParaRPr lang="en-US" b="1" dirty="0">
              <a:solidFill>
                <a:schemeClr val="bg1"/>
              </a:solidFill>
            </a:endParaRPr>
          </a:p>
        </p:txBody>
      </p:sp>
      <p:pic>
        <p:nvPicPr>
          <p:cNvPr id="21" name="Picture 20" descr="A close-up of a machine&#10;&#10;AI-generated content may be incorrect.">
            <a:extLst>
              <a:ext uri="{FF2B5EF4-FFF2-40B4-BE49-F238E27FC236}">
                <a16:creationId xmlns:a16="http://schemas.microsoft.com/office/drawing/2014/main" id="{27AFFECB-D965-9249-7FE0-11FE7256641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44782" y="1742440"/>
            <a:ext cx="2922978" cy="3646126"/>
          </a:xfrm>
          <a:prstGeom prst="roundRect">
            <a:avLst/>
          </a:prstGeom>
        </p:spPr>
      </p:pic>
      <p:pic>
        <p:nvPicPr>
          <p:cNvPr id="6" name="Picture 5" descr="A black background with white text&#10;&#10;AI-generated content may be incorrect.">
            <a:extLst>
              <a:ext uri="{FF2B5EF4-FFF2-40B4-BE49-F238E27FC236}">
                <a16:creationId xmlns:a16="http://schemas.microsoft.com/office/drawing/2014/main" id="{D4CA42F2-C682-55D2-178F-6B0583A5E0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98480" y="6138560"/>
            <a:ext cx="1112520" cy="433839"/>
          </a:xfrm>
          <a:prstGeom prst="rect">
            <a:avLst/>
          </a:prstGeom>
        </p:spPr>
      </p:pic>
    </p:spTree>
    <p:extLst>
      <p:ext uri="{BB962C8B-B14F-4D97-AF65-F5344CB8AC3E}">
        <p14:creationId xmlns:p14="http://schemas.microsoft.com/office/powerpoint/2010/main" val="931159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9E874-64EC-52C7-CB09-D786C1CDCBF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333CD01-7C86-E724-6E9A-F1DDCA0C8825}"/>
              </a:ext>
            </a:extLst>
          </p:cNvPr>
          <p:cNvSpPr/>
          <p:nvPr/>
        </p:nvSpPr>
        <p:spPr>
          <a:xfrm>
            <a:off x="0" y="0"/>
            <a:ext cx="1219199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v</a:t>
            </a:r>
            <a:endParaRPr lang="en-US" dirty="0"/>
          </a:p>
        </p:txBody>
      </p:sp>
      <p:sp>
        <p:nvSpPr>
          <p:cNvPr id="71" name="Title 4">
            <a:extLst>
              <a:ext uri="{FF2B5EF4-FFF2-40B4-BE49-F238E27FC236}">
                <a16:creationId xmlns:a16="http://schemas.microsoft.com/office/drawing/2014/main" id="{1DE152E2-BB17-7961-28EE-A0DEA454D170}"/>
              </a:ext>
            </a:extLst>
          </p:cNvPr>
          <p:cNvSpPr txBox="1">
            <a:spLocks/>
          </p:cNvSpPr>
          <p:nvPr/>
        </p:nvSpPr>
        <p:spPr>
          <a:xfrm>
            <a:off x="520500" y="449172"/>
            <a:ext cx="10999365" cy="578470"/>
          </a:xfrm>
          <a:prstGeom prst="rect">
            <a:avLst/>
          </a:prstGeom>
          <a:noFill/>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r>
              <a:rPr lang="en-US" sz="3200" spc="-6" dirty="0">
                <a:gradFill>
                  <a:gsLst>
                    <a:gs pos="0">
                      <a:srgbClr val="339AF0"/>
                    </a:gs>
                    <a:gs pos="100000">
                      <a:srgbClr val="7850F2"/>
                    </a:gs>
                  </a:gsLst>
                  <a:lin ang="0" scaled="0"/>
                </a:gradFill>
                <a:latin typeface="Calibri" panose="020F0502020204030204" pitchFamily="34" charset="0"/>
                <a:cs typeface="Calibri" panose="020F0502020204030204" pitchFamily="34" charset="0"/>
              </a:rPr>
              <a:t>What We Do: End-to-End Quantum Proof Digital Security</a:t>
            </a:r>
            <a:endParaRPr lang="en-US" sz="3200" kern="0" dirty="0">
              <a:gradFill>
                <a:gsLst>
                  <a:gs pos="0">
                    <a:srgbClr val="339AF0"/>
                  </a:gs>
                  <a:gs pos="100000">
                    <a:srgbClr val="7850F2"/>
                  </a:gs>
                </a:gsLst>
                <a:lin ang="0" scaled="0"/>
              </a:gradFill>
            </a:endParaRPr>
          </a:p>
        </p:txBody>
      </p:sp>
      <p:sp>
        <p:nvSpPr>
          <p:cNvPr id="7" name="Rectangle 6">
            <a:extLst>
              <a:ext uri="{FF2B5EF4-FFF2-40B4-BE49-F238E27FC236}">
                <a16:creationId xmlns:a16="http://schemas.microsoft.com/office/drawing/2014/main" id="{F84045DE-690B-C2DB-EB15-1E51609542C8}"/>
              </a:ext>
            </a:extLst>
          </p:cNvPr>
          <p:cNvSpPr/>
          <p:nvPr/>
        </p:nvSpPr>
        <p:spPr>
          <a:xfrm>
            <a:off x="7834673" y="1262544"/>
            <a:ext cx="4357327" cy="389559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12462F-9505-DB54-A278-FA2303E88D3D}"/>
              </a:ext>
            </a:extLst>
          </p:cNvPr>
          <p:cNvSpPr/>
          <p:nvPr/>
        </p:nvSpPr>
        <p:spPr>
          <a:xfrm>
            <a:off x="4344204" y="1262544"/>
            <a:ext cx="3497032" cy="3895590"/>
          </a:xfrm>
          <a:prstGeom prst="rect">
            <a:avLst/>
          </a:prstGeom>
          <a:solidFill>
            <a:srgbClr val="E4E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54F520F-B9A6-46BA-C3AE-81B0031E36A9}"/>
              </a:ext>
            </a:extLst>
          </p:cNvPr>
          <p:cNvSpPr/>
          <p:nvPr/>
        </p:nvSpPr>
        <p:spPr>
          <a:xfrm>
            <a:off x="0" y="1262544"/>
            <a:ext cx="4350767" cy="38955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hand holding a key&#10;&#10;AI-generated content may be incorrect.">
            <a:extLst>
              <a:ext uri="{FF2B5EF4-FFF2-40B4-BE49-F238E27FC236}">
                <a16:creationId xmlns:a16="http://schemas.microsoft.com/office/drawing/2014/main" id="{54C7E577-63C8-C34A-BC76-AD3F8ECD0E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9610" y="1959755"/>
            <a:ext cx="740286" cy="741768"/>
          </a:xfrm>
          <a:prstGeom prst="rect">
            <a:avLst/>
          </a:prstGeom>
        </p:spPr>
      </p:pic>
      <p:sp>
        <p:nvSpPr>
          <p:cNvPr id="28" name="TextBox 27">
            <a:extLst>
              <a:ext uri="{FF2B5EF4-FFF2-40B4-BE49-F238E27FC236}">
                <a16:creationId xmlns:a16="http://schemas.microsoft.com/office/drawing/2014/main" id="{726E303B-97FE-3770-5C64-78DA746E88A9}"/>
              </a:ext>
            </a:extLst>
          </p:cNvPr>
          <p:cNvSpPr txBox="1"/>
          <p:nvPr/>
        </p:nvSpPr>
        <p:spPr>
          <a:xfrm>
            <a:off x="5379381" y="2692584"/>
            <a:ext cx="1380744" cy="733422"/>
          </a:xfrm>
          <a:prstGeom prst="rect">
            <a:avLst/>
          </a:prstGeom>
        </p:spPr>
        <p:txBody>
          <a:bodyPr vert="horz" wrap="square" lIns="0" tIns="0" rIns="0" bIns="0" rtlCol="0" anchor="t" anchorCtr="0">
            <a:noAutofit/>
          </a:bodyPr>
          <a:lstStyle/>
          <a:p>
            <a:pPr algn="ctr"/>
            <a:r>
              <a:rPr lang="en-US" sz="1400" b="1" kern="0" dirty="0">
                <a:solidFill>
                  <a:sysClr val="windowText" lastClr="000000"/>
                </a:solidFill>
              </a:rPr>
              <a:t>Authenticity</a:t>
            </a:r>
          </a:p>
        </p:txBody>
      </p:sp>
      <p:pic>
        <p:nvPicPr>
          <p:cNvPr id="23" name="Picture 22" descr="A blue and purple check mark on a black background&#10;&#10;AI-generated content may be incorrect.">
            <a:extLst>
              <a:ext uri="{FF2B5EF4-FFF2-40B4-BE49-F238E27FC236}">
                <a16:creationId xmlns:a16="http://schemas.microsoft.com/office/drawing/2014/main" id="{55467A3E-53E0-20E6-4636-5DA55DF2B6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8356" y="3220124"/>
            <a:ext cx="699606" cy="699604"/>
          </a:xfrm>
          <a:prstGeom prst="rect">
            <a:avLst/>
          </a:prstGeom>
        </p:spPr>
      </p:pic>
      <p:sp>
        <p:nvSpPr>
          <p:cNvPr id="29" name="TextBox 28">
            <a:extLst>
              <a:ext uri="{FF2B5EF4-FFF2-40B4-BE49-F238E27FC236}">
                <a16:creationId xmlns:a16="http://schemas.microsoft.com/office/drawing/2014/main" id="{C2AAB995-ED8A-10E6-4B02-E613E9381604}"/>
              </a:ext>
            </a:extLst>
          </p:cNvPr>
          <p:cNvSpPr txBox="1"/>
          <p:nvPr/>
        </p:nvSpPr>
        <p:spPr>
          <a:xfrm>
            <a:off x="4609947" y="3998145"/>
            <a:ext cx="1380744" cy="733422"/>
          </a:xfrm>
          <a:prstGeom prst="rect">
            <a:avLst/>
          </a:prstGeom>
        </p:spPr>
        <p:txBody>
          <a:bodyPr vert="horz" wrap="square" lIns="0" tIns="0" rIns="0" bIns="0" rtlCol="0" anchor="t" anchorCtr="0">
            <a:noAutofit/>
          </a:bodyPr>
          <a:lstStyle/>
          <a:p>
            <a:pPr algn="ctr"/>
            <a:r>
              <a:rPr lang="en-US" sz="1400" b="1" kern="0" dirty="0">
                <a:solidFill>
                  <a:sysClr val="windowText" lastClr="000000"/>
                </a:solidFill>
              </a:rPr>
              <a:t>Integrity</a:t>
            </a:r>
          </a:p>
        </p:txBody>
      </p:sp>
      <p:pic>
        <p:nvPicPr>
          <p:cNvPr id="25" name="Picture 24" descr="A blue and purple logo&#10;&#10;AI-generated content may be incorrect.">
            <a:extLst>
              <a:ext uri="{FF2B5EF4-FFF2-40B4-BE49-F238E27FC236}">
                <a16:creationId xmlns:a16="http://schemas.microsoft.com/office/drawing/2014/main" id="{8438B690-A6BE-5501-08F9-92650CA7D2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4576" y="3245112"/>
            <a:ext cx="677656" cy="677654"/>
          </a:xfrm>
          <a:prstGeom prst="rect">
            <a:avLst/>
          </a:prstGeom>
        </p:spPr>
      </p:pic>
      <p:sp>
        <p:nvSpPr>
          <p:cNvPr id="30" name="TextBox 29">
            <a:extLst>
              <a:ext uri="{FF2B5EF4-FFF2-40B4-BE49-F238E27FC236}">
                <a16:creationId xmlns:a16="http://schemas.microsoft.com/office/drawing/2014/main" id="{F57DB3E3-2836-A3ED-ECE3-026060F37513}"/>
              </a:ext>
            </a:extLst>
          </p:cNvPr>
          <p:cNvSpPr txBox="1"/>
          <p:nvPr/>
        </p:nvSpPr>
        <p:spPr>
          <a:xfrm>
            <a:off x="6208312" y="4122512"/>
            <a:ext cx="1380744" cy="1035621"/>
          </a:xfrm>
          <a:prstGeom prst="rect">
            <a:avLst/>
          </a:prstGeom>
        </p:spPr>
        <p:txBody>
          <a:bodyPr vert="horz" wrap="square" lIns="0" tIns="0" rIns="0" bIns="0" rtlCol="0" anchor="t" anchorCtr="0">
            <a:noAutofit/>
          </a:bodyPr>
          <a:lstStyle/>
          <a:p>
            <a:pPr algn="ctr"/>
            <a:r>
              <a:rPr lang="en-US" sz="1400" b="1" kern="0" dirty="0">
                <a:solidFill>
                  <a:sysClr val="windowText" lastClr="000000"/>
                </a:solidFill>
              </a:rPr>
              <a:t>Confidentiality</a:t>
            </a:r>
          </a:p>
        </p:txBody>
      </p:sp>
      <p:pic>
        <p:nvPicPr>
          <p:cNvPr id="32" name="Picture 31">
            <a:extLst>
              <a:ext uri="{FF2B5EF4-FFF2-40B4-BE49-F238E27FC236}">
                <a16:creationId xmlns:a16="http://schemas.microsoft.com/office/drawing/2014/main" id="{3A85FA79-476A-F50F-36B5-782D18EFD04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367733" y="2420673"/>
            <a:ext cx="865682" cy="891602"/>
          </a:xfrm>
          <a:prstGeom prst="rect">
            <a:avLst/>
          </a:prstGeom>
          <a:effectLst>
            <a:softEdge rad="0"/>
          </a:effectLst>
        </p:spPr>
      </p:pic>
      <p:pic>
        <p:nvPicPr>
          <p:cNvPr id="34" name="Picture 33">
            <a:extLst>
              <a:ext uri="{FF2B5EF4-FFF2-40B4-BE49-F238E27FC236}">
                <a16:creationId xmlns:a16="http://schemas.microsoft.com/office/drawing/2014/main" id="{9FAF34AC-71FE-82B4-9077-0E2F85F796E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753746" y="2420673"/>
            <a:ext cx="865682" cy="891602"/>
          </a:xfrm>
          <a:prstGeom prst="rect">
            <a:avLst/>
          </a:prstGeom>
        </p:spPr>
      </p:pic>
      <p:pic>
        <p:nvPicPr>
          <p:cNvPr id="36" name="Picture 35">
            <a:extLst>
              <a:ext uri="{FF2B5EF4-FFF2-40B4-BE49-F238E27FC236}">
                <a16:creationId xmlns:a16="http://schemas.microsoft.com/office/drawing/2014/main" id="{ED587F32-C84B-EF9F-2C58-D3DF0CE5603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1117991" y="2420673"/>
            <a:ext cx="865682" cy="891602"/>
          </a:xfrm>
          <a:prstGeom prst="rect">
            <a:avLst/>
          </a:prstGeom>
        </p:spPr>
      </p:pic>
      <p:sp>
        <p:nvSpPr>
          <p:cNvPr id="39" name="TextBox 38">
            <a:extLst>
              <a:ext uri="{FF2B5EF4-FFF2-40B4-BE49-F238E27FC236}">
                <a16:creationId xmlns:a16="http://schemas.microsoft.com/office/drawing/2014/main" id="{1BACF7B3-A73E-A13F-2B93-1A12C88C90A5}"/>
              </a:ext>
            </a:extLst>
          </p:cNvPr>
          <p:cNvSpPr txBox="1"/>
          <p:nvPr/>
        </p:nvSpPr>
        <p:spPr>
          <a:xfrm>
            <a:off x="8009282" y="3446278"/>
            <a:ext cx="1582584" cy="1041755"/>
          </a:xfrm>
          <a:prstGeom prst="rect">
            <a:avLst/>
          </a:prstGeom>
        </p:spPr>
        <p:txBody>
          <a:bodyPr vert="horz" wrap="square" lIns="0" tIns="0" rIns="0" bIns="0" rtlCol="0" anchor="t" anchorCtr="0">
            <a:noAutofit/>
          </a:bodyPr>
          <a:lstStyle/>
          <a:p>
            <a:pPr algn="ctr"/>
            <a:r>
              <a:rPr lang="en-US" sz="1400" b="1" kern="0" dirty="0"/>
              <a:t>Connected Devices</a:t>
            </a:r>
          </a:p>
        </p:txBody>
      </p:sp>
      <p:sp>
        <p:nvSpPr>
          <p:cNvPr id="41" name="TextBox 40">
            <a:extLst>
              <a:ext uri="{FF2B5EF4-FFF2-40B4-BE49-F238E27FC236}">
                <a16:creationId xmlns:a16="http://schemas.microsoft.com/office/drawing/2014/main" id="{762A89B5-7C36-5BB1-2AE6-BC1DC71CD73C}"/>
              </a:ext>
            </a:extLst>
          </p:cNvPr>
          <p:cNvSpPr txBox="1"/>
          <p:nvPr/>
        </p:nvSpPr>
        <p:spPr>
          <a:xfrm>
            <a:off x="9591866" y="3439934"/>
            <a:ext cx="1189441" cy="1041755"/>
          </a:xfrm>
          <a:prstGeom prst="rect">
            <a:avLst/>
          </a:prstGeom>
        </p:spPr>
        <p:txBody>
          <a:bodyPr vert="horz" wrap="square" lIns="0" tIns="0" rIns="0" bIns="0" rtlCol="0" anchor="t" anchorCtr="0">
            <a:noAutofit/>
          </a:bodyPr>
          <a:lstStyle/>
          <a:p>
            <a:pPr algn="ctr"/>
            <a:r>
              <a:rPr lang="en-US" sz="1400" b="1" kern="0" dirty="0"/>
              <a:t>People</a:t>
            </a:r>
          </a:p>
        </p:txBody>
      </p:sp>
      <p:sp>
        <p:nvSpPr>
          <p:cNvPr id="42" name="TextBox 41">
            <a:extLst>
              <a:ext uri="{FF2B5EF4-FFF2-40B4-BE49-F238E27FC236}">
                <a16:creationId xmlns:a16="http://schemas.microsoft.com/office/drawing/2014/main" id="{E8CDE12F-1B52-C30B-DB40-6EDA835DBEAD}"/>
              </a:ext>
            </a:extLst>
          </p:cNvPr>
          <p:cNvSpPr txBox="1"/>
          <p:nvPr/>
        </p:nvSpPr>
        <p:spPr>
          <a:xfrm>
            <a:off x="10908628" y="3434271"/>
            <a:ext cx="1283371" cy="1041755"/>
          </a:xfrm>
          <a:prstGeom prst="rect">
            <a:avLst/>
          </a:prstGeom>
        </p:spPr>
        <p:txBody>
          <a:bodyPr vert="horz" wrap="square" lIns="0" tIns="0" rIns="0" bIns="0" rtlCol="0" anchor="t" anchorCtr="0">
            <a:noAutofit/>
          </a:bodyPr>
          <a:lstStyle/>
          <a:p>
            <a:pPr algn="ctr"/>
            <a:r>
              <a:rPr lang="en-US" sz="1600" b="1" kern="0" dirty="0"/>
              <a:t>Applications</a:t>
            </a:r>
          </a:p>
        </p:txBody>
      </p:sp>
      <p:grpSp>
        <p:nvGrpSpPr>
          <p:cNvPr id="70" name="Group 69">
            <a:extLst>
              <a:ext uri="{FF2B5EF4-FFF2-40B4-BE49-F238E27FC236}">
                <a16:creationId xmlns:a16="http://schemas.microsoft.com/office/drawing/2014/main" id="{A9F953F0-1C86-3CF3-F2AA-46F633465E7E}"/>
              </a:ext>
            </a:extLst>
          </p:cNvPr>
          <p:cNvGrpSpPr/>
          <p:nvPr/>
        </p:nvGrpSpPr>
        <p:grpSpPr>
          <a:xfrm>
            <a:off x="5682760" y="5607737"/>
            <a:ext cx="3961908" cy="733423"/>
            <a:chOff x="3735847" y="5892067"/>
            <a:chExt cx="4720303" cy="947360"/>
          </a:xfrm>
        </p:grpSpPr>
        <p:pic>
          <p:nvPicPr>
            <p:cNvPr id="44" name="Picture 43" descr="A black background with a black square&#10;&#10;AI-generated content may be incorrect.">
              <a:extLst>
                <a:ext uri="{FF2B5EF4-FFF2-40B4-BE49-F238E27FC236}">
                  <a16:creationId xmlns:a16="http://schemas.microsoft.com/office/drawing/2014/main" id="{DF1F8A7B-A803-8888-7B35-FF8A3D9C419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35847" y="5892067"/>
              <a:ext cx="816345" cy="816345"/>
            </a:xfrm>
            <a:prstGeom prst="rect">
              <a:avLst/>
            </a:prstGeom>
          </p:spPr>
        </p:pic>
        <p:pic>
          <p:nvPicPr>
            <p:cNvPr id="48" name="Picture 47" descr="A black and white logo&#10;&#10;AI-generated content may be incorrect.">
              <a:extLst>
                <a:ext uri="{FF2B5EF4-FFF2-40B4-BE49-F238E27FC236}">
                  <a16:creationId xmlns:a16="http://schemas.microsoft.com/office/drawing/2014/main" id="{AEE6EF3E-D068-7C14-8B69-17558602BD4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49306" y="6114960"/>
              <a:ext cx="816345" cy="504231"/>
            </a:xfrm>
            <a:prstGeom prst="rect">
              <a:avLst/>
            </a:prstGeom>
          </p:spPr>
        </p:pic>
        <p:pic>
          <p:nvPicPr>
            <p:cNvPr id="50" name="Picture 49" descr="A black background with a black square&#10;&#10;AI-generated content may be incorrect.">
              <a:extLst>
                <a:ext uri="{FF2B5EF4-FFF2-40B4-BE49-F238E27FC236}">
                  <a16:creationId xmlns:a16="http://schemas.microsoft.com/office/drawing/2014/main" id="{925B47BD-89BF-7A1B-10F1-D0DE53C22C3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45878" y="5894723"/>
              <a:ext cx="944704" cy="944704"/>
            </a:xfrm>
            <a:prstGeom prst="rect">
              <a:avLst/>
            </a:prstGeom>
          </p:spPr>
        </p:pic>
        <p:pic>
          <p:nvPicPr>
            <p:cNvPr id="52" name="Picture 51" descr="A black background with a black square&#10;&#10;AI-generated content may be incorrect.">
              <a:extLst>
                <a:ext uri="{FF2B5EF4-FFF2-40B4-BE49-F238E27FC236}">
                  <a16:creationId xmlns:a16="http://schemas.microsoft.com/office/drawing/2014/main" id="{2FF4B376-7809-68E7-8A67-C2229056F44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46579" y="6081274"/>
              <a:ext cx="807487" cy="619819"/>
            </a:xfrm>
            <a:prstGeom prst="rect">
              <a:avLst/>
            </a:prstGeom>
          </p:spPr>
        </p:pic>
        <p:pic>
          <p:nvPicPr>
            <p:cNvPr id="54" name="Picture 53" descr="A black background with a black square&#10;&#10;AI-generated content may be incorrect.">
              <a:extLst>
                <a:ext uri="{FF2B5EF4-FFF2-40B4-BE49-F238E27FC236}">
                  <a16:creationId xmlns:a16="http://schemas.microsoft.com/office/drawing/2014/main" id="{F0C6466D-34EA-5ADE-1936-3BB05E2F03D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80010" y="6183766"/>
              <a:ext cx="476140" cy="340440"/>
            </a:xfrm>
            <a:prstGeom prst="rect">
              <a:avLst/>
            </a:prstGeom>
          </p:spPr>
        </p:pic>
      </p:grpSp>
      <p:sp>
        <p:nvSpPr>
          <p:cNvPr id="55" name="TextBox 54">
            <a:extLst>
              <a:ext uri="{FF2B5EF4-FFF2-40B4-BE49-F238E27FC236}">
                <a16:creationId xmlns:a16="http://schemas.microsoft.com/office/drawing/2014/main" id="{D0876849-8EF4-30B2-D6C9-47B7501E961B}"/>
              </a:ext>
            </a:extLst>
          </p:cNvPr>
          <p:cNvSpPr txBox="1"/>
          <p:nvPr/>
        </p:nvSpPr>
        <p:spPr>
          <a:xfrm>
            <a:off x="1399329" y="5607737"/>
            <a:ext cx="4066746" cy="672456"/>
          </a:xfrm>
          <a:prstGeom prst="rect">
            <a:avLst/>
          </a:prstGeom>
        </p:spPr>
        <p:txBody>
          <a:bodyPr vert="horz" wrap="square" lIns="0" tIns="0" rIns="0" bIns="0" rtlCol="0" anchor="t" anchorCtr="0">
            <a:noAutofit/>
          </a:bodyPr>
          <a:lstStyle/>
          <a:p>
            <a:r>
              <a:rPr lang="en-US" sz="2000" b="1" kern="0" dirty="0">
                <a:solidFill>
                  <a:srgbClr val="5675F1"/>
                </a:solidFill>
              </a:rPr>
              <a:t>Granting Compliance with most industry standards &amp; public labels</a:t>
            </a:r>
          </a:p>
        </p:txBody>
      </p:sp>
      <p:sp>
        <p:nvSpPr>
          <p:cNvPr id="64" name="TextBox 63">
            <a:extLst>
              <a:ext uri="{FF2B5EF4-FFF2-40B4-BE49-F238E27FC236}">
                <a16:creationId xmlns:a16="http://schemas.microsoft.com/office/drawing/2014/main" id="{6A2207D1-2031-FEE1-2B7E-643DFD521619}"/>
              </a:ext>
            </a:extLst>
          </p:cNvPr>
          <p:cNvSpPr txBox="1"/>
          <p:nvPr/>
        </p:nvSpPr>
        <p:spPr>
          <a:xfrm>
            <a:off x="777164" y="1545861"/>
            <a:ext cx="2789876" cy="364848"/>
          </a:xfrm>
          <a:prstGeom prst="rect">
            <a:avLst/>
          </a:prstGeom>
        </p:spPr>
        <p:txBody>
          <a:bodyPr vert="horz" wrap="square" lIns="0" tIns="0" rIns="0" bIns="0" rtlCol="0" anchor="t" anchorCtr="0">
            <a:noAutofit/>
          </a:bodyPr>
          <a:lstStyle/>
          <a:p>
            <a:r>
              <a:rPr lang="en-US" sz="2000" b="1" dirty="0">
                <a:solidFill>
                  <a:schemeClr val="accent3"/>
                </a:solidFill>
              </a:rPr>
              <a:t>We Design &amp; Provide</a:t>
            </a:r>
          </a:p>
          <a:p>
            <a:endParaRPr lang="en-US" sz="1050" dirty="0"/>
          </a:p>
          <a:p>
            <a:r>
              <a:rPr lang="en-US" sz="1050" dirty="0"/>
              <a:t> </a:t>
            </a:r>
          </a:p>
        </p:txBody>
      </p:sp>
      <p:sp>
        <p:nvSpPr>
          <p:cNvPr id="67" name="TextBox 66">
            <a:extLst>
              <a:ext uri="{FF2B5EF4-FFF2-40B4-BE49-F238E27FC236}">
                <a16:creationId xmlns:a16="http://schemas.microsoft.com/office/drawing/2014/main" id="{385BEB20-82DC-26BB-5B09-57C6EB617DD7}"/>
              </a:ext>
            </a:extLst>
          </p:cNvPr>
          <p:cNvSpPr txBox="1"/>
          <p:nvPr/>
        </p:nvSpPr>
        <p:spPr>
          <a:xfrm>
            <a:off x="4678634" y="1546224"/>
            <a:ext cx="2789876" cy="423837"/>
          </a:xfrm>
          <a:prstGeom prst="rect">
            <a:avLst/>
          </a:prstGeom>
        </p:spPr>
        <p:txBody>
          <a:bodyPr vert="horz" wrap="square" lIns="0" tIns="0" rIns="0" bIns="0" rtlCol="0" anchor="t" anchorCtr="0">
            <a:noAutofit/>
          </a:bodyPr>
          <a:lstStyle/>
          <a:p>
            <a:pPr algn="ctr"/>
            <a:r>
              <a:rPr lang="en-US" sz="2000" b="1" kern="0" dirty="0">
                <a:solidFill>
                  <a:schemeClr val="accent2"/>
                </a:solidFill>
              </a:rPr>
              <a:t>To ensure</a:t>
            </a:r>
            <a:endParaRPr lang="en-US" sz="1050" dirty="0"/>
          </a:p>
          <a:p>
            <a:r>
              <a:rPr lang="en-US" sz="1050" dirty="0"/>
              <a:t> </a:t>
            </a:r>
          </a:p>
        </p:txBody>
      </p:sp>
      <p:sp>
        <p:nvSpPr>
          <p:cNvPr id="68" name="TextBox 67">
            <a:extLst>
              <a:ext uri="{FF2B5EF4-FFF2-40B4-BE49-F238E27FC236}">
                <a16:creationId xmlns:a16="http://schemas.microsoft.com/office/drawing/2014/main" id="{1B8597D1-1A02-3722-0801-ADCE13138935}"/>
              </a:ext>
            </a:extLst>
          </p:cNvPr>
          <p:cNvSpPr txBox="1"/>
          <p:nvPr/>
        </p:nvSpPr>
        <p:spPr>
          <a:xfrm>
            <a:off x="8729990" y="1541544"/>
            <a:ext cx="2789876" cy="423837"/>
          </a:xfrm>
          <a:prstGeom prst="rect">
            <a:avLst/>
          </a:prstGeom>
        </p:spPr>
        <p:txBody>
          <a:bodyPr vert="horz" wrap="square" lIns="0" tIns="0" rIns="0" bIns="0" rtlCol="0" anchor="t" anchorCtr="0">
            <a:noAutofit/>
          </a:bodyPr>
          <a:lstStyle/>
          <a:p>
            <a:pPr algn="ctr"/>
            <a:r>
              <a:rPr lang="en-US" sz="2000" b="1" kern="0" dirty="0">
                <a:solidFill>
                  <a:schemeClr val="accent1"/>
                </a:solidFill>
              </a:rPr>
              <a:t>For</a:t>
            </a:r>
            <a:r>
              <a:rPr lang="en-US" sz="1050" dirty="0"/>
              <a:t> </a:t>
            </a:r>
          </a:p>
        </p:txBody>
      </p:sp>
      <p:pic>
        <p:nvPicPr>
          <p:cNvPr id="78" name="Picture 77" descr="A blue and purple paper with a stamp&#10;&#10;AI-generated content may be incorrect.">
            <a:extLst>
              <a:ext uri="{FF2B5EF4-FFF2-40B4-BE49-F238E27FC236}">
                <a16:creationId xmlns:a16="http://schemas.microsoft.com/office/drawing/2014/main" id="{D082C977-80E5-6EF8-417D-AAB5E8B64EE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21368" y="2298050"/>
            <a:ext cx="789068" cy="789068"/>
          </a:xfrm>
          <a:prstGeom prst="rect">
            <a:avLst/>
          </a:prstGeom>
        </p:spPr>
      </p:pic>
      <p:pic>
        <p:nvPicPr>
          <p:cNvPr id="80" name="Picture 79" descr="A blue and purple line art of a computer&#10;&#10;AI-generated content may be incorrect.">
            <a:extLst>
              <a:ext uri="{FF2B5EF4-FFF2-40B4-BE49-F238E27FC236}">
                <a16:creationId xmlns:a16="http://schemas.microsoft.com/office/drawing/2014/main" id="{447228D7-F821-64D2-00AE-BE8C6AE3468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052443" y="2209737"/>
            <a:ext cx="896429" cy="898222"/>
          </a:xfrm>
          <a:prstGeom prst="rect">
            <a:avLst/>
          </a:prstGeom>
        </p:spPr>
      </p:pic>
      <p:sp>
        <p:nvSpPr>
          <p:cNvPr id="81" name="TextBox 80">
            <a:extLst>
              <a:ext uri="{FF2B5EF4-FFF2-40B4-BE49-F238E27FC236}">
                <a16:creationId xmlns:a16="http://schemas.microsoft.com/office/drawing/2014/main" id="{26E9AAA1-4FFD-D407-F6D8-912A803FB6C9}"/>
              </a:ext>
            </a:extLst>
          </p:cNvPr>
          <p:cNvSpPr txBox="1"/>
          <p:nvPr/>
        </p:nvSpPr>
        <p:spPr>
          <a:xfrm>
            <a:off x="84072" y="3053382"/>
            <a:ext cx="1326622" cy="1397968"/>
          </a:xfrm>
          <a:prstGeom prst="rect">
            <a:avLst/>
          </a:prstGeom>
        </p:spPr>
        <p:txBody>
          <a:bodyPr vert="horz" wrap="square" lIns="0" tIns="0" rIns="0" bIns="0" rtlCol="0" anchor="t" anchorCtr="0">
            <a:noAutofit/>
          </a:bodyPr>
          <a:lstStyle/>
          <a:p>
            <a:pPr algn="ctr"/>
            <a:r>
              <a:rPr lang="en-US" sz="1400" b="1" dirty="0"/>
              <a:t>(Quantum resistant) Secure Chips</a:t>
            </a:r>
          </a:p>
          <a:p>
            <a:pPr algn="ctr"/>
            <a:r>
              <a:rPr lang="en-US" sz="1400" b="1" dirty="0"/>
              <a:t> </a:t>
            </a:r>
            <a:r>
              <a:rPr lang="en-US" sz="1200" dirty="0"/>
              <a:t>used to store, protect &amp; encrypt…</a:t>
            </a:r>
          </a:p>
        </p:txBody>
      </p:sp>
      <p:sp>
        <p:nvSpPr>
          <p:cNvPr id="82" name="TextBox 81">
            <a:extLst>
              <a:ext uri="{FF2B5EF4-FFF2-40B4-BE49-F238E27FC236}">
                <a16:creationId xmlns:a16="http://schemas.microsoft.com/office/drawing/2014/main" id="{8E73B9FA-DB81-F243-EF17-BF20CC96C5AB}"/>
              </a:ext>
            </a:extLst>
          </p:cNvPr>
          <p:cNvSpPr txBox="1"/>
          <p:nvPr/>
        </p:nvSpPr>
        <p:spPr>
          <a:xfrm>
            <a:off x="1478747" y="3079364"/>
            <a:ext cx="1245830" cy="939717"/>
          </a:xfrm>
          <a:prstGeom prst="rect">
            <a:avLst/>
          </a:prstGeom>
        </p:spPr>
        <p:txBody>
          <a:bodyPr vert="horz" wrap="square" lIns="0" tIns="0" rIns="0" bIns="0" rtlCol="0" anchor="b" anchorCtr="0">
            <a:noAutofit/>
          </a:bodyPr>
          <a:lstStyle/>
          <a:p>
            <a:pPr algn="ctr"/>
            <a:r>
              <a:rPr lang="en-US" sz="1200" dirty="0"/>
              <a:t>…</a:t>
            </a:r>
            <a:r>
              <a:rPr lang="en-US" sz="1400" b="1" dirty="0"/>
              <a:t>Compliant Certificates &amp; Keys</a:t>
            </a:r>
          </a:p>
          <a:p>
            <a:pPr algn="ctr"/>
            <a:r>
              <a:rPr lang="en-US" sz="1200" dirty="0"/>
              <a:t>that serve as device IDs,</a:t>
            </a:r>
          </a:p>
        </p:txBody>
      </p:sp>
      <p:sp>
        <p:nvSpPr>
          <p:cNvPr id="83" name="TextBox 82">
            <a:extLst>
              <a:ext uri="{FF2B5EF4-FFF2-40B4-BE49-F238E27FC236}">
                <a16:creationId xmlns:a16="http://schemas.microsoft.com/office/drawing/2014/main" id="{E758E6EA-E2E1-2CC8-E9CE-F5AC99A62113}"/>
              </a:ext>
            </a:extLst>
          </p:cNvPr>
          <p:cNvSpPr txBox="1"/>
          <p:nvPr/>
        </p:nvSpPr>
        <p:spPr>
          <a:xfrm>
            <a:off x="2866883" y="3045628"/>
            <a:ext cx="1309276" cy="1520022"/>
          </a:xfrm>
          <a:prstGeom prst="rect">
            <a:avLst/>
          </a:prstGeom>
        </p:spPr>
        <p:txBody>
          <a:bodyPr vert="horz" wrap="square" lIns="0" tIns="0" rIns="0" bIns="0" rtlCol="0" anchor="t" anchorCtr="0">
            <a:noAutofit/>
          </a:bodyPr>
          <a:lstStyle/>
          <a:p>
            <a:pPr algn="ctr"/>
            <a:r>
              <a:rPr lang="en-US" sz="1400" b="1" dirty="0"/>
              <a:t>And all the tools/services </a:t>
            </a:r>
          </a:p>
          <a:p>
            <a:pPr algn="ctr"/>
            <a:r>
              <a:rPr lang="en-US" sz="1200" dirty="0"/>
              <a:t>to issue, provision &amp; manage them from factory to field. </a:t>
            </a:r>
          </a:p>
        </p:txBody>
      </p:sp>
      <p:pic>
        <p:nvPicPr>
          <p:cNvPr id="9" name="Picture 8" descr="A black and grey logo&#10;&#10;AI-generated content may be incorrect.">
            <a:extLst>
              <a:ext uri="{FF2B5EF4-FFF2-40B4-BE49-F238E27FC236}">
                <a16:creationId xmlns:a16="http://schemas.microsoft.com/office/drawing/2014/main" id="{64F32292-A016-05E7-831B-3508CF5AA54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698479" y="6138560"/>
            <a:ext cx="1112521" cy="433839"/>
          </a:xfrm>
          <a:prstGeom prst="rect">
            <a:avLst/>
          </a:prstGeom>
        </p:spPr>
      </p:pic>
      <p:pic>
        <p:nvPicPr>
          <p:cNvPr id="11" name="Picture 10" descr="A blue and purple rectangle with lines&#10;&#10;AI-generated content may be incorrect.">
            <a:extLst>
              <a:ext uri="{FF2B5EF4-FFF2-40B4-BE49-F238E27FC236}">
                <a16:creationId xmlns:a16="http://schemas.microsoft.com/office/drawing/2014/main" id="{C8812816-67B2-9310-84E7-C8E2F014B79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49813" y="2209737"/>
            <a:ext cx="795138" cy="795138"/>
          </a:xfrm>
          <a:prstGeom prst="rect">
            <a:avLst/>
          </a:prstGeom>
        </p:spPr>
      </p:pic>
      <p:sp>
        <p:nvSpPr>
          <p:cNvPr id="15" name="Slide Number Placeholder 2">
            <a:extLst>
              <a:ext uri="{FF2B5EF4-FFF2-40B4-BE49-F238E27FC236}">
                <a16:creationId xmlns:a16="http://schemas.microsoft.com/office/drawing/2014/main" id="{51575B22-6E36-8A8B-B66E-A47802076B1D}"/>
              </a:ext>
            </a:extLst>
          </p:cNvPr>
          <p:cNvSpPr txBox="1">
            <a:spLocks/>
          </p:cNvSpPr>
          <p:nvPr/>
        </p:nvSpPr>
        <p:spPr>
          <a:xfrm>
            <a:off x="381000" y="6228821"/>
            <a:ext cx="30988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3</a:t>
            </a:r>
          </a:p>
        </p:txBody>
      </p:sp>
    </p:spTree>
    <p:extLst>
      <p:ext uri="{BB962C8B-B14F-4D97-AF65-F5344CB8AC3E}">
        <p14:creationId xmlns:p14="http://schemas.microsoft.com/office/powerpoint/2010/main" val="1583109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CC3FE-AF6D-0402-BBE0-0612043E3828}"/>
            </a:ext>
          </a:extLst>
        </p:cNvPr>
        <p:cNvGrpSpPr/>
        <p:nvPr/>
      </p:nvGrpSpPr>
      <p:grpSpPr>
        <a:xfrm>
          <a:off x="0" y="0"/>
          <a:ext cx="0" cy="0"/>
          <a:chOff x="0" y="0"/>
          <a:chExt cx="0" cy="0"/>
        </a:xfrm>
      </p:grpSpPr>
      <p:pic>
        <p:nvPicPr>
          <p:cNvPr id="37" name="Picture 36" descr="A blue and purple gradient&#10;&#10;AI-generated content may be incorrect.">
            <a:extLst>
              <a:ext uri="{FF2B5EF4-FFF2-40B4-BE49-F238E27FC236}">
                <a16:creationId xmlns:a16="http://schemas.microsoft.com/office/drawing/2014/main" id="{118A2077-E022-C98D-52EA-D98A4526F3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67" y="0"/>
            <a:ext cx="12187066" cy="6858000"/>
          </a:xfrm>
          <a:prstGeom prst="rect">
            <a:avLst/>
          </a:prstGeom>
          <a:gradFill>
            <a:gsLst>
              <a:gs pos="0">
                <a:srgbClr val="339AF0"/>
              </a:gs>
              <a:gs pos="100000">
                <a:srgbClr val="7850F2"/>
              </a:gs>
            </a:gsLst>
            <a:lin ang="0" scaled="0"/>
          </a:gradFill>
        </p:spPr>
      </p:pic>
      <p:pic>
        <p:nvPicPr>
          <p:cNvPr id="14" name="Picture 13">
            <a:extLst>
              <a:ext uri="{FF2B5EF4-FFF2-40B4-BE49-F238E27FC236}">
                <a16:creationId xmlns:a16="http://schemas.microsoft.com/office/drawing/2014/main" id="{EB4683F8-5021-995F-4A79-FF9800057C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7954" y="6138560"/>
            <a:ext cx="1112521" cy="433840"/>
          </a:xfrm>
          <a:prstGeom prst="rect">
            <a:avLst/>
          </a:prstGeom>
        </p:spPr>
      </p:pic>
      <p:sp>
        <p:nvSpPr>
          <p:cNvPr id="5" name="Rectangle: Rounded Corners 4">
            <a:extLst>
              <a:ext uri="{FF2B5EF4-FFF2-40B4-BE49-F238E27FC236}">
                <a16:creationId xmlns:a16="http://schemas.microsoft.com/office/drawing/2014/main" id="{CB3BE28E-F386-96D6-C34D-AE0C80BC8DD6}"/>
              </a:ext>
            </a:extLst>
          </p:cNvPr>
          <p:cNvSpPr/>
          <p:nvPr/>
        </p:nvSpPr>
        <p:spPr>
          <a:xfrm>
            <a:off x="2954363" y="1413279"/>
            <a:ext cx="2062296" cy="4029577"/>
          </a:xfrm>
          <a:prstGeom prst="roundRect">
            <a:avLst>
              <a:gd name="adj" fmla="val 6638"/>
            </a:avLst>
          </a:prstGeom>
          <a:solidFill>
            <a:schemeClr val="bg2"/>
          </a:solidFill>
          <a:ln>
            <a:noFill/>
          </a:ln>
          <a:effectLst>
            <a:softEdge rad="0"/>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16F116EE-6FD0-9AE4-F592-B5569D223E86}"/>
              </a:ext>
            </a:extLst>
          </p:cNvPr>
          <p:cNvSpPr/>
          <p:nvPr/>
        </p:nvSpPr>
        <p:spPr>
          <a:xfrm>
            <a:off x="9548768" y="1413279"/>
            <a:ext cx="2062294" cy="4029577"/>
          </a:xfrm>
          <a:prstGeom prst="roundRect">
            <a:avLst>
              <a:gd name="adj" fmla="val 5582"/>
            </a:avLst>
          </a:prstGeom>
          <a:solidFill>
            <a:schemeClr val="bg2"/>
          </a:solidFill>
          <a:ln>
            <a:noFill/>
          </a:ln>
          <a:effectLst>
            <a:softEdge rad="0"/>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6DC2F50-A24D-C0F1-C98C-B58292DE6A9C}"/>
              </a:ext>
            </a:extLst>
          </p:cNvPr>
          <p:cNvSpPr/>
          <p:nvPr/>
        </p:nvSpPr>
        <p:spPr>
          <a:xfrm>
            <a:off x="760005" y="1413279"/>
            <a:ext cx="2062297" cy="4029577"/>
          </a:xfrm>
          <a:prstGeom prst="roundRect">
            <a:avLst>
              <a:gd name="adj" fmla="val 8222"/>
            </a:avLst>
          </a:prstGeom>
          <a:solidFill>
            <a:schemeClr val="bg2"/>
          </a:solidFill>
          <a:ln>
            <a:noFill/>
          </a:ln>
          <a:effectLst>
            <a:softEdge rad="0"/>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EE2F00B-F35F-9A71-D295-4693011E39F0}"/>
              </a:ext>
            </a:extLst>
          </p:cNvPr>
          <p:cNvSpPr/>
          <p:nvPr/>
        </p:nvSpPr>
        <p:spPr>
          <a:xfrm>
            <a:off x="5156275" y="1413279"/>
            <a:ext cx="2062295" cy="4029577"/>
          </a:xfrm>
          <a:prstGeom prst="roundRect">
            <a:avLst>
              <a:gd name="adj" fmla="val 6638"/>
            </a:avLst>
          </a:prstGeom>
          <a:solidFill>
            <a:schemeClr val="bg2"/>
          </a:solidFill>
          <a:ln>
            <a:noFill/>
          </a:ln>
          <a:effectLst>
            <a:softEdge rad="0"/>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CBB8A941-93CF-4D7B-3C42-EE95EFBA8B83}"/>
              </a:ext>
            </a:extLst>
          </p:cNvPr>
          <p:cNvSpPr/>
          <p:nvPr/>
        </p:nvSpPr>
        <p:spPr>
          <a:xfrm>
            <a:off x="7350633" y="1413279"/>
            <a:ext cx="2062294" cy="4029577"/>
          </a:xfrm>
          <a:prstGeom prst="roundRect">
            <a:avLst>
              <a:gd name="adj" fmla="val 6638"/>
            </a:avLst>
          </a:prstGeom>
          <a:solidFill>
            <a:schemeClr val="bg2"/>
          </a:solidFill>
          <a:ln>
            <a:noFill/>
          </a:ln>
          <a:effectLst>
            <a:softEdge rad="0"/>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3E6015B0-97F4-DE05-BF37-FBFB823A47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9842" y="1706005"/>
            <a:ext cx="632268" cy="659466"/>
          </a:xfrm>
          <a:prstGeom prst="rect">
            <a:avLst/>
          </a:prstGeom>
        </p:spPr>
      </p:pic>
      <p:pic>
        <p:nvPicPr>
          <p:cNvPr id="23" name="Graphic 22">
            <a:extLst>
              <a:ext uri="{FF2B5EF4-FFF2-40B4-BE49-F238E27FC236}">
                <a16:creationId xmlns:a16="http://schemas.microsoft.com/office/drawing/2014/main" id="{44C67B20-4F8A-5C7E-484E-04D0CFD2A5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36534" y="1766244"/>
            <a:ext cx="501776" cy="523361"/>
          </a:xfrm>
          <a:prstGeom prst="rect">
            <a:avLst/>
          </a:prstGeom>
        </p:spPr>
      </p:pic>
      <p:pic>
        <p:nvPicPr>
          <p:cNvPr id="27" name="Graphic 26">
            <a:extLst>
              <a:ext uri="{FF2B5EF4-FFF2-40B4-BE49-F238E27FC236}">
                <a16:creationId xmlns:a16="http://schemas.microsoft.com/office/drawing/2014/main" id="{B353FC52-1C71-E3BD-E4BE-51932EA561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30892" y="1736124"/>
            <a:ext cx="501776" cy="523361"/>
          </a:xfrm>
          <a:prstGeom prst="rect">
            <a:avLst/>
          </a:prstGeom>
        </p:spPr>
      </p:pic>
      <p:pic>
        <p:nvPicPr>
          <p:cNvPr id="29" name="Graphic 28">
            <a:extLst>
              <a:ext uri="{FF2B5EF4-FFF2-40B4-BE49-F238E27FC236}">
                <a16:creationId xmlns:a16="http://schemas.microsoft.com/office/drawing/2014/main" id="{32C4B793-E965-6784-5279-B4692431AA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03119" y="1706005"/>
            <a:ext cx="553592" cy="532496"/>
          </a:xfrm>
          <a:prstGeom prst="rect">
            <a:avLst/>
          </a:prstGeom>
        </p:spPr>
      </p:pic>
      <p:pic>
        <p:nvPicPr>
          <p:cNvPr id="33" name="Graphic 32">
            <a:extLst>
              <a:ext uri="{FF2B5EF4-FFF2-40B4-BE49-F238E27FC236}">
                <a16:creationId xmlns:a16="http://schemas.microsoft.com/office/drawing/2014/main" id="{787B3426-DBDF-EC18-DBE8-1BCEA25B10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71241" y="1706005"/>
            <a:ext cx="632268" cy="586192"/>
          </a:xfrm>
          <a:prstGeom prst="rect">
            <a:avLst/>
          </a:prstGeom>
        </p:spPr>
      </p:pic>
      <p:sp>
        <p:nvSpPr>
          <p:cNvPr id="9" name="TextBox 8">
            <a:extLst>
              <a:ext uri="{FF2B5EF4-FFF2-40B4-BE49-F238E27FC236}">
                <a16:creationId xmlns:a16="http://schemas.microsoft.com/office/drawing/2014/main" id="{AADABC3C-6879-B5B0-5EF6-15ACBE04661A}"/>
              </a:ext>
            </a:extLst>
          </p:cNvPr>
          <p:cNvSpPr txBox="1"/>
          <p:nvPr/>
        </p:nvSpPr>
        <p:spPr>
          <a:xfrm>
            <a:off x="773281" y="2469421"/>
            <a:ext cx="1948149" cy="2488374"/>
          </a:xfrm>
          <a:prstGeom prst="rect">
            <a:avLst/>
          </a:prstGeom>
          <a:noFill/>
        </p:spPr>
        <p:txBody>
          <a:bodyPr wrap="square" rtlCol="0">
            <a:spAutoFit/>
          </a:bodyPr>
          <a:lstStyle/>
          <a:p>
            <a:pPr algn="ctr"/>
            <a:r>
              <a:rPr lang="en-US" sz="1400" b="1" dirty="0">
                <a:latin typeface="Roboto" panose="02000000000000000000" pitchFamily="2" charset="0"/>
                <a:ea typeface="Roboto" panose="02000000000000000000" pitchFamily="2" charset="0"/>
                <a:cs typeface="Roboto" panose="02000000000000000000" pitchFamily="2" charset="0"/>
              </a:rPr>
              <a:t>Fabless Semiconductor Company</a:t>
            </a:r>
          </a:p>
          <a:p>
            <a:pPr algn="ctr"/>
            <a:endParaRPr lang="en-US" sz="1400" b="1" dirty="0">
              <a:latin typeface="Roboto" panose="02000000000000000000" pitchFamily="2" charset="0"/>
              <a:ea typeface="Roboto" panose="02000000000000000000" pitchFamily="2" charset="0"/>
              <a:cs typeface="Roboto" panose="02000000000000000000" pitchFamily="2" charset="0"/>
            </a:endParaRPr>
          </a:p>
          <a:p>
            <a:pPr marL="285750" lvl="0" indent="-285750" algn="just">
              <a:lnSpc>
                <a:spcPct val="120000"/>
              </a:lnSpc>
              <a:buClr>
                <a:schemeClr val="bg1"/>
              </a:buClr>
              <a:buBlip>
                <a:blip r:embed="rId15"/>
              </a:buBlip>
              <a:defRPr/>
            </a:pPr>
            <a:r>
              <a:rPr lang="en-US" sz="1200" dirty="0">
                <a:latin typeface="Roboto" panose="02000000000000000000" pitchFamily="2" charset="0"/>
                <a:ea typeface="Roboto" panose="02000000000000000000" pitchFamily="2" charset="0"/>
                <a:cs typeface="Roboto" panose="02000000000000000000" pitchFamily="2" charset="0"/>
              </a:rPr>
              <a:t>~200 employees, primarily focused on R&amp;D</a:t>
            </a:r>
          </a:p>
          <a:p>
            <a:pPr marL="285750" lvl="0" indent="-285750" algn="just">
              <a:lnSpc>
                <a:spcPct val="120000"/>
              </a:lnSpc>
              <a:buClr>
                <a:schemeClr val="bg1"/>
              </a:buClr>
              <a:buBlip>
                <a:blip r:embed="rId15"/>
              </a:buBlip>
              <a:defRPr/>
            </a:pPr>
            <a:r>
              <a:rPr lang="en-US" sz="1200" dirty="0">
                <a:latin typeface="Roboto" panose="02000000000000000000" pitchFamily="2" charset="0"/>
                <a:ea typeface="Roboto" panose="02000000000000000000" pitchFamily="2" charset="0"/>
                <a:cs typeface="Roboto" panose="02000000000000000000" pitchFamily="2" charset="0"/>
              </a:rPr>
              <a:t>Catalog product, On-Demand Design &amp; Supply, and Test &amp; Perso</a:t>
            </a:r>
          </a:p>
        </p:txBody>
      </p:sp>
      <p:sp>
        <p:nvSpPr>
          <p:cNvPr id="11" name="TextBox 10">
            <a:extLst>
              <a:ext uri="{FF2B5EF4-FFF2-40B4-BE49-F238E27FC236}">
                <a16:creationId xmlns:a16="http://schemas.microsoft.com/office/drawing/2014/main" id="{1120B3DA-0534-4276-1D34-AD3A5DE540B0}"/>
              </a:ext>
            </a:extLst>
          </p:cNvPr>
          <p:cNvSpPr txBox="1"/>
          <p:nvPr/>
        </p:nvSpPr>
        <p:spPr>
          <a:xfrm>
            <a:off x="2990799" y="2469422"/>
            <a:ext cx="1918660" cy="2494529"/>
          </a:xfrm>
          <a:prstGeom prst="rect">
            <a:avLst/>
          </a:prstGeom>
          <a:noFill/>
        </p:spPr>
        <p:txBody>
          <a:bodyPr wrap="square" rtlCol="0">
            <a:spAutoFit/>
          </a:bodyPr>
          <a:lstStyle/>
          <a:p>
            <a:pPr algn="ctr"/>
            <a:r>
              <a:rPr lang="it-IT" sz="1400" b="1" dirty="0">
                <a:latin typeface="Roboto" panose="02000000000000000000" pitchFamily="2" charset="0"/>
                <a:ea typeface="Roboto" panose="02000000000000000000" pitchFamily="2" charset="0"/>
                <a:cs typeface="Roboto" panose="02000000000000000000" pitchFamily="2" charset="0"/>
              </a:rPr>
              <a:t>Leader In Quantum Resistant Solutions</a:t>
            </a:r>
          </a:p>
          <a:p>
            <a:pPr algn="ctr"/>
            <a:endParaRPr lang="en-US" sz="1400" b="1" dirty="0">
              <a:latin typeface="Roboto" panose="02000000000000000000" pitchFamily="2" charset="0"/>
              <a:ea typeface="Roboto" panose="02000000000000000000" pitchFamily="2" charset="0"/>
              <a:cs typeface="Roboto" panose="02000000000000000000" pitchFamily="2" charset="0"/>
            </a:endParaRPr>
          </a:p>
          <a:p>
            <a:pPr marL="285750" lvl="0" indent="-285750" algn="just">
              <a:lnSpc>
                <a:spcPct val="120000"/>
              </a:lnSpc>
              <a:buClr>
                <a:schemeClr val="bg1"/>
              </a:buClr>
              <a:buBlip>
                <a:blip r:embed="rId15"/>
              </a:buBlip>
              <a:defRPr/>
            </a:pPr>
            <a:r>
              <a:rPr lang="en-US" sz="1200" dirty="0">
                <a:latin typeface="Roboto" panose="02000000000000000000" pitchFamily="2" charset="0"/>
                <a:ea typeface="Roboto" panose="02000000000000000000" pitchFamily="2" charset="0"/>
                <a:cs typeface="Roboto" panose="02000000000000000000" pitchFamily="2" charset="0"/>
              </a:rPr>
              <a:t>Pioneer in Post-Quantum Cryptography (PQC) — Sampling today!</a:t>
            </a:r>
          </a:p>
          <a:p>
            <a:pPr marL="285750" lvl="0" indent="-285750" algn="just">
              <a:lnSpc>
                <a:spcPct val="120000"/>
              </a:lnSpc>
              <a:buClr>
                <a:schemeClr val="bg1"/>
              </a:buClr>
              <a:buBlip>
                <a:blip r:embed="rId15"/>
              </a:buBlip>
              <a:defRPr/>
            </a:pPr>
            <a:r>
              <a:rPr lang="en-US" sz="1200" dirty="0">
                <a:latin typeface="Roboto" panose="02000000000000000000" pitchFamily="2" charset="0"/>
                <a:ea typeface="Roboto" panose="02000000000000000000" pitchFamily="2" charset="0"/>
                <a:cs typeface="Roboto" panose="02000000000000000000" pitchFamily="2" charset="0"/>
              </a:rPr>
              <a:t>1.7+Bu shipped, Legacy of </a:t>
            </a:r>
            <a:r>
              <a:rPr lang="en-US" sz="1200" dirty="0" err="1">
                <a:latin typeface="Roboto" panose="02000000000000000000" pitchFamily="2" charset="0"/>
                <a:ea typeface="Roboto" panose="02000000000000000000" pitchFamily="2" charset="0"/>
                <a:cs typeface="Roboto" panose="02000000000000000000" pitchFamily="2" charset="0"/>
              </a:rPr>
              <a:t>WISeKey</a:t>
            </a:r>
            <a:r>
              <a:rPr lang="en-US" sz="1200" dirty="0">
                <a:latin typeface="Roboto" panose="02000000000000000000" pitchFamily="2" charset="0"/>
                <a:ea typeface="Roboto" panose="02000000000000000000" pitchFamily="2" charset="0"/>
                <a:cs typeface="Roboto" panose="02000000000000000000" pitchFamily="2" charset="0"/>
              </a:rPr>
              <a:t> S/C, INSIDE Secure, Atmel</a:t>
            </a:r>
          </a:p>
        </p:txBody>
      </p:sp>
      <p:sp>
        <p:nvSpPr>
          <p:cNvPr id="10" name="TextBox 9">
            <a:extLst>
              <a:ext uri="{FF2B5EF4-FFF2-40B4-BE49-F238E27FC236}">
                <a16:creationId xmlns:a16="http://schemas.microsoft.com/office/drawing/2014/main" id="{68BD2386-3102-DE61-E1D2-5E90B1DCAC1E}"/>
              </a:ext>
            </a:extLst>
          </p:cNvPr>
          <p:cNvSpPr txBox="1"/>
          <p:nvPr/>
        </p:nvSpPr>
        <p:spPr>
          <a:xfrm>
            <a:off x="5214038" y="2469422"/>
            <a:ext cx="1879042" cy="2494529"/>
          </a:xfrm>
          <a:prstGeom prst="rect">
            <a:avLst/>
          </a:prstGeom>
          <a:noFill/>
          <a:ln>
            <a:noFill/>
          </a:ln>
        </p:spPr>
        <p:txBody>
          <a:bodyPr wrap="square" rtlCol="0">
            <a:spAutoFit/>
          </a:bodyPr>
          <a:lstStyle/>
          <a:p>
            <a:pPr algn="ctr"/>
            <a:r>
              <a:rPr lang="en-US" sz="1400" b="1" dirty="0">
                <a:latin typeface="Roboto" panose="02000000000000000000" pitchFamily="2" charset="0"/>
                <a:ea typeface="Roboto" panose="02000000000000000000" pitchFamily="2" charset="0"/>
                <a:cs typeface="Roboto" panose="02000000000000000000" pitchFamily="2" charset="0"/>
              </a:rPr>
              <a:t>Part Of WISeKey Cybersecurity Group</a:t>
            </a:r>
          </a:p>
          <a:p>
            <a:pPr algn="ctr"/>
            <a:endParaRPr lang="en-US" sz="1400" b="1" dirty="0">
              <a:latin typeface="Roboto" panose="02000000000000000000" pitchFamily="2" charset="0"/>
              <a:ea typeface="Roboto" panose="02000000000000000000" pitchFamily="2" charset="0"/>
              <a:cs typeface="Roboto" panose="02000000000000000000" pitchFamily="2" charset="0"/>
            </a:endParaRPr>
          </a:p>
          <a:p>
            <a:pPr marL="285750" indent="-285750" algn="just">
              <a:lnSpc>
                <a:spcPct val="120000"/>
              </a:lnSpc>
              <a:buClr>
                <a:schemeClr val="bg1"/>
              </a:buClr>
              <a:buBlip>
                <a:blip r:embed="rId15"/>
              </a:buBlip>
            </a:pPr>
            <a:r>
              <a:rPr lang="en-US" sz="1200" dirty="0">
                <a:latin typeface="Roboto" panose="02000000000000000000" pitchFamily="2" charset="0"/>
                <a:ea typeface="Roboto" panose="02000000000000000000" pitchFamily="2" charset="0"/>
                <a:cs typeface="Roboto" panose="02000000000000000000" pitchFamily="2" charset="0"/>
              </a:rPr>
              <a:t>Swiss Cybersecurity Group with Global PKI &amp; Trusted Services</a:t>
            </a:r>
          </a:p>
          <a:p>
            <a:pPr marL="285750" indent="-285750" algn="just">
              <a:lnSpc>
                <a:spcPct val="120000"/>
              </a:lnSpc>
              <a:buClr>
                <a:schemeClr val="bg1"/>
              </a:buClr>
              <a:buBlip>
                <a:blip r:embed="rId15"/>
              </a:buBlip>
            </a:pPr>
            <a:r>
              <a:rPr lang="en-US" sz="1200" dirty="0">
                <a:latin typeface="Roboto" panose="02000000000000000000" pitchFamily="2" charset="0"/>
                <a:ea typeface="Roboto" panose="02000000000000000000" pitchFamily="2" charset="0"/>
                <a:cs typeface="Roboto" panose="02000000000000000000" pitchFamily="2" charset="0"/>
              </a:rPr>
              <a:t>Digital Identity, IoT-to-IoT Transaction, Satellite constellation</a:t>
            </a:r>
          </a:p>
        </p:txBody>
      </p:sp>
      <p:sp>
        <p:nvSpPr>
          <p:cNvPr id="12" name="TextBox 11">
            <a:extLst>
              <a:ext uri="{FF2B5EF4-FFF2-40B4-BE49-F238E27FC236}">
                <a16:creationId xmlns:a16="http://schemas.microsoft.com/office/drawing/2014/main" id="{CF001576-1030-6945-930E-CCFAB0FED10F}"/>
              </a:ext>
            </a:extLst>
          </p:cNvPr>
          <p:cNvSpPr txBox="1"/>
          <p:nvPr/>
        </p:nvSpPr>
        <p:spPr>
          <a:xfrm>
            <a:off x="7430610" y="2469422"/>
            <a:ext cx="1879452" cy="2272930"/>
          </a:xfrm>
          <a:prstGeom prst="rect">
            <a:avLst/>
          </a:prstGeom>
          <a:noFill/>
          <a:ln>
            <a:noFill/>
          </a:ln>
        </p:spPr>
        <p:txBody>
          <a:bodyPr wrap="square" rtlCol="0">
            <a:spAutoFit/>
          </a:bodyPr>
          <a:lstStyle/>
          <a:p>
            <a:pPr algn="ctr"/>
            <a:r>
              <a:rPr lang="en-US" sz="1400" b="1" dirty="0">
                <a:latin typeface="Roboto" panose="02000000000000000000" pitchFamily="2" charset="0"/>
                <a:ea typeface="Roboto" panose="02000000000000000000" pitchFamily="2" charset="0"/>
                <a:cs typeface="Roboto" panose="02000000000000000000" pitchFamily="2" charset="0"/>
              </a:rPr>
              <a:t>Differentiated Technology Portfolio</a:t>
            </a:r>
          </a:p>
          <a:p>
            <a:pPr algn="ctr"/>
            <a:endParaRPr lang="en-US" sz="1400" b="1" dirty="0">
              <a:latin typeface="Roboto" panose="02000000000000000000" pitchFamily="2" charset="0"/>
              <a:ea typeface="Roboto" panose="02000000000000000000" pitchFamily="2" charset="0"/>
              <a:cs typeface="Roboto" panose="02000000000000000000" pitchFamily="2" charset="0"/>
            </a:endParaRPr>
          </a:p>
          <a:p>
            <a:pPr marL="171450" indent="-171450">
              <a:lnSpc>
                <a:spcPct val="120000"/>
              </a:lnSpc>
              <a:buBlip>
                <a:blip r:embed="rId15"/>
              </a:buBlip>
            </a:pPr>
            <a:r>
              <a:rPr lang="en-US" sz="1200" dirty="0">
                <a:latin typeface="Roboto" panose="02000000000000000000" pitchFamily="2" charset="0"/>
                <a:ea typeface="Roboto" panose="02000000000000000000" pitchFamily="2" charset="0"/>
                <a:cs typeface="Roboto" panose="02000000000000000000" pitchFamily="2" charset="0"/>
              </a:rPr>
              <a:t>From IP to IC/Chips to </a:t>
            </a:r>
            <a:r>
              <a:rPr lang="en-US" sz="1200" dirty="0" err="1">
                <a:latin typeface="Roboto" panose="02000000000000000000" pitchFamily="2" charset="0"/>
                <a:ea typeface="Roboto" panose="02000000000000000000" pitchFamily="2" charset="0"/>
                <a:cs typeface="Roboto" panose="02000000000000000000" pitchFamily="2" charset="0"/>
              </a:rPr>
              <a:t>Chiplet</a:t>
            </a:r>
            <a:r>
              <a:rPr lang="en-US" sz="1200" dirty="0">
                <a:latin typeface="Roboto" panose="02000000000000000000" pitchFamily="2" charset="0"/>
                <a:ea typeface="Roboto" panose="02000000000000000000" pitchFamily="2" charset="0"/>
                <a:cs typeface="Roboto" panose="02000000000000000000" pitchFamily="2" charset="0"/>
              </a:rPr>
              <a:t>-based secure architectures Serving all verticals and high-stakes sectors</a:t>
            </a:r>
          </a:p>
          <a:p>
            <a:pPr marL="171450" indent="-171450">
              <a:lnSpc>
                <a:spcPct val="120000"/>
              </a:lnSpc>
              <a:buBlip>
                <a:blip r:embed="rId15"/>
              </a:buBlip>
            </a:pPr>
            <a:r>
              <a:rPr lang="en-US" sz="1200" dirty="0">
                <a:latin typeface="Roboto" panose="02000000000000000000" pitchFamily="2" charset="0"/>
                <a:ea typeface="Roboto" panose="02000000000000000000" pitchFamily="2" charset="0"/>
                <a:cs typeface="Roboto" panose="02000000000000000000" pitchFamily="2" charset="0"/>
              </a:rPr>
              <a:t>118 security-related patents.</a:t>
            </a:r>
            <a:endParaRPr lang="en-US" sz="1200" dirty="0">
              <a:effectLst/>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9903BA59-3952-0585-3348-C6F490845478}"/>
              </a:ext>
            </a:extLst>
          </p:cNvPr>
          <p:cNvSpPr txBox="1"/>
          <p:nvPr/>
        </p:nvSpPr>
        <p:spPr>
          <a:xfrm>
            <a:off x="9544990" y="2509265"/>
            <a:ext cx="1974093" cy="2876172"/>
          </a:xfrm>
          <a:prstGeom prst="rect">
            <a:avLst/>
          </a:prstGeom>
          <a:noFill/>
          <a:ln>
            <a:noFill/>
          </a:ln>
        </p:spPr>
        <p:txBody>
          <a:bodyPr wrap="square" rtlCol="0">
            <a:spAutoFit/>
          </a:bodyPr>
          <a:lstStyle/>
          <a:p>
            <a:pPr algn="ctr"/>
            <a:r>
              <a:rPr lang="en-US" sz="1400" b="1" dirty="0">
                <a:latin typeface="Roboto" panose="02000000000000000000" pitchFamily="2" charset="0"/>
                <a:ea typeface="Roboto" panose="02000000000000000000" pitchFamily="2" charset="0"/>
                <a:cs typeface="Roboto" panose="02000000000000000000" pitchFamily="2" charset="0"/>
              </a:rPr>
              <a:t>Vision &amp; Momentum</a:t>
            </a:r>
          </a:p>
          <a:p>
            <a:pPr lvl="0" algn="just">
              <a:buClr>
                <a:schemeClr val="bg1"/>
              </a:buClr>
              <a:defRPr/>
            </a:pPr>
            <a:endParaRPr lang="en-US" sz="1200" dirty="0">
              <a:latin typeface="Roboto" panose="02000000000000000000" pitchFamily="2" charset="0"/>
              <a:ea typeface="Roboto" panose="02000000000000000000" pitchFamily="2" charset="0"/>
              <a:cs typeface="Roboto" panose="02000000000000000000" pitchFamily="2" charset="0"/>
            </a:endParaRPr>
          </a:p>
          <a:p>
            <a:pPr lvl="0" algn="just">
              <a:buClr>
                <a:schemeClr val="bg1"/>
              </a:buClr>
              <a:defRPr/>
            </a:pPr>
            <a:endParaRPr lang="en-US" sz="1200" dirty="0">
              <a:latin typeface="Roboto" panose="02000000000000000000" pitchFamily="2" charset="0"/>
              <a:ea typeface="Roboto" panose="02000000000000000000" pitchFamily="2" charset="0"/>
              <a:cs typeface="Roboto" panose="02000000000000000000" pitchFamily="2" charset="0"/>
            </a:endParaRPr>
          </a:p>
          <a:p>
            <a:pPr marL="285750" indent="-285750" algn="just">
              <a:lnSpc>
                <a:spcPct val="120000"/>
              </a:lnSpc>
              <a:buClr>
                <a:schemeClr val="bg1"/>
              </a:buClr>
              <a:buBlip>
                <a:blip r:embed="rId15"/>
              </a:buBlip>
              <a:defRPr/>
            </a:pPr>
            <a:r>
              <a:rPr lang="en-US" sz="1200" dirty="0">
                <a:latin typeface="Roboto" panose="02000000000000000000" pitchFamily="2" charset="0"/>
                <a:ea typeface="Roboto" panose="02000000000000000000" pitchFamily="2" charset="0"/>
                <a:cs typeface="Roboto" panose="02000000000000000000" pitchFamily="2" charset="0"/>
              </a:rPr>
              <a:t>Enabling Hardware-based Security for a quantum-resilient future</a:t>
            </a:r>
          </a:p>
          <a:p>
            <a:pPr marL="285750" indent="-285750" algn="just">
              <a:lnSpc>
                <a:spcPct val="120000"/>
              </a:lnSpc>
              <a:buClr>
                <a:schemeClr val="bg1"/>
              </a:buClr>
              <a:buBlip>
                <a:blip r:embed="rId15"/>
              </a:buBlip>
              <a:defRPr/>
            </a:pPr>
            <a:r>
              <a:rPr lang="en-US" sz="1200" dirty="0">
                <a:latin typeface="Roboto" panose="02000000000000000000" pitchFamily="2" charset="0"/>
                <a:ea typeface="Roboto" panose="02000000000000000000" pitchFamily="2" charset="0"/>
                <a:cs typeface="Roboto" panose="02000000000000000000" pitchFamily="2" charset="0"/>
              </a:rPr>
              <a:t>Over $700M market cap (as of December 17, 2025)</a:t>
            </a:r>
          </a:p>
          <a:p>
            <a:pPr marL="285750" indent="-285750" algn="just">
              <a:lnSpc>
                <a:spcPct val="120000"/>
              </a:lnSpc>
              <a:buClr>
                <a:schemeClr val="bg1"/>
              </a:buClr>
              <a:buBlip>
                <a:blip r:embed="rId15"/>
              </a:buBlip>
              <a:defRPr/>
            </a:pPr>
            <a:r>
              <a:rPr lang="en-US" sz="1200" dirty="0">
                <a:latin typeface="Roboto" panose="02000000000000000000" pitchFamily="2" charset="0"/>
                <a:ea typeface="Roboto" panose="02000000000000000000" pitchFamily="2" charset="0"/>
                <a:cs typeface="Roboto" panose="02000000000000000000" pitchFamily="2" charset="0"/>
              </a:rPr>
              <a:t>Cash position $430M (as of November 18, 2025)</a:t>
            </a:r>
          </a:p>
        </p:txBody>
      </p:sp>
      <p:sp>
        <p:nvSpPr>
          <p:cNvPr id="15" name="Slide Number Placeholder 2">
            <a:extLst>
              <a:ext uri="{FF2B5EF4-FFF2-40B4-BE49-F238E27FC236}">
                <a16:creationId xmlns:a16="http://schemas.microsoft.com/office/drawing/2014/main" id="{98E45CF7-E991-D469-EB98-74172A3B6CAE}"/>
              </a:ext>
            </a:extLst>
          </p:cNvPr>
          <p:cNvSpPr txBox="1">
            <a:spLocks/>
          </p:cNvSpPr>
          <p:nvPr/>
        </p:nvSpPr>
        <p:spPr>
          <a:xfrm>
            <a:off x="381000" y="6228821"/>
            <a:ext cx="309880" cy="365125"/>
          </a:xfrm>
          <a:prstGeom prst="rect">
            <a:avLst/>
          </a:prstGeom>
          <a:noFill/>
          <a:ln>
            <a:noFill/>
          </a:ln>
        </p:spPr>
        <p:txBody>
          <a:bodyPr vert="horz" wrap="square" lIns="91440" tIns="45720" rIns="91440" bIns="45720" anchor="ctr" anchorCtr="0" compatLnSpc="1">
            <a:noAutofit/>
          </a:bodyPr>
          <a:lstStyle>
            <a:defPPr>
              <a:defRPr lang="en-US"/>
            </a:defPPr>
            <a:lvl1pPr marL="0" marR="0" lvl="0" indent="0" algn="r" defTabSz="914363" rtl="0" eaLnBrk="1" fontAlgn="auto" latinLnBrk="0" hangingPunct="1">
              <a:lnSpc>
                <a:spcPct val="100000"/>
              </a:lnSpc>
              <a:spcBef>
                <a:spcPts val="0"/>
              </a:spcBef>
              <a:spcAft>
                <a:spcPts val="0"/>
              </a:spcAft>
              <a:buNone/>
              <a:tabLst/>
              <a:defRPr lang="en-US" sz="1200" b="0" i="0" u="none" strike="noStrike" kern="1200" cap="none" spc="0" baseline="0">
                <a:solidFill>
                  <a:srgbClr val="767676"/>
                </a:solidFill>
                <a:uFillTx/>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4</a:t>
            </a:r>
          </a:p>
        </p:txBody>
      </p:sp>
      <p:sp>
        <p:nvSpPr>
          <p:cNvPr id="8" name="Title 4">
            <a:extLst>
              <a:ext uri="{FF2B5EF4-FFF2-40B4-BE49-F238E27FC236}">
                <a16:creationId xmlns:a16="http://schemas.microsoft.com/office/drawing/2014/main" id="{C882925F-7B1F-D59C-FBD7-20AF32845482}"/>
              </a:ext>
            </a:extLst>
          </p:cNvPr>
          <p:cNvSpPr>
            <a:spLocks noGrp="1"/>
          </p:cNvSpPr>
          <p:nvPr>
            <p:ph type="title"/>
          </p:nvPr>
        </p:nvSpPr>
        <p:spPr>
          <a:xfrm>
            <a:off x="539833" y="462520"/>
            <a:ext cx="10514926" cy="578470"/>
          </a:xfrm>
        </p:spPr>
        <p:txBody>
          <a:bodyPr>
            <a:noAutofit/>
          </a:bodyPr>
          <a:lstStyle/>
          <a:p>
            <a:r>
              <a:rPr lang="en-US" sz="3200" b="1" dirty="0">
                <a:solidFill>
                  <a:schemeClr val="bg1"/>
                </a:solidFill>
                <a:latin typeface="+mj-lt"/>
              </a:rPr>
              <a:t>Who We Are</a:t>
            </a:r>
          </a:p>
        </p:txBody>
      </p:sp>
    </p:spTree>
    <p:extLst>
      <p:ext uri="{BB962C8B-B14F-4D97-AF65-F5344CB8AC3E}">
        <p14:creationId xmlns:p14="http://schemas.microsoft.com/office/powerpoint/2010/main" val="548382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CA5BD-DE21-3FF9-4EDB-E66105F16EC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64426CC-2BB4-9FFC-2755-B133D799A4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38" y="-2611"/>
            <a:ext cx="12187066" cy="6858000"/>
          </a:xfrm>
          <a:prstGeom prst="rect">
            <a:avLst/>
          </a:prstGeom>
        </p:spPr>
      </p:pic>
      <p:pic>
        <p:nvPicPr>
          <p:cNvPr id="8" name="Picture 7" descr="A close up of a machine&#10;&#10;AI-generated content may be incorrect.">
            <a:extLst>
              <a:ext uri="{FF2B5EF4-FFF2-40B4-BE49-F238E27FC236}">
                <a16:creationId xmlns:a16="http://schemas.microsoft.com/office/drawing/2014/main" id="{A7F6991A-C776-AC9D-7949-2D5CADD186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92663" y="-12501"/>
            <a:ext cx="1493396" cy="6339316"/>
          </a:xfrm>
          <a:prstGeom prst="rect">
            <a:avLst/>
          </a:prstGeom>
        </p:spPr>
      </p:pic>
      <p:pic>
        <p:nvPicPr>
          <p:cNvPr id="27" name="Picture 26" descr="A black rectangular object with blue lights&#10;&#10;AI-generated content may be incorrect.">
            <a:extLst>
              <a:ext uri="{FF2B5EF4-FFF2-40B4-BE49-F238E27FC236}">
                <a16:creationId xmlns:a16="http://schemas.microsoft.com/office/drawing/2014/main" id="{777C5462-EA86-DB47-D08F-F8B79014ADAD}"/>
              </a:ext>
            </a:extLst>
          </p:cNvPr>
          <p:cNvPicPr>
            <a:picLocks noGrp="1" noRot="1" noChangeAspect="1" noMove="1" noResize="1" noEditPoints="1" noAdjustHandles="1" noChangeArrowheads="1" noChangeShapeType="1" noCrop="1"/>
          </p:cNvPicPr>
          <p:nvPr/>
        </p:nvPicPr>
        <p:blipFill>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t="-26152"/>
          <a:stretch>
            <a:fillRect/>
          </a:stretch>
        </p:blipFill>
        <p:spPr>
          <a:xfrm>
            <a:off x="6116239" y="-1763960"/>
            <a:ext cx="1479641" cy="8608389"/>
          </a:xfrm>
          <a:prstGeom prst="rect">
            <a:avLst/>
          </a:prstGeom>
        </p:spPr>
      </p:pic>
      <p:pic>
        <p:nvPicPr>
          <p:cNvPr id="29" name="Picture 28" descr="A person typing on a computer&#10;&#10;AI-generated content may be incorrect.">
            <a:extLst>
              <a:ext uri="{FF2B5EF4-FFF2-40B4-BE49-F238E27FC236}">
                <a16:creationId xmlns:a16="http://schemas.microsoft.com/office/drawing/2014/main" id="{6A5551C6-6C8A-4446-8060-2D445078F5EC}"/>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a:off x="7602230" y="-12501"/>
            <a:ext cx="1479640" cy="6858000"/>
          </a:xfrm>
          <a:prstGeom prst="rect">
            <a:avLst/>
          </a:prstGeom>
        </p:spPr>
      </p:pic>
      <p:pic>
        <p:nvPicPr>
          <p:cNvPr id="31" name="Picture 30" descr="A close up of a circuit board&#10;&#10;AI-generated content may be incorrect.">
            <a:extLst>
              <a:ext uri="{FF2B5EF4-FFF2-40B4-BE49-F238E27FC236}">
                <a16:creationId xmlns:a16="http://schemas.microsoft.com/office/drawing/2014/main" id="{9FF16DD9-6CF5-125D-7A02-DD5A7F23B89E}"/>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t="-17776"/>
          <a:stretch>
            <a:fillRect/>
          </a:stretch>
        </p:blipFill>
        <p:spPr>
          <a:xfrm>
            <a:off x="9092280" y="-1812013"/>
            <a:ext cx="1479639" cy="8632750"/>
          </a:xfrm>
          <a:prstGeom prst="rect">
            <a:avLst/>
          </a:prstGeom>
        </p:spPr>
      </p:pic>
      <p:pic>
        <p:nvPicPr>
          <p:cNvPr id="35" name="Picture 34" descr="A machine with a machine head&#10;&#10;AI-generated content may be incorrect.">
            <a:extLst>
              <a:ext uri="{FF2B5EF4-FFF2-40B4-BE49-F238E27FC236}">
                <a16:creationId xmlns:a16="http://schemas.microsoft.com/office/drawing/2014/main" id="{1C4EE4EA-8807-F680-727E-4FB61AF19CE8}"/>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a:ext>
            </a:extLst>
          </a:blip>
          <a:srcRect t="-25354"/>
          <a:stretch>
            <a:fillRect/>
          </a:stretch>
        </p:blipFill>
        <p:spPr>
          <a:xfrm>
            <a:off x="10550580" y="-1759231"/>
            <a:ext cx="1652524" cy="8611670"/>
          </a:xfrm>
          <a:prstGeom prst="rect">
            <a:avLst/>
          </a:prstGeom>
        </p:spPr>
      </p:pic>
      <p:pic>
        <p:nvPicPr>
          <p:cNvPr id="17" name="Picture 16" descr="A computer chip with a square in center&#10;&#10;AI-generated content may be incorrect.">
            <a:extLst>
              <a:ext uri="{FF2B5EF4-FFF2-40B4-BE49-F238E27FC236}">
                <a16:creationId xmlns:a16="http://schemas.microsoft.com/office/drawing/2014/main" id="{1339CFFB-1B20-189C-9A56-16539F2127B4}"/>
              </a:ext>
            </a:extLst>
          </p:cNvPr>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a:ext>
            </a:extLst>
          </a:blip>
          <a:srcRect t="-255"/>
          <a:stretch>
            <a:fillRect/>
          </a:stretch>
        </p:blipFill>
        <p:spPr>
          <a:xfrm>
            <a:off x="9134" y="-5560"/>
            <a:ext cx="1658802" cy="6851630"/>
          </a:xfrm>
          <a:prstGeom prst="rect">
            <a:avLst/>
          </a:prstGeom>
        </p:spPr>
      </p:pic>
      <p:pic>
        <p:nvPicPr>
          <p:cNvPr id="21" name="Picture 20">
            <a:extLst>
              <a:ext uri="{FF2B5EF4-FFF2-40B4-BE49-F238E27FC236}">
                <a16:creationId xmlns:a16="http://schemas.microsoft.com/office/drawing/2014/main" id="{8D2830DC-6B0D-790E-071A-7C8001C1B59B}"/>
              </a:ext>
            </a:extLst>
          </p:cNvPr>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1670772" y="-5222"/>
            <a:ext cx="1479639" cy="6825959"/>
          </a:xfrm>
          <a:prstGeom prst="rect">
            <a:avLst/>
          </a:prstGeom>
        </p:spPr>
      </p:pic>
      <p:pic>
        <p:nvPicPr>
          <p:cNvPr id="23" name="Picture 22">
            <a:extLst>
              <a:ext uri="{FF2B5EF4-FFF2-40B4-BE49-F238E27FC236}">
                <a16:creationId xmlns:a16="http://schemas.microsoft.com/office/drawing/2014/main" id="{61709739-3E06-78C9-49BF-1B4995A6A2DD}"/>
              </a:ext>
            </a:extLst>
          </p:cNvPr>
          <p:cNvPicPr>
            <a:picLocks noChangeAspect="1"/>
          </p:cNvPicPr>
          <p:nvPr/>
        </p:nvPicPr>
        <p:blipFill>
          <a:blip r:embed="rId17" cstate="screen">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a:ext>
            </a:extLst>
          </a:blip>
          <a:srcRect t="-26021"/>
          <a:stretch>
            <a:fillRect/>
          </a:stretch>
        </p:blipFill>
        <p:spPr>
          <a:xfrm>
            <a:off x="3148120" y="-1765599"/>
            <a:ext cx="1479640" cy="8611669"/>
          </a:xfrm>
          <a:prstGeom prst="rect">
            <a:avLst/>
          </a:prstGeom>
        </p:spPr>
      </p:pic>
      <p:sp>
        <p:nvSpPr>
          <p:cNvPr id="3" name="Footer Placeholder 2">
            <a:extLst>
              <a:ext uri="{FF2B5EF4-FFF2-40B4-BE49-F238E27FC236}">
                <a16:creationId xmlns:a16="http://schemas.microsoft.com/office/drawing/2014/main" id="{748A0649-F422-ACE5-9AD5-4621AE4AF5B9}"/>
              </a:ext>
            </a:extLst>
          </p:cNvPr>
          <p:cNvSpPr>
            <a:spLocks noGrp="1"/>
          </p:cNvSpPr>
          <p:nvPr>
            <p:ph type="ftr" sz="quarter" idx="10"/>
          </p:nvPr>
        </p:nvSpPr>
        <p:spPr/>
        <p:txBody>
          <a:bodyPr/>
          <a:lstStyle/>
          <a:p>
            <a:pPr marL="7701">
              <a:lnSpc>
                <a:spcPts val="1749"/>
              </a:lnSpc>
            </a:pPr>
            <a:r>
              <a:rPr lang="en-US" spc="-15" dirty="0"/>
              <a:t>00</a:t>
            </a:r>
          </a:p>
        </p:txBody>
      </p:sp>
      <p:sp>
        <p:nvSpPr>
          <p:cNvPr id="4" name="Slide Number Placeholder 3">
            <a:extLst>
              <a:ext uri="{FF2B5EF4-FFF2-40B4-BE49-F238E27FC236}">
                <a16:creationId xmlns:a16="http://schemas.microsoft.com/office/drawing/2014/main" id="{D706431A-CF3B-EC87-DF68-0130FA75F7F9}"/>
              </a:ext>
            </a:extLst>
          </p:cNvPr>
          <p:cNvSpPr>
            <a:spLocks noGrp="1"/>
          </p:cNvSpPr>
          <p:nvPr>
            <p:ph type="sldNum" sz="quarter" idx="11"/>
          </p:nvPr>
        </p:nvSpPr>
        <p:spPr>
          <a:xfrm>
            <a:off x="1009987" y="6276713"/>
            <a:ext cx="2742815" cy="364848"/>
          </a:xfrm>
        </p:spPr>
        <p:txBody>
          <a:bodyPr/>
          <a:lstStyle/>
          <a:p>
            <a:fld id="{B6F15528-21DE-4FAA-801E-634DDDAF4B2B}" type="slidenum">
              <a:rPr lang="en-US" smtClean="0"/>
              <a:t>6</a:t>
            </a:fld>
            <a:endParaRPr lang="en-US" dirty="0"/>
          </a:p>
        </p:txBody>
      </p:sp>
      <p:sp>
        <p:nvSpPr>
          <p:cNvPr id="12" name="Title 4">
            <a:extLst>
              <a:ext uri="{FF2B5EF4-FFF2-40B4-BE49-F238E27FC236}">
                <a16:creationId xmlns:a16="http://schemas.microsoft.com/office/drawing/2014/main" id="{2BB456E1-C59E-EF80-9E2C-6EC953030DB9}"/>
              </a:ext>
            </a:extLst>
          </p:cNvPr>
          <p:cNvSpPr>
            <a:spLocks noGrp="1"/>
          </p:cNvSpPr>
          <p:nvPr>
            <p:ph type="title"/>
          </p:nvPr>
        </p:nvSpPr>
        <p:spPr>
          <a:xfrm>
            <a:off x="539833" y="462520"/>
            <a:ext cx="10514926" cy="578470"/>
          </a:xfrm>
        </p:spPr>
        <p:txBody>
          <a:bodyPr>
            <a:noAutofit/>
          </a:bodyPr>
          <a:lstStyle/>
          <a:p>
            <a:r>
              <a:rPr lang="en-US" sz="3200" b="1" dirty="0">
                <a:gradFill>
                  <a:gsLst>
                    <a:gs pos="0">
                      <a:srgbClr val="339AF0"/>
                    </a:gs>
                    <a:gs pos="100000">
                      <a:srgbClr val="7850F2"/>
                    </a:gs>
                  </a:gsLst>
                  <a:lin ang="0" scaled="0"/>
                </a:gradFill>
                <a:latin typeface="+mj-lt"/>
              </a:rPr>
              <a:t>What We </a:t>
            </a:r>
            <a:r>
              <a:rPr lang="en-US" sz="3200" dirty="0">
                <a:gradFill>
                  <a:gsLst>
                    <a:gs pos="0">
                      <a:srgbClr val="339AF0"/>
                    </a:gs>
                    <a:gs pos="100000">
                      <a:srgbClr val="7850F2"/>
                    </a:gs>
                  </a:gsLst>
                  <a:lin ang="0" scaled="0"/>
                </a:gradFill>
              </a:rPr>
              <a:t>S</a:t>
            </a:r>
            <a:r>
              <a:rPr lang="en-US" sz="3200" b="1" dirty="0">
                <a:gradFill>
                  <a:gsLst>
                    <a:gs pos="0">
                      <a:srgbClr val="339AF0"/>
                    </a:gs>
                    <a:gs pos="100000">
                      <a:srgbClr val="7850F2"/>
                    </a:gs>
                  </a:gsLst>
                  <a:lin ang="0" scaled="0"/>
                </a:gradFill>
                <a:latin typeface="+mj-lt"/>
              </a:rPr>
              <a:t>ell</a:t>
            </a:r>
          </a:p>
        </p:txBody>
      </p:sp>
      <p:sp>
        <p:nvSpPr>
          <p:cNvPr id="41" name="Title 4">
            <a:extLst>
              <a:ext uri="{FF2B5EF4-FFF2-40B4-BE49-F238E27FC236}">
                <a16:creationId xmlns:a16="http://schemas.microsoft.com/office/drawing/2014/main" id="{835514C7-7384-9E6E-9076-29737D0B0164}"/>
              </a:ext>
            </a:extLst>
          </p:cNvPr>
          <p:cNvSpPr txBox="1">
            <a:spLocks/>
          </p:cNvSpPr>
          <p:nvPr/>
        </p:nvSpPr>
        <p:spPr>
          <a:xfrm>
            <a:off x="-31983" y="2471497"/>
            <a:ext cx="1735380" cy="578470"/>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Secure Microcontrollers</a:t>
            </a:r>
          </a:p>
        </p:txBody>
      </p:sp>
      <p:sp>
        <p:nvSpPr>
          <p:cNvPr id="42" name="Title 4">
            <a:extLst>
              <a:ext uri="{FF2B5EF4-FFF2-40B4-BE49-F238E27FC236}">
                <a16:creationId xmlns:a16="http://schemas.microsoft.com/office/drawing/2014/main" id="{88C6754A-62AE-CCA8-4918-AEEF825E63F7}"/>
              </a:ext>
            </a:extLst>
          </p:cNvPr>
          <p:cNvSpPr txBox="1">
            <a:spLocks/>
          </p:cNvSpPr>
          <p:nvPr/>
        </p:nvSpPr>
        <p:spPr>
          <a:xfrm>
            <a:off x="1660016" y="2580355"/>
            <a:ext cx="1479640" cy="578470"/>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Post Quantum Chips</a:t>
            </a:r>
          </a:p>
        </p:txBody>
      </p:sp>
      <p:sp>
        <p:nvSpPr>
          <p:cNvPr id="44" name="Title 4">
            <a:extLst>
              <a:ext uri="{FF2B5EF4-FFF2-40B4-BE49-F238E27FC236}">
                <a16:creationId xmlns:a16="http://schemas.microsoft.com/office/drawing/2014/main" id="{7B9E9FB8-4BC1-B4D1-F8E6-7F7341798479}"/>
              </a:ext>
            </a:extLst>
          </p:cNvPr>
          <p:cNvSpPr txBox="1">
            <a:spLocks/>
          </p:cNvSpPr>
          <p:nvPr/>
        </p:nvSpPr>
        <p:spPr>
          <a:xfrm>
            <a:off x="3139655" y="2538317"/>
            <a:ext cx="1488104" cy="444831"/>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Secure </a:t>
            </a:r>
          </a:p>
          <a:p>
            <a:pPr algn="ctr"/>
            <a:r>
              <a:rPr lang="en-US" sz="1600" dirty="0">
                <a:solidFill>
                  <a:schemeClr val="bg1"/>
                </a:solidFill>
              </a:rPr>
              <a:t>ASIC </a:t>
            </a:r>
          </a:p>
        </p:txBody>
      </p:sp>
      <p:sp>
        <p:nvSpPr>
          <p:cNvPr id="45" name="Title 4">
            <a:extLst>
              <a:ext uri="{FF2B5EF4-FFF2-40B4-BE49-F238E27FC236}">
                <a16:creationId xmlns:a16="http://schemas.microsoft.com/office/drawing/2014/main" id="{4D7B3BD7-2143-753B-6FA4-781C41597D5C}"/>
              </a:ext>
            </a:extLst>
          </p:cNvPr>
          <p:cNvSpPr txBox="1">
            <a:spLocks/>
          </p:cNvSpPr>
          <p:nvPr/>
        </p:nvSpPr>
        <p:spPr>
          <a:xfrm>
            <a:off x="4636221" y="2580357"/>
            <a:ext cx="1479641" cy="578470"/>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On Premise PKI infrastructure</a:t>
            </a:r>
          </a:p>
        </p:txBody>
      </p:sp>
      <p:sp>
        <p:nvSpPr>
          <p:cNvPr id="52" name="Rectangle 51">
            <a:extLst>
              <a:ext uri="{FF2B5EF4-FFF2-40B4-BE49-F238E27FC236}">
                <a16:creationId xmlns:a16="http://schemas.microsoft.com/office/drawing/2014/main" id="{A6536F3F-378A-BEB2-AF6F-C10293C90134}"/>
              </a:ext>
            </a:extLst>
          </p:cNvPr>
          <p:cNvSpPr/>
          <p:nvPr/>
        </p:nvSpPr>
        <p:spPr>
          <a:xfrm>
            <a:off x="16038" y="6276714"/>
            <a:ext cx="6099824" cy="575726"/>
          </a:xfrm>
          <a:prstGeom prst="rect">
            <a:avLst/>
          </a:prstGeom>
          <a:solidFill>
            <a:srgbClr val="339A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90E5705-395C-A28C-5E80-1BAB91AE4AF9}"/>
              </a:ext>
            </a:extLst>
          </p:cNvPr>
          <p:cNvSpPr/>
          <p:nvPr/>
        </p:nvSpPr>
        <p:spPr>
          <a:xfrm>
            <a:off x="6123759" y="6268973"/>
            <a:ext cx="6079533" cy="575726"/>
          </a:xfrm>
          <a:prstGeom prst="rect">
            <a:avLst/>
          </a:prstGeom>
          <a:solidFill>
            <a:srgbClr val="785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4">
            <a:extLst>
              <a:ext uri="{FF2B5EF4-FFF2-40B4-BE49-F238E27FC236}">
                <a16:creationId xmlns:a16="http://schemas.microsoft.com/office/drawing/2014/main" id="{DD330BD8-624C-5ED3-CAE8-97B693C34958}"/>
              </a:ext>
            </a:extLst>
          </p:cNvPr>
          <p:cNvSpPr txBox="1">
            <a:spLocks/>
          </p:cNvSpPr>
          <p:nvPr/>
        </p:nvSpPr>
        <p:spPr>
          <a:xfrm>
            <a:off x="2412194" y="6267601"/>
            <a:ext cx="1479639" cy="578470"/>
          </a:xfrm>
          <a:prstGeom prst="rect">
            <a:avLst/>
          </a:prstGeom>
        </p:spPr>
        <p:txBody>
          <a:bodyPr vert="horz" lIns="91440" tIns="45720" rIns="91440" bIns="45720" rtlCol="0" anchor="ctr">
            <a:normAutofit fontScale="97500"/>
          </a:bodyPr>
          <a:lstStyle>
            <a:lvl1pPr eaLnBrk="1" hangingPunct="1">
              <a:defRPr sz="3275" b="1">
                <a:solidFill>
                  <a:schemeClr val="accent2"/>
                </a:solidFill>
                <a:latin typeface="+mj-lt"/>
                <a:ea typeface="+mj-ea"/>
                <a:cs typeface="+mj-cs"/>
              </a:defRPr>
            </a:lvl1pPr>
          </a:lstStyle>
          <a:p>
            <a:pPr algn="ctr"/>
            <a:r>
              <a:rPr lang="en-US" sz="2400" kern="0" dirty="0">
                <a:solidFill>
                  <a:schemeClr val="bg1"/>
                </a:solidFill>
              </a:rPr>
              <a:t>Products</a:t>
            </a:r>
          </a:p>
        </p:txBody>
      </p:sp>
      <p:sp>
        <p:nvSpPr>
          <p:cNvPr id="54" name="Title 4">
            <a:extLst>
              <a:ext uri="{FF2B5EF4-FFF2-40B4-BE49-F238E27FC236}">
                <a16:creationId xmlns:a16="http://schemas.microsoft.com/office/drawing/2014/main" id="{3C9081D3-CB12-5C9F-BEBE-4A8564B52EBC}"/>
              </a:ext>
            </a:extLst>
          </p:cNvPr>
          <p:cNvSpPr txBox="1">
            <a:spLocks/>
          </p:cNvSpPr>
          <p:nvPr/>
        </p:nvSpPr>
        <p:spPr>
          <a:xfrm>
            <a:off x="8322510" y="6279530"/>
            <a:ext cx="1479639" cy="578470"/>
          </a:xfrm>
          <a:prstGeom prst="rect">
            <a:avLst/>
          </a:prstGeom>
        </p:spPr>
        <p:txBody>
          <a:bodyPr vert="horz" lIns="91440" tIns="45720" rIns="91440" bIns="45720" rtlCol="0" anchor="ctr">
            <a:normAutofit fontScale="97500"/>
          </a:bodyPr>
          <a:lstStyle>
            <a:lvl1pPr eaLnBrk="1" hangingPunct="1">
              <a:defRPr sz="3275" b="1">
                <a:solidFill>
                  <a:schemeClr val="accent2"/>
                </a:solidFill>
                <a:latin typeface="+mj-lt"/>
                <a:ea typeface="+mj-ea"/>
                <a:cs typeface="+mj-cs"/>
              </a:defRPr>
            </a:lvl1pPr>
          </a:lstStyle>
          <a:p>
            <a:pPr algn="ctr"/>
            <a:r>
              <a:rPr lang="en-US" sz="2400" kern="0" dirty="0">
                <a:solidFill>
                  <a:schemeClr val="bg1"/>
                </a:solidFill>
              </a:rPr>
              <a:t>Services</a:t>
            </a:r>
          </a:p>
        </p:txBody>
      </p:sp>
      <p:sp>
        <p:nvSpPr>
          <p:cNvPr id="55" name="Title 4">
            <a:extLst>
              <a:ext uri="{FF2B5EF4-FFF2-40B4-BE49-F238E27FC236}">
                <a16:creationId xmlns:a16="http://schemas.microsoft.com/office/drawing/2014/main" id="{03A590D1-A784-126C-BEDD-4D99E56A01F4}"/>
              </a:ext>
            </a:extLst>
          </p:cNvPr>
          <p:cNvSpPr txBox="1">
            <a:spLocks/>
          </p:cNvSpPr>
          <p:nvPr/>
        </p:nvSpPr>
        <p:spPr>
          <a:xfrm>
            <a:off x="6072483" y="2493269"/>
            <a:ext cx="1515217" cy="578470"/>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Post Quantum Root of Trust</a:t>
            </a:r>
          </a:p>
        </p:txBody>
      </p:sp>
      <p:sp>
        <p:nvSpPr>
          <p:cNvPr id="56" name="Title 4">
            <a:extLst>
              <a:ext uri="{FF2B5EF4-FFF2-40B4-BE49-F238E27FC236}">
                <a16:creationId xmlns:a16="http://schemas.microsoft.com/office/drawing/2014/main" id="{5B098895-1235-7AC8-58D4-7BD233E49EEB}"/>
              </a:ext>
            </a:extLst>
          </p:cNvPr>
          <p:cNvSpPr txBox="1">
            <a:spLocks/>
          </p:cNvSpPr>
          <p:nvPr/>
        </p:nvSpPr>
        <p:spPr>
          <a:xfrm>
            <a:off x="7657920" y="2626484"/>
            <a:ext cx="1479640" cy="578470"/>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PKI &amp; Code Signing as-a -Service</a:t>
            </a:r>
          </a:p>
        </p:txBody>
      </p:sp>
      <p:sp>
        <p:nvSpPr>
          <p:cNvPr id="57" name="Title 4">
            <a:extLst>
              <a:ext uri="{FF2B5EF4-FFF2-40B4-BE49-F238E27FC236}">
                <a16:creationId xmlns:a16="http://schemas.microsoft.com/office/drawing/2014/main" id="{C2E93B6E-D678-D14E-7151-95AE7E5AF415}"/>
              </a:ext>
            </a:extLst>
          </p:cNvPr>
          <p:cNvSpPr txBox="1">
            <a:spLocks/>
          </p:cNvSpPr>
          <p:nvPr/>
        </p:nvSpPr>
        <p:spPr>
          <a:xfrm>
            <a:off x="9033847" y="2581861"/>
            <a:ext cx="1488104" cy="444831"/>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Custom chip design (ASIC) </a:t>
            </a:r>
          </a:p>
        </p:txBody>
      </p:sp>
      <p:sp>
        <p:nvSpPr>
          <p:cNvPr id="58" name="Title 4">
            <a:extLst>
              <a:ext uri="{FF2B5EF4-FFF2-40B4-BE49-F238E27FC236}">
                <a16:creationId xmlns:a16="http://schemas.microsoft.com/office/drawing/2014/main" id="{2FF58545-106B-A3B9-509C-23E226D27641}"/>
              </a:ext>
            </a:extLst>
          </p:cNvPr>
          <p:cNvSpPr txBox="1">
            <a:spLocks/>
          </p:cNvSpPr>
          <p:nvPr/>
        </p:nvSpPr>
        <p:spPr>
          <a:xfrm>
            <a:off x="10530413" y="2515041"/>
            <a:ext cx="1679041" cy="578470"/>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Personalization &amp; Test</a:t>
            </a:r>
          </a:p>
        </p:txBody>
      </p:sp>
      <p:sp>
        <p:nvSpPr>
          <p:cNvPr id="62" name="Rectangle 61">
            <a:extLst>
              <a:ext uri="{FF2B5EF4-FFF2-40B4-BE49-F238E27FC236}">
                <a16:creationId xmlns:a16="http://schemas.microsoft.com/office/drawing/2014/main" id="{8E6AF98D-2F67-0125-5032-583A9D86FF25}"/>
              </a:ext>
            </a:extLst>
          </p:cNvPr>
          <p:cNvSpPr/>
          <p:nvPr/>
        </p:nvSpPr>
        <p:spPr>
          <a:xfrm>
            <a:off x="16038" y="6370"/>
            <a:ext cx="6078419" cy="6851630"/>
          </a:xfrm>
          <a:prstGeom prst="rect">
            <a:avLst/>
          </a:prstGeom>
          <a:noFill/>
          <a:ln w="38100">
            <a:solidFill>
              <a:srgbClr val="339A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0B5F7C8-D2A8-C4B0-47CF-6BD03B41163E}"/>
              </a:ext>
            </a:extLst>
          </p:cNvPr>
          <p:cNvSpPr/>
          <p:nvPr/>
        </p:nvSpPr>
        <p:spPr>
          <a:xfrm>
            <a:off x="6123990" y="2611"/>
            <a:ext cx="6086018" cy="6861938"/>
          </a:xfrm>
          <a:prstGeom prst="rect">
            <a:avLst/>
          </a:prstGeom>
          <a:noFill/>
          <a:ln w="38100">
            <a:solidFill>
              <a:srgbClr val="7850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background with white text&#10;&#10;AI-generated content may be incorrect.">
            <a:extLst>
              <a:ext uri="{FF2B5EF4-FFF2-40B4-BE49-F238E27FC236}">
                <a16:creationId xmlns:a16="http://schemas.microsoft.com/office/drawing/2014/main" id="{2198C299-BE06-66FF-47E8-6C491889967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845982" y="273466"/>
            <a:ext cx="1112520" cy="433839"/>
          </a:xfrm>
          <a:prstGeom prst="rect">
            <a:avLst/>
          </a:prstGeom>
        </p:spPr>
      </p:pic>
      <p:sp>
        <p:nvSpPr>
          <p:cNvPr id="9" name="Slide Number Placeholder 2">
            <a:extLst>
              <a:ext uri="{FF2B5EF4-FFF2-40B4-BE49-F238E27FC236}">
                <a16:creationId xmlns:a16="http://schemas.microsoft.com/office/drawing/2014/main" id="{E4BE92BB-7A79-0B14-C5BE-7F0C04A9C37C}"/>
              </a:ext>
            </a:extLst>
          </p:cNvPr>
          <p:cNvSpPr txBox="1">
            <a:spLocks/>
          </p:cNvSpPr>
          <p:nvPr/>
        </p:nvSpPr>
        <p:spPr>
          <a:xfrm>
            <a:off x="381000" y="6228821"/>
            <a:ext cx="30988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6</a:t>
            </a:r>
          </a:p>
        </p:txBody>
      </p:sp>
    </p:spTree>
    <p:extLst>
      <p:ext uri="{BB962C8B-B14F-4D97-AF65-F5344CB8AC3E}">
        <p14:creationId xmlns:p14="http://schemas.microsoft.com/office/powerpoint/2010/main" val="1971798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8868A6-EB7C-E6E9-4E3D-E08F6F0E2424}"/>
              </a:ext>
            </a:extLst>
          </p:cNvPr>
          <p:cNvSpPr/>
          <p:nvPr/>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 name="Footer Placeholder 1">
            <a:extLst>
              <a:ext uri="{FF2B5EF4-FFF2-40B4-BE49-F238E27FC236}">
                <a16:creationId xmlns:a16="http://schemas.microsoft.com/office/drawing/2014/main" id="{6191B711-6D6E-7C47-B428-DD3C822C09CB}"/>
              </a:ext>
            </a:extLst>
          </p:cNvPr>
          <p:cNvSpPr>
            <a:spLocks noGrp="1"/>
          </p:cNvSpPr>
          <p:nvPr>
            <p:ph type="ftr" sz="quarter" idx="4294967295"/>
          </p:nvPr>
        </p:nvSpPr>
        <p:spPr>
          <a:xfrm>
            <a:off x="0" y="6489700"/>
            <a:ext cx="4114800" cy="365125"/>
          </a:xfrm>
        </p:spPr>
        <p:txBody>
          <a:bodyPr/>
          <a:lstStyle/>
          <a:p>
            <a:r>
              <a:rPr lang="fr-FR"/>
              <a:t>SEALSQ is a WISeKey Company</a:t>
            </a:r>
            <a:endParaRPr lang="en-US" dirty="0"/>
          </a:p>
        </p:txBody>
      </p:sp>
      <p:sp>
        <p:nvSpPr>
          <p:cNvPr id="5" name="Title 4">
            <a:extLst>
              <a:ext uri="{FF2B5EF4-FFF2-40B4-BE49-F238E27FC236}">
                <a16:creationId xmlns:a16="http://schemas.microsoft.com/office/drawing/2014/main" id="{3CD6E925-BD99-EFFE-ED15-E6C96B594DDF}"/>
              </a:ext>
            </a:extLst>
          </p:cNvPr>
          <p:cNvSpPr>
            <a:spLocks noGrp="1"/>
          </p:cNvSpPr>
          <p:nvPr>
            <p:ph type="title" idx="4294967295"/>
          </p:nvPr>
        </p:nvSpPr>
        <p:spPr>
          <a:xfrm>
            <a:off x="514350" y="296863"/>
            <a:ext cx="10742613" cy="849312"/>
          </a:xfrm>
        </p:spPr>
        <p:txBody>
          <a:bodyPr>
            <a:normAutofit/>
          </a:bodyPr>
          <a:lstStyle/>
          <a:p>
            <a:r>
              <a:rPr lang="en-US" sz="3200" dirty="0">
                <a:gradFill>
                  <a:gsLst>
                    <a:gs pos="0">
                      <a:srgbClr val="339AF0"/>
                    </a:gs>
                    <a:gs pos="100000">
                      <a:srgbClr val="7850F2"/>
                    </a:gs>
                  </a:gsLst>
                  <a:lin ang="0" scaled="0"/>
                </a:gradFill>
              </a:rPr>
              <a:t>Typical Markets &amp; Customers</a:t>
            </a:r>
          </a:p>
        </p:txBody>
      </p:sp>
      <p:pic>
        <p:nvPicPr>
          <p:cNvPr id="7" name="Picture 6" descr="A white electronic device with a bar code&#10;&#10;AI-generated content may be incorrect.">
            <a:extLst>
              <a:ext uri="{FF2B5EF4-FFF2-40B4-BE49-F238E27FC236}">
                <a16:creationId xmlns:a16="http://schemas.microsoft.com/office/drawing/2014/main" id="{73E40846-D659-FAB6-09C5-B1D57C9B83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3584337" y="1241143"/>
            <a:ext cx="2352673" cy="1303031"/>
          </a:xfrm>
          <a:prstGeom prst="rect">
            <a:avLst/>
          </a:prstGeom>
        </p:spPr>
      </p:pic>
      <p:pic>
        <p:nvPicPr>
          <p:cNvPr id="8" name="Picture 7" descr="A close-up of a charging station&#10;&#10;AI-generated content may be incorrect.">
            <a:extLst>
              <a:ext uri="{FF2B5EF4-FFF2-40B4-BE49-F238E27FC236}">
                <a16:creationId xmlns:a16="http://schemas.microsoft.com/office/drawing/2014/main" id="{30247628-029E-6AA8-F2C7-E98897993F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285053" y="4076354"/>
            <a:ext cx="2352673" cy="1323379"/>
          </a:xfrm>
          <a:prstGeom prst="rect">
            <a:avLst/>
          </a:prstGeom>
        </p:spPr>
      </p:pic>
      <p:pic>
        <p:nvPicPr>
          <p:cNvPr id="9" name="Picture 8" descr="A satellite in space above a planet&#10;&#10;AI-generated content may be incorrect.">
            <a:extLst>
              <a:ext uri="{FF2B5EF4-FFF2-40B4-BE49-F238E27FC236}">
                <a16:creationId xmlns:a16="http://schemas.microsoft.com/office/drawing/2014/main" id="{54B04E8F-C7C4-D1D6-9C02-6C8877E68F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8925648" y="4076354"/>
            <a:ext cx="2352672" cy="1323379"/>
          </a:xfrm>
          <a:prstGeom prst="rect">
            <a:avLst/>
          </a:prstGeom>
        </p:spPr>
      </p:pic>
      <p:pic>
        <p:nvPicPr>
          <p:cNvPr id="10" name="Picture 9" descr="A usb flash drive plugged into a computer&#10;&#10;AI-generated content may be incorrect.">
            <a:extLst>
              <a:ext uri="{FF2B5EF4-FFF2-40B4-BE49-F238E27FC236}">
                <a16:creationId xmlns:a16="http://schemas.microsoft.com/office/drawing/2014/main" id="{9B752952-E36C-3C5A-4189-1F4B7F083D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913685" y="4076356"/>
            <a:ext cx="2352672" cy="1323378"/>
          </a:xfrm>
          <a:prstGeom prst="rect">
            <a:avLst/>
          </a:prstGeom>
        </p:spPr>
      </p:pic>
      <p:pic>
        <p:nvPicPr>
          <p:cNvPr id="11" name="Picture 10" descr="A close up of a computer&#10;&#10;AI-generated content may be incorrect.">
            <a:extLst>
              <a:ext uri="{FF2B5EF4-FFF2-40B4-BE49-F238E27FC236}">
                <a16:creationId xmlns:a16="http://schemas.microsoft.com/office/drawing/2014/main" id="{18CCB635-F52A-C311-D435-41782F0A933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913677" y="1241143"/>
            <a:ext cx="2352674" cy="1303031"/>
          </a:xfrm>
          <a:prstGeom prst="rect">
            <a:avLst/>
          </a:prstGeom>
        </p:spPr>
      </p:pic>
      <p:sp>
        <p:nvSpPr>
          <p:cNvPr id="12" name="Rectangle 11">
            <a:extLst>
              <a:ext uri="{FF2B5EF4-FFF2-40B4-BE49-F238E27FC236}">
                <a16:creationId xmlns:a16="http://schemas.microsoft.com/office/drawing/2014/main" id="{41E062DE-E887-BD6C-3F26-C3A431596B24}"/>
              </a:ext>
            </a:extLst>
          </p:cNvPr>
          <p:cNvSpPr/>
          <p:nvPr/>
        </p:nvSpPr>
        <p:spPr>
          <a:xfrm>
            <a:off x="913677" y="5397318"/>
            <a:ext cx="2352672" cy="655499"/>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B40051-AC0D-B5E4-2130-E7DE68C14E94}"/>
              </a:ext>
            </a:extLst>
          </p:cNvPr>
          <p:cNvSpPr/>
          <p:nvPr/>
        </p:nvSpPr>
        <p:spPr>
          <a:xfrm>
            <a:off x="912426" y="2544174"/>
            <a:ext cx="2352672" cy="631915"/>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C3ED082-E35B-3D88-5B5D-1F499D6C85D0}"/>
              </a:ext>
            </a:extLst>
          </p:cNvPr>
          <p:cNvSpPr/>
          <p:nvPr/>
        </p:nvSpPr>
        <p:spPr>
          <a:xfrm>
            <a:off x="3584333" y="2537776"/>
            <a:ext cx="2352672" cy="634330"/>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D7C5883-CEC3-9376-4C5E-1F4BF4139D6B}"/>
              </a:ext>
            </a:extLst>
          </p:cNvPr>
          <p:cNvSpPr/>
          <p:nvPr/>
        </p:nvSpPr>
        <p:spPr>
          <a:xfrm>
            <a:off x="6285053" y="5397317"/>
            <a:ext cx="2352672" cy="631915"/>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EBE1B2-F9F7-83A3-27F8-88E4B55CEF34}"/>
              </a:ext>
            </a:extLst>
          </p:cNvPr>
          <p:cNvSpPr/>
          <p:nvPr/>
        </p:nvSpPr>
        <p:spPr>
          <a:xfrm>
            <a:off x="8925645" y="5399733"/>
            <a:ext cx="2352672" cy="629500"/>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85DA30E-C03F-99DD-EE93-0FD479EE8A67}"/>
              </a:ext>
            </a:extLst>
          </p:cNvPr>
          <p:cNvSpPr txBox="1"/>
          <p:nvPr/>
        </p:nvSpPr>
        <p:spPr>
          <a:xfrm>
            <a:off x="3701562" y="2644330"/>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SMART GRID</a:t>
            </a:r>
            <a:endPar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8" name="TextBox 17">
            <a:extLst>
              <a:ext uri="{FF2B5EF4-FFF2-40B4-BE49-F238E27FC236}">
                <a16:creationId xmlns:a16="http://schemas.microsoft.com/office/drawing/2014/main" id="{7FC8719E-D6BD-EA5A-B0B7-8E2C6AE5C59A}"/>
              </a:ext>
            </a:extLst>
          </p:cNvPr>
          <p:cNvSpPr txBox="1"/>
          <p:nvPr/>
        </p:nvSpPr>
        <p:spPr>
          <a:xfrm>
            <a:off x="6379730" y="5458949"/>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AUTOMOTIVE</a:t>
            </a:r>
            <a:endPar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9" name="TextBox 18">
            <a:extLst>
              <a:ext uri="{FF2B5EF4-FFF2-40B4-BE49-F238E27FC236}">
                <a16:creationId xmlns:a16="http://schemas.microsoft.com/office/drawing/2014/main" id="{57EEC114-CB8F-A5B5-A10D-E30A93F87EB1}"/>
              </a:ext>
            </a:extLst>
          </p:cNvPr>
          <p:cNvSpPr txBox="1"/>
          <p:nvPr/>
        </p:nvSpPr>
        <p:spPr>
          <a:xfrm>
            <a:off x="9042871" y="5464426"/>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MILITARY &amp; GOV.</a:t>
            </a:r>
            <a:endPar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20" name="TextBox 19">
            <a:extLst>
              <a:ext uri="{FF2B5EF4-FFF2-40B4-BE49-F238E27FC236}">
                <a16:creationId xmlns:a16="http://schemas.microsoft.com/office/drawing/2014/main" id="{2DD03958-7C10-D307-0265-18F6FC78B9BA}"/>
              </a:ext>
            </a:extLst>
          </p:cNvPr>
          <p:cNvSpPr txBox="1"/>
          <p:nvPr/>
        </p:nvSpPr>
        <p:spPr>
          <a:xfrm>
            <a:off x="1030903" y="5462015"/>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SECURE STORAGE</a:t>
            </a:r>
            <a:endPar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21" name="TextBox 20">
            <a:extLst>
              <a:ext uri="{FF2B5EF4-FFF2-40B4-BE49-F238E27FC236}">
                <a16:creationId xmlns:a16="http://schemas.microsoft.com/office/drawing/2014/main" id="{8ADA8C11-B9F9-C061-265E-6D2488199194}"/>
              </a:ext>
            </a:extLst>
          </p:cNvPr>
          <p:cNvSpPr txBox="1"/>
          <p:nvPr/>
        </p:nvSpPr>
        <p:spPr>
          <a:xfrm>
            <a:off x="1029652" y="2639807"/>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IP PROTECTION</a:t>
            </a:r>
            <a:endPar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22" name="Graphic 21">
            <a:extLst>
              <a:ext uri="{FF2B5EF4-FFF2-40B4-BE49-F238E27FC236}">
                <a16:creationId xmlns:a16="http://schemas.microsoft.com/office/drawing/2014/main" id="{6DBA4B97-865C-9771-CF3D-49697A8326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51930" y="3283972"/>
            <a:ext cx="813825" cy="567890"/>
          </a:xfrm>
          <a:prstGeom prst="rect">
            <a:avLst/>
          </a:prstGeom>
        </p:spPr>
      </p:pic>
      <p:pic>
        <p:nvPicPr>
          <p:cNvPr id="23" name="Picture 22" descr="A black background with a black square&#10;&#10;AI-generated content may be incorrect.">
            <a:extLst>
              <a:ext uri="{FF2B5EF4-FFF2-40B4-BE49-F238E27FC236}">
                <a16:creationId xmlns:a16="http://schemas.microsoft.com/office/drawing/2014/main" id="{6E9F4533-BDB3-E0F7-EC6A-0CD039B35C7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06486" y="6204649"/>
            <a:ext cx="1049671" cy="271165"/>
          </a:xfrm>
          <a:prstGeom prst="rect">
            <a:avLst/>
          </a:prstGeom>
        </p:spPr>
      </p:pic>
      <p:pic>
        <p:nvPicPr>
          <p:cNvPr id="24" name="Picture 23" descr="A black background with a black square&#10;&#10;AI-generated content may be incorrect.">
            <a:extLst>
              <a:ext uri="{FF2B5EF4-FFF2-40B4-BE49-F238E27FC236}">
                <a16:creationId xmlns:a16="http://schemas.microsoft.com/office/drawing/2014/main" id="{026BE09B-EBE1-91FB-0420-37D00611624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55381" y="6282949"/>
            <a:ext cx="1266762" cy="210029"/>
          </a:xfrm>
          <a:prstGeom prst="rect">
            <a:avLst/>
          </a:prstGeom>
        </p:spPr>
      </p:pic>
      <p:pic>
        <p:nvPicPr>
          <p:cNvPr id="25" name="Graphic 24">
            <a:extLst>
              <a:ext uri="{FF2B5EF4-FFF2-40B4-BE49-F238E27FC236}">
                <a16:creationId xmlns:a16="http://schemas.microsoft.com/office/drawing/2014/main" id="{8F7D1648-9808-A122-75B0-BFE02FF75E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30599" y="6312002"/>
            <a:ext cx="456488" cy="456488"/>
          </a:xfrm>
          <a:prstGeom prst="rect">
            <a:avLst/>
          </a:prstGeom>
        </p:spPr>
      </p:pic>
      <p:sp>
        <p:nvSpPr>
          <p:cNvPr id="26" name="Rectangle 25">
            <a:extLst>
              <a:ext uri="{FF2B5EF4-FFF2-40B4-BE49-F238E27FC236}">
                <a16:creationId xmlns:a16="http://schemas.microsoft.com/office/drawing/2014/main" id="{3C205970-94F1-3011-01AE-ABB8595F904D}"/>
              </a:ext>
            </a:extLst>
          </p:cNvPr>
          <p:cNvSpPr/>
          <p:nvPr/>
        </p:nvSpPr>
        <p:spPr>
          <a:xfrm>
            <a:off x="3701562" y="6107504"/>
            <a:ext cx="2049381" cy="569343"/>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black background with a black square&#10;&#10;AI-generated content may be incorrect.">
            <a:extLst>
              <a:ext uri="{FF2B5EF4-FFF2-40B4-BE49-F238E27FC236}">
                <a16:creationId xmlns:a16="http://schemas.microsoft.com/office/drawing/2014/main" id="{C2D9C755-F1B0-11DA-CA7E-7C9C39EBA38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20269" y="3271722"/>
            <a:ext cx="936986" cy="496213"/>
          </a:xfrm>
          <a:prstGeom prst="rect">
            <a:avLst/>
          </a:prstGeom>
        </p:spPr>
      </p:pic>
      <p:pic>
        <p:nvPicPr>
          <p:cNvPr id="28" name="Picture 27" descr="A person holding a phone to a house&#10;&#10;AI-generated content may be incorrect.">
            <a:extLst>
              <a:ext uri="{FF2B5EF4-FFF2-40B4-BE49-F238E27FC236}">
                <a16:creationId xmlns:a16="http://schemas.microsoft.com/office/drawing/2014/main" id="{B483A334-4082-FAD0-48A9-D30A35C09175}"/>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3599369" y="4103785"/>
            <a:ext cx="2352672" cy="1323378"/>
          </a:xfrm>
          <a:prstGeom prst="rect">
            <a:avLst/>
          </a:prstGeom>
        </p:spPr>
      </p:pic>
      <p:sp>
        <p:nvSpPr>
          <p:cNvPr id="29" name="Rectangle 28">
            <a:extLst>
              <a:ext uri="{FF2B5EF4-FFF2-40B4-BE49-F238E27FC236}">
                <a16:creationId xmlns:a16="http://schemas.microsoft.com/office/drawing/2014/main" id="{1939200A-34EF-0507-D9E8-110B8FE49944}"/>
              </a:ext>
            </a:extLst>
          </p:cNvPr>
          <p:cNvSpPr/>
          <p:nvPr/>
        </p:nvSpPr>
        <p:spPr>
          <a:xfrm>
            <a:off x="3599369" y="5427163"/>
            <a:ext cx="2352672" cy="602069"/>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53E8C65-E308-DB62-4A38-9107551774D6}"/>
              </a:ext>
            </a:extLst>
          </p:cNvPr>
          <p:cNvSpPr txBox="1"/>
          <p:nvPr/>
        </p:nvSpPr>
        <p:spPr>
          <a:xfrm>
            <a:off x="3716595" y="5472071"/>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SMART HOME</a:t>
            </a:r>
          </a:p>
        </p:txBody>
      </p:sp>
      <p:pic>
        <p:nvPicPr>
          <p:cNvPr id="31" name="Picture 30">
            <a:extLst>
              <a:ext uri="{FF2B5EF4-FFF2-40B4-BE49-F238E27FC236}">
                <a16:creationId xmlns:a16="http://schemas.microsoft.com/office/drawing/2014/main" id="{AA4608A5-CA2B-58F1-0909-BFFF890B758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290203" y="6146566"/>
            <a:ext cx="975667" cy="346412"/>
          </a:xfrm>
          <a:prstGeom prst="rect">
            <a:avLst/>
          </a:prstGeom>
        </p:spPr>
      </p:pic>
      <p:sp>
        <p:nvSpPr>
          <p:cNvPr id="32" name="Rectangle 31">
            <a:extLst>
              <a:ext uri="{FF2B5EF4-FFF2-40B4-BE49-F238E27FC236}">
                <a16:creationId xmlns:a16="http://schemas.microsoft.com/office/drawing/2014/main" id="{E4AA4222-2CAC-2306-E252-C50A9B86F2E9}"/>
              </a:ext>
            </a:extLst>
          </p:cNvPr>
          <p:cNvSpPr/>
          <p:nvPr/>
        </p:nvSpPr>
        <p:spPr>
          <a:xfrm>
            <a:off x="6254987" y="2535360"/>
            <a:ext cx="2352672" cy="634329"/>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 </a:t>
            </a:r>
            <a:endParaRPr lang="en-US" dirty="0"/>
          </a:p>
        </p:txBody>
      </p:sp>
      <p:sp>
        <p:nvSpPr>
          <p:cNvPr id="33" name="TextBox 32">
            <a:extLst>
              <a:ext uri="{FF2B5EF4-FFF2-40B4-BE49-F238E27FC236}">
                <a16:creationId xmlns:a16="http://schemas.microsoft.com/office/drawing/2014/main" id="{D7CA33D4-9396-2BA7-CD5A-BDE6BEA5A4B0}"/>
              </a:ext>
            </a:extLst>
          </p:cNvPr>
          <p:cNvSpPr txBox="1"/>
          <p:nvPr/>
        </p:nvSpPr>
        <p:spPr>
          <a:xfrm>
            <a:off x="6372211" y="2637447"/>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INDUSTRY 4.0</a:t>
            </a:r>
            <a:endPar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34" name="Picture 33" descr="A black background with a black square&#10;&#10;AI-generated content may be incorrect.">
            <a:extLst>
              <a:ext uri="{FF2B5EF4-FFF2-40B4-BE49-F238E27FC236}">
                <a16:creationId xmlns:a16="http://schemas.microsoft.com/office/drawing/2014/main" id="{8AD32973-AE81-6E62-616B-0D89026CB6D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880147" y="3358836"/>
            <a:ext cx="1039204" cy="165406"/>
          </a:xfrm>
          <a:prstGeom prst="rect">
            <a:avLst/>
          </a:prstGeom>
        </p:spPr>
      </p:pic>
      <p:pic>
        <p:nvPicPr>
          <p:cNvPr id="35" name="Picture 34" descr="A group of robotic arms in a factory&#10;&#10;AI-generated content may be incorrect.">
            <a:extLst>
              <a:ext uri="{FF2B5EF4-FFF2-40B4-BE49-F238E27FC236}">
                <a16:creationId xmlns:a16="http://schemas.microsoft.com/office/drawing/2014/main" id="{05FBE4D3-F30A-15F2-6E60-0518AF9BDE0B}"/>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6256812" y="1241143"/>
            <a:ext cx="2349021" cy="1343971"/>
          </a:xfrm>
          <a:prstGeom prst="rect">
            <a:avLst/>
          </a:prstGeom>
        </p:spPr>
      </p:pic>
      <p:pic>
        <p:nvPicPr>
          <p:cNvPr id="36" name="Picture 35" descr="A person looking at a large screen&#10;&#10;AI-generated content may be incorrect.">
            <a:extLst>
              <a:ext uri="{FF2B5EF4-FFF2-40B4-BE49-F238E27FC236}">
                <a16:creationId xmlns:a16="http://schemas.microsoft.com/office/drawing/2014/main" id="{1B9B61CE-8479-658B-A960-94E6E099FF8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925640" y="1241143"/>
            <a:ext cx="2352672" cy="1323378"/>
          </a:xfrm>
          <a:prstGeom prst="rect">
            <a:avLst/>
          </a:prstGeom>
        </p:spPr>
      </p:pic>
      <p:sp>
        <p:nvSpPr>
          <p:cNvPr id="37" name="Rectangle 36">
            <a:extLst>
              <a:ext uri="{FF2B5EF4-FFF2-40B4-BE49-F238E27FC236}">
                <a16:creationId xmlns:a16="http://schemas.microsoft.com/office/drawing/2014/main" id="{865196C8-C440-A3C7-4B93-79A8A6D328AD}"/>
              </a:ext>
            </a:extLst>
          </p:cNvPr>
          <p:cNvSpPr/>
          <p:nvPr/>
        </p:nvSpPr>
        <p:spPr>
          <a:xfrm>
            <a:off x="8925640" y="2562106"/>
            <a:ext cx="2352672" cy="631915"/>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8D82083-E52C-A120-863E-B4D22A3B2118}"/>
              </a:ext>
            </a:extLst>
          </p:cNvPr>
          <p:cNvSpPr txBox="1"/>
          <p:nvPr/>
        </p:nvSpPr>
        <p:spPr>
          <a:xfrm>
            <a:off x="9073282" y="2644330"/>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HEALTHCARE</a:t>
            </a:r>
            <a:endPar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39" name="Picture 38" descr="A black and grey logo&#10;&#10;AI-generated content may be incorrect.">
            <a:extLst>
              <a:ext uri="{FF2B5EF4-FFF2-40B4-BE49-F238E27FC236}">
                <a16:creationId xmlns:a16="http://schemas.microsoft.com/office/drawing/2014/main" id="{51DC242F-4622-74E6-CEA0-A00E7E98D313}"/>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571493" y="3339330"/>
            <a:ext cx="1159375" cy="201079"/>
          </a:xfrm>
          <a:prstGeom prst="rect">
            <a:avLst/>
          </a:prstGeom>
        </p:spPr>
      </p:pic>
      <p:pic>
        <p:nvPicPr>
          <p:cNvPr id="40" name="Picture 2">
            <a:extLst>
              <a:ext uri="{FF2B5EF4-FFF2-40B4-BE49-F238E27FC236}">
                <a16:creationId xmlns:a16="http://schemas.microsoft.com/office/drawing/2014/main" id="{67E3CD3F-9685-11B2-E2E2-BA14B1A20743}"/>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243052" y="5711952"/>
            <a:ext cx="1091145" cy="3779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IoT Device-to-Cloud Authentication">
            <a:extLst>
              <a:ext uri="{FF2B5EF4-FFF2-40B4-BE49-F238E27FC236}">
                <a16:creationId xmlns:a16="http://schemas.microsoft.com/office/drawing/2014/main" id="{F129260B-A596-4880-C5B1-706111FAFD8C}"/>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9834114" y="5913859"/>
            <a:ext cx="738179" cy="73817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black and grey logo&#10;&#10;AI-generated content may be incorrect.">
            <a:extLst>
              <a:ext uri="{FF2B5EF4-FFF2-40B4-BE49-F238E27FC236}">
                <a16:creationId xmlns:a16="http://schemas.microsoft.com/office/drawing/2014/main" id="{6E8B55C7-EA15-2D67-6BB4-4C56F87989B6}"/>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698479" y="6138560"/>
            <a:ext cx="1112521" cy="433839"/>
          </a:xfrm>
          <a:prstGeom prst="rect">
            <a:avLst/>
          </a:prstGeom>
        </p:spPr>
      </p:pic>
      <p:sp>
        <p:nvSpPr>
          <p:cNvPr id="44" name="Slide Number Placeholder 2">
            <a:extLst>
              <a:ext uri="{FF2B5EF4-FFF2-40B4-BE49-F238E27FC236}">
                <a16:creationId xmlns:a16="http://schemas.microsoft.com/office/drawing/2014/main" id="{E238F657-1BBD-B68F-37C2-FC3D4C7B0964}"/>
              </a:ext>
            </a:extLst>
          </p:cNvPr>
          <p:cNvSpPr txBox="1">
            <a:spLocks/>
          </p:cNvSpPr>
          <p:nvPr/>
        </p:nvSpPr>
        <p:spPr>
          <a:xfrm>
            <a:off x="381000" y="6228821"/>
            <a:ext cx="30988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7</a:t>
            </a:r>
          </a:p>
        </p:txBody>
      </p:sp>
    </p:spTree>
    <p:extLst>
      <p:ext uri="{BB962C8B-B14F-4D97-AF65-F5344CB8AC3E}">
        <p14:creationId xmlns:p14="http://schemas.microsoft.com/office/powerpoint/2010/main" val="1665095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883C0-A918-0899-D15A-D81F188010D2}"/>
            </a:ext>
          </a:extLst>
        </p:cNvPr>
        <p:cNvGrpSpPr/>
        <p:nvPr/>
      </p:nvGrpSpPr>
      <p:grpSpPr>
        <a:xfrm>
          <a:off x="0" y="0"/>
          <a:ext cx="0" cy="0"/>
          <a:chOff x="0" y="0"/>
          <a:chExt cx="0" cy="0"/>
        </a:xfrm>
      </p:grpSpPr>
      <p:pic>
        <p:nvPicPr>
          <p:cNvPr id="45" name="Picture 44">
            <a:extLst>
              <a:ext uri="{FF2B5EF4-FFF2-40B4-BE49-F238E27FC236}">
                <a16:creationId xmlns:a16="http://schemas.microsoft.com/office/drawing/2014/main" id="{1D6097CC-CEF4-8D48-0EA7-A8FD543833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8" name="Title 7">
            <a:extLst>
              <a:ext uri="{FF2B5EF4-FFF2-40B4-BE49-F238E27FC236}">
                <a16:creationId xmlns:a16="http://schemas.microsoft.com/office/drawing/2014/main" id="{FF08497E-1516-1DD0-B7B2-E4DFE0583A12}"/>
              </a:ext>
            </a:extLst>
          </p:cNvPr>
          <p:cNvSpPr>
            <a:spLocks noGrp="1"/>
          </p:cNvSpPr>
          <p:nvPr>
            <p:ph type="title"/>
          </p:nvPr>
        </p:nvSpPr>
        <p:spPr>
          <a:xfrm>
            <a:off x="495637" y="53700"/>
            <a:ext cx="10514926" cy="1325584"/>
          </a:xfrm>
          <a:noFill/>
        </p:spPr>
        <p:txBody>
          <a:bodyPr/>
          <a:lstStyle/>
          <a:p>
            <a:pPr rtl="0"/>
            <a:r>
              <a:rPr lang="en-US" sz="3200" kern="1200" dirty="0">
                <a:gradFill>
                  <a:gsLst>
                    <a:gs pos="0">
                      <a:srgbClr val="339AF0"/>
                    </a:gs>
                    <a:gs pos="100000">
                      <a:srgbClr val="7850F2"/>
                    </a:gs>
                  </a:gsLst>
                  <a:lin ang="0" scaled="0"/>
                </a:gradFill>
                <a:cs typeface="Calibri" panose="020F0502020204030204" pitchFamily="34" charset="0"/>
              </a:rPr>
              <a:t>Key Differentiators</a:t>
            </a:r>
            <a:endParaRPr lang="en-US" dirty="0">
              <a:gradFill>
                <a:gsLst>
                  <a:gs pos="0">
                    <a:srgbClr val="339AF0"/>
                  </a:gs>
                  <a:gs pos="100000">
                    <a:srgbClr val="7850F2"/>
                  </a:gs>
                </a:gsLst>
                <a:lin ang="0" scaled="0"/>
              </a:gradFill>
            </a:endParaRPr>
          </a:p>
        </p:txBody>
      </p:sp>
      <p:pic>
        <p:nvPicPr>
          <p:cNvPr id="10" name="Picture 9" descr="A blue and purple circle design&#10;&#10;AI-generated content may be incorrect.">
            <a:extLst>
              <a:ext uri="{FF2B5EF4-FFF2-40B4-BE49-F238E27FC236}">
                <a16:creationId xmlns:a16="http://schemas.microsoft.com/office/drawing/2014/main" id="{7080C5E4-C20B-C9CF-BADE-DB13ECC6F4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23517" y="1443754"/>
            <a:ext cx="1110792" cy="1110792"/>
          </a:xfrm>
          <a:prstGeom prst="rect">
            <a:avLst/>
          </a:prstGeom>
        </p:spPr>
      </p:pic>
      <p:pic>
        <p:nvPicPr>
          <p:cNvPr id="14" name="Picture 13" descr="A blue and purple check mark on a black background&#10;&#10;AI-generated content may be incorrect.">
            <a:extLst>
              <a:ext uri="{FF2B5EF4-FFF2-40B4-BE49-F238E27FC236}">
                <a16:creationId xmlns:a16="http://schemas.microsoft.com/office/drawing/2014/main" id="{88371A9F-1820-AA6C-4123-000A735C4C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7282" y="3914608"/>
            <a:ext cx="1087879" cy="1087879"/>
          </a:xfrm>
          <a:prstGeom prst="rect">
            <a:avLst/>
          </a:prstGeom>
        </p:spPr>
      </p:pic>
      <p:pic>
        <p:nvPicPr>
          <p:cNvPr id="16" name="Picture 15" descr="A blue and purple logo&#10;&#10;AI-generated content may be incorrect.">
            <a:extLst>
              <a:ext uri="{FF2B5EF4-FFF2-40B4-BE49-F238E27FC236}">
                <a16:creationId xmlns:a16="http://schemas.microsoft.com/office/drawing/2014/main" id="{8669C8DE-671F-7D07-9A03-96B8662FBB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01121" y="1480978"/>
            <a:ext cx="1110792" cy="1110792"/>
          </a:xfrm>
          <a:prstGeom prst="rect">
            <a:avLst/>
          </a:prstGeom>
        </p:spPr>
      </p:pic>
      <p:pic>
        <p:nvPicPr>
          <p:cNvPr id="22" name="Picture 21" descr="A blue and purple square with a black background&#10;&#10;AI-generated content may be incorrect.">
            <a:extLst>
              <a:ext uri="{FF2B5EF4-FFF2-40B4-BE49-F238E27FC236}">
                <a16:creationId xmlns:a16="http://schemas.microsoft.com/office/drawing/2014/main" id="{B6CD53FC-38BB-CD00-3EC6-DDF7C159D7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9870" y="3958276"/>
            <a:ext cx="1038603" cy="1038603"/>
          </a:xfrm>
          <a:prstGeom prst="rect">
            <a:avLst/>
          </a:prstGeom>
        </p:spPr>
      </p:pic>
      <p:pic>
        <p:nvPicPr>
          <p:cNvPr id="30" name="Picture 29" descr="A hand holding a gear&#10;&#10;AI-generated content may be incorrect.">
            <a:extLst>
              <a:ext uri="{FF2B5EF4-FFF2-40B4-BE49-F238E27FC236}">
                <a16:creationId xmlns:a16="http://schemas.microsoft.com/office/drawing/2014/main" id="{CD197D3B-6F0C-F249-6F53-A5F52356D3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58201" y="3958276"/>
            <a:ext cx="1124190" cy="1124190"/>
          </a:xfrm>
          <a:prstGeom prst="rect">
            <a:avLst/>
          </a:prstGeom>
        </p:spPr>
      </p:pic>
      <p:pic>
        <p:nvPicPr>
          <p:cNvPr id="35" name="Picture 34" descr="A blue and purple symbol&#10;&#10;AI-generated content may be incorrect.">
            <a:extLst>
              <a:ext uri="{FF2B5EF4-FFF2-40B4-BE49-F238E27FC236}">
                <a16:creationId xmlns:a16="http://schemas.microsoft.com/office/drawing/2014/main" id="{4D358C26-8D8B-0A54-7817-D78460CC17F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068654" y="1564541"/>
            <a:ext cx="825659" cy="1013309"/>
          </a:xfrm>
          <a:prstGeom prst="rect">
            <a:avLst/>
          </a:prstGeom>
        </p:spPr>
      </p:pic>
      <p:sp>
        <p:nvSpPr>
          <p:cNvPr id="36" name="TextBox 35">
            <a:extLst>
              <a:ext uri="{FF2B5EF4-FFF2-40B4-BE49-F238E27FC236}">
                <a16:creationId xmlns:a16="http://schemas.microsoft.com/office/drawing/2014/main" id="{3D7A9408-829F-F600-5F4C-28C765359822}"/>
              </a:ext>
            </a:extLst>
          </p:cNvPr>
          <p:cNvSpPr txBox="1"/>
          <p:nvPr/>
        </p:nvSpPr>
        <p:spPr>
          <a:xfrm>
            <a:off x="1089761" y="2688714"/>
            <a:ext cx="2682917" cy="1035668"/>
          </a:xfrm>
          <a:prstGeom prst="rect">
            <a:avLst/>
          </a:prstGeom>
          <a:noFill/>
        </p:spPr>
        <p:txBody>
          <a:bodyPr wrap="square" rtlCol="0">
            <a:spAutoFit/>
          </a:bodyPr>
          <a:lstStyle/>
          <a:p>
            <a:pPr lvl="0" algn="ctr">
              <a:lnSpc>
                <a:spcPct val="120000"/>
              </a:lnSpc>
              <a:defRPr/>
            </a:pPr>
            <a:r>
              <a:rPr lang="en-US" sz="1600" b="1" dirty="0">
                <a:solidFill>
                  <a:schemeClr val="bg1"/>
                </a:solidFill>
                <a:cs typeface="Calibri" panose="020F0502020204030204" pitchFamily="34" charset="0"/>
              </a:rPr>
              <a:t>Post-Quantum Technology</a:t>
            </a:r>
          </a:p>
          <a:p>
            <a:pPr lvl="0" algn="ctr">
              <a:lnSpc>
                <a:spcPct val="120000"/>
              </a:lnSpc>
              <a:buClr>
                <a:schemeClr val="bg1"/>
              </a:buClr>
              <a:defRPr/>
            </a:pPr>
            <a:endParaRPr lang="en-US" sz="1200" dirty="0">
              <a:solidFill>
                <a:schemeClr val="bg1"/>
              </a:solidFill>
              <a:ea typeface="Roboto" panose="02000000000000000000" pitchFamily="2" charset="0"/>
              <a:cs typeface="Roboto" panose="02000000000000000000" pitchFamily="2" charset="0"/>
            </a:endParaRPr>
          </a:p>
          <a:p>
            <a:pPr lvl="0" algn="ctr">
              <a:lnSpc>
                <a:spcPct val="120000"/>
              </a:lnSpc>
              <a:defRPr/>
            </a:pPr>
            <a:r>
              <a:rPr lang="en-US" sz="1200" dirty="0">
                <a:solidFill>
                  <a:schemeClr val="bg1"/>
                </a:solidFill>
                <a:ea typeface="Roboto Medium" panose="02000000000000000000" pitchFamily="2" charset="0"/>
                <a:cs typeface="Calibri" panose="020F0502020204030204" pitchFamily="34" charset="0"/>
              </a:rPr>
              <a:t>First to launch Quantum-resistant chips + post-quantum </a:t>
            </a:r>
            <a:r>
              <a:rPr lang="en-US" sz="1200" dirty="0" err="1">
                <a:solidFill>
                  <a:schemeClr val="bg1"/>
                </a:solidFill>
                <a:ea typeface="Roboto Medium" panose="02000000000000000000" pitchFamily="2" charset="0"/>
                <a:cs typeface="Calibri" panose="020F0502020204030204" pitchFamily="34" charset="0"/>
              </a:rPr>
              <a:t>RoT</a:t>
            </a:r>
            <a:r>
              <a:rPr lang="en-US" sz="1200" dirty="0">
                <a:solidFill>
                  <a:schemeClr val="bg1"/>
                </a:solidFill>
                <a:ea typeface="Roboto Medium" panose="02000000000000000000" pitchFamily="2" charset="0"/>
                <a:cs typeface="Calibri" panose="020F0502020204030204" pitchFamily="34" charset="0"/>
              </a:rPr>
              <a:t> &amp; PKI </a:t>
            </a:r>
            <a:endParaRPr lang="en-US" sz="1100" dirty="0">
              <a:solidFill>
                <a:schemeClr val="bg1"/>
              </a:solidFill>
              <a:cs typeface="Calibri" panose="020F0502020204030204" pitchFamily="34" charset="0"/>
            </a:endParaRPr>
          </a:p>
        </p:txBody>
      </p:sp>
      <p:sp>
        <p:nvSpPr>
          <p:cNvPr id="37" name="TextBox 36">
            <a:extLst>
              <a:ext uri="{FF2B5EF4-FFF2-40B4-BE49-F238E27FC236}">
                <a16:creationId xmlns:a16="http://schemas.microsoft.com/office/drawing/2014/main" id="{16135C4D-2BD6-DEA7-13E1-9A680F4CC243}"/>
              </a:ext>
            </a:extLst>
          </p:cNvPr>
          <p:cNvSpPr txBox="1"/>
          <p:nvPr/>
        </p:nvSpPr>
        <p:spPr>
          <a:xfrm>
            <a:off x="993090" y="4964558"/>
            <a:ext cx="2945202" cy="1257267"/>
          </a:xfrm>
          <a:prstGeom prst="rect">
            <a:avLst/>
          </a:prstGeom>
          <a:noFill/>
        </p:spPr>
        <p:txBody>
          <a:bodyPr wrap="square" rtlCol="0">
            <a:spAutoFit/>
          </a:bodyPr>
          <a:lstStyle/>
          <a:p>
            <a:pPr lvl="0" algn="ctr">
              <a:lnSpc>
                <a:spcPct val="120000"/>
              </a:lnSpc>
              <a:defRPr/>
            </a:pPr>
            <a:r>
              <a:rPr lang="en-US" sz="1600" b="1" dirty="0">
                <a:solidFill>
                  <a:schemeClr val="bg1"/>
                </a:solidFill>
                <a:cs typeface="Calibri" panose="020F0502020204030204" pitchFamily="34" charset="0"/>
              </a:rPr>
              <a:t>Fully Accredited</a:t>
            </a:r>
          </a:p>
          <a:p>
            <a:pPr lvl="0" algn="ctr">
              <a:lnSpc>
                <a:spcPct val="120000"/>
              </a:lnSpc>
              <a:buClr>
                <a:schemeClr val="bg1"/>
              </a:buClr>
              <a:defRPr/>
            </a:pPr>
            <a:endParaRPr lang="en-US" sz="1200" dirty="0">
              <a:solidFill>
                <a:schemeClr val="bg1"/>
              </a:solidFill>
              <a:ea typeface="Roboto" panose="02000000000000000000" pitchFamily="2" charset="0"/>
              <a:cs typeface="Roboto" panose="02000000000000000000" pitchFamily="2" charset="0"/>
            </a:endParaRPr>
          </a:p>
          <a:p>
            <a:pPr lvl="0" algn="ctr">
              <a:lnSpc>
                <a:spcPct val="120000"/>
              </a:lnSpc>
              <a:defRPr/>
            </a:pPr>
            <a:r>
              <a:rPr lang="en-US" sz="1200" dirty="0">
                <a:solidFill>
                  <a:schemeClr val="bg1"/>
                </a:solidFill>
                <a:ea typeface="Roboto Medium" panose="02000000000000000000" pitchFamily="2" charset="0"/>
                <a:cs typeface="Calibri" panose="020F0502020204030204" pitchFamily="34" charset="0"/>
              </a:rPr>
              <a:t>PKI Certificates, Chips, Design process &amp; Test Environments compliant with major Industry &amp; Security standards </a:t>
            </a:r>
            <a:endParaRPr lang="en-US" sz="1200" dirty="0">
              <a:solidFill>
                <a:schemeClr val="bg1"/>
              </a:solidFill>
              <a:cs typeface="Calibri" panose="020F0502020204030204" pitchFamily="34" charset="0"/>
            </a:endParaRPr>
          </a:p>
        </p:txBody>
      </p:sp>
      <p:sp>
        <p:nvSpPr>
          <p:cNvPr id="38" name="TextBox 37">
            <a:extLst>
              <a:ext uri="{FF2B5EF4-FFF2-40B4-BE49-F238E27FC236}">
                <a16:creationId xmlns:a16="http://schemas.microsoft.com/office/drawing/2014/main" id="{C2D1A290-612B-1BCA-0F23-DC155684FF06}"/>
              </a:ext>
            </a:extLst>
          </p:cNvPr>
          <p:cNvSpPr txBox="1"/>
          <p:nvPr/>
        </p:nvSpPr>
        <p:spPr>
          <a:xfrm>
            <a:off x="4191000" y="2711200"/>
            <a:ext cx="3396343" cy="1035668"/>
          </a:xfrm>
          <a:prstGeom prst="rect">
            <a:avLst/>
          </a:prstGeom>
          <a:noFill/>
        </p:spPr>
        <p:txBody>
          <a:bodyPr wrap="square" rtlCol="0">
            <a:spAutoFit/>
          </a:bodyPr>
          <a:lstStyle/>
          <a:p>
            <a:pPr lvl="0" algn="ctr">
              <a:lnSpc>
                <a:spcPct val="120000"/>
              </a:lnSpc>
              <a:defRPr/>
            </a:pPr>
            <a:r>
              <a:rPr lang="en-US" sz="1600" b="1" dirty="0">
                <a:solidFill>
                  <a:schemeClr val="bg1"/>
                </a:solidFill>
                <a:cs typeface="Calibri" panose="020F0502020204030204" pitchFamily="34" charset="0"/>
              </a:rPr>
              <a:t>Security Expertise</a:t>
            </a:r>
          </a:p>
          <a:p>
            <a:pPr lvl="0" algn="ctr">
              <a:lnSpc>
                <a:spcPct val="120000"/>
              </a:lnSpc>
              <a:buClr>
                <a:schemeClr val="bg1"/>
              </a:buClr>
              <a:defRPr/>
            </a:pPr>
            <a:endParaRPr lang="en-US" sz="1200" dirty="0">
              <a:solidFill>
                <a:schemeClr val="bg1"/>
              </a:solidFill>
              <a:ea typeface="Roboto" panose="02000000000000000000" pitchFamily="2" charset="0"/>
              <a:cs typeface="Roboto" panose="02000000000000000000" pitchFamily="2" charset="0"/>
            </a:endParaRPr>
          </a:p>
          <a:p>
            <a:pPr lvl="0" algn="ctr">
              <a:lnSpc>
                <a:spcPct val="120000"/>
              </a:lnSpc>
              <a:defRPr/>
            </a:pPr>
            <a:r>
              <a:rPr lang="en-US" sz="1200" dirty="0">
                <a:solidFill>
                  <a:schemeClr val="bg1"/>
                </a:solidFill>
                <a:ea typeface="Roboto Medium" panose="02000000000000000000" pitchFamily="2" charset="0"/>
                <a:cs typeface="Calibri" panose="020F0502020204030204" pitchFamily="34" charset="0"/>
              </a:rPr>
              <a:t>Unique 25 years semiconductor expertise focusing on secure products &amp; services</a:t>
            </a:r>
            <a:endParaRPr lang="en-US" sz="1100" dirty="0">
              <a:solidFill>
                <a:schemeClr val="bg1"/>
              </a:solidFill>
              <a:cs typeface="Calibri" panose="020F0502020204030204" pitchFamily="34" charset="0"/>
            </a:endParaRPr>
          </a:p>
        </p:txBody>
      </p:sp>
      <p:sp>
        <p:nvSpPr>
          <p:cNvPr id="39" name="TextBox 38">
            <a:extLst>
              <a:ext uri="{FF2B5EF4-FFF2-40B4-BE49-F238E27FC236}">
                <a16:creationId xmlns:a16="http://schemas.microsoft.com/office/drawing/2014/main" id="{F1B1C505-48CB-5B67-CC1A-040A7242B606}"/>
              </a:ext>
            </a:extLst>
          </p:cNvPr>
          <p:cNvSpPr txBox="1"/>
          <p:nvPr/>
        </p:nvSpPr>
        <p:spPr>
          <a:xfrm>
            <a:off x="4419586" y="4964558"/>
            <a:ext cx="3159210" cy="1257267"/>
          </a:xfrm>
          <a:prstGeom prst="rect">
            <a:avLst/>
          </a:prstGeom>
          <a:noFill/>
        </p:spPr>
        <p:txBody>
          <a:bodyPr wrap="square" rtlCol="0">
            <a:spAutoFit/>
          </a:bodyPr>
          <a:lstStyle/>
          <a:p>
            <a:pPr lvl="0" algn="ctr">
              <a:lnSpc>
                <a:spcPct val="120000"/>
              </a:lnSpc>
              <a:defRPr/>
            </a:pPr>
            <a:r>
              <a:rPr lang="en-US" sz="1600" b="1" dirty="0">
                <a:solidFill>
                  <a:schemeClr val="bg1"/>
                </a:solidFill>
                <a:cs typeface="Calibri" panose="020F0502020204030204" pitchFamily="34" charset="0"/>
              </a:rPr>
              <a:t>Customization/ASICS </a:t>
            </a:r>
          </a:p>
          <a:p>
            <a:pPr lvl="0" algn="ctr">
              <a:lnSpc>
                <a:spcPct val="120000"/>
              </a:lnSpc>
              <a:buClr>
                <a:schemeClr val="bg1"/>
              </a:buClr>
              <a:defRPr/>
            </a:pPr>
            <a:endParaRPr lang="en-US" sz="1200" dirty="0">
              <a:solidFill>
                <a:schemeClr val="bg1"/>
              </a:solidFill>
              <a:ea typeface="Roboto" panose="02000000000000000000" pitchFamily="2" charset="0"/>
              <a:cs typeface="Roboto" panose="02000000000000000000" pitchFamily="2" charset="0"/>
            </a:endParaRPr>
          </a:p>
          <a:p>
            <a:pPr lvl="0" algn="ctr">
              <a:lnSpc>
                <a:spcPct val="120000"/>
              </a:lnSpc>
              <a:defRPr/>
            </a:pPr>
            <a:r>
              <a:rPr lang="en-US" sz="1200" dirty="0">
                <a:solidFill>
                  <a:schemeClr val="bg1"/>
                </a:solidFill>
                <a:ea typeface="Roboto Medium" panose="02000000000000000000" pitchFamily="2" charset="0"/>
                <a:cs typeface="Calibri" panose="020F0502020204030204" pitchFamily="34" charset="0"/>
              </a:rPr>
              <a:t>Design AND supply of tailor-made chips to meet specific performance and security needs of large clients.</a:t>
            </a:r>
            <a:endParaRPr lang="en-US" sz="1200" dirty="0">
              <a:solidFill>
                <a:schemeClr val="bg1"/>
              </a:solidFill>
              <a:cs typeface="Calibri" panose="020F0502020204030204" pitchFamily="34" charset="0"/>
            </a:endParaRPr>
          </a:p>
        </p:txBody>
      </p:sp>
      <p:sp>
        <p:nvSpPr>
          <p:cNvPr id="41" name="TextBox 40">
            <a:extLst>
              <a:ext uri="{FF2B5EF4-FFF2-40B4-BE49-F238E27FC236}">
                <a16:creationId xmlns:a16="http://schemas.microsoft.com/office/drawing/2014/main" id="{D9E09BBD-A32F-3C53-EDED-C1627BBDCC8A}"/>
              </a:ext>
            </a:extLst>
          </p:cNvPr>
          <p:cNvSpPr txBox="1"/>
          <p:nvPr/>
        </p:nvSpPr>
        <p:spPr>
          <a:xfrm>
            <a:off x="8021930" y="2711200"/>
            <a:ext cx="3310099" cy="1257267"/>
          </a:xfrm>
          <a:prstGeom prst="rect">
            <a:avLst/>
          </a:prstGeom>
          <a:noFill/>
        </p:spPr>
        <p:txBody>
          <a:bodyPr wrap="square" rtlCol="0">
            <a:spAutoFit/>
          </a:bodyPr>
          <a:lstStyle/>
          <a:p>
            <a:pPr lvl="0" algn="ctr">
              <a:lnSpc>
                <a:spcPct val="120000"/>
              </a:lnSpc>
              <a:defRPr/>
            </a:pPr>
            <a:r>
              <a:rPr lang="en-US" sz="1600" b="1" dirty="0">
                <a:solidFill>
                  <a:schemeClr val="bg1"/>
                </a:solidFill>
                <a:cs typeface="Calibri" panose="020F0502020204030204" pitchFamily="34" charset="0"/>
              </a:rPr>
              <a:t>End-to-End</a:t>
            </a:r>
          </a:p>
          <a:p>
            <a:pPr lvl="0" algn="ctr">
              <a:lnSpc>
                <a:spcPct val="120000"/>
              </a:lnSpc>
              <a:buClr>
                <a:schemeClr val="bg1"/>
              </a:buClr>
              <a:defRPr/>
            </a:pPr>
            <a:endParaRPr lang="en-US" sz="1200" dirty="0">
              <a:solidFill>
                <a:schemeClr val="bg1"/>
              </a:solidFill>
              <a:ea typeface="Roboto" panose="02000000000000000000" pitchFamily="2" charset="0"/>
              <a:cs typeface="Roboto" panose="02000000000000000000" pitchFamily="2" charset="0"/>
            </a:endParaRPr>
          </a:p>
          <a:p>
            <a:pPr lvl="0" algn="ctr">
              <a:lnSpc>
                <a:spcPct val="120000"/>
              </a:lnSpc>
              <a:defRPr/>
            </a:pPr>
            <a:r>
              <a:rPr lang="en-US" sz="1200" dirty="0">
                <a:solidFill>
                  <a:schemeClr val="bg1"/>
                </a:solidFill>
                <a:ea typeface="Roboto Medium" panose="02000000000000000000" pitchFamily="2" charset="0"/>
                <a:cs typeface="Calibri" panose="020F0502020204030204" pitchFamily="34" charset="0"/>
              </a:rPr>
              <a:t>Only player offering full Security Stack from Root-of-Trust/PKI services to Hardware Secure Elements </a:t>
            </a:r>
            <a:endParaRPr lang="en-US" sz="1100" dirty="0">
              <a:solidFill>
                <a:schemeClr val="bg1"/>
              </a:solidFill>
              <a:cs typeface="Calibri" panose="020F0502020204030204" pitchFamily="34" charset="0"/>
            </a:endParaRPr>
          </a:p>
        </p:txBody>
      </p:sp>
      <p:sp>
        <p:nvSpPr>
          <p:cNvPr id="44" name="TextBox 43">
            <a:extLst>
              <a:ext uri="{FF2B5EF4-FFF2-40B4-BE49-F238E27FC236}">
                <a16:creationId xmlns:a16="http://schemas.microsoft.com/office/drawing/2014/main" id="{427C91E0-5D3D-F4AA-95A2-5D284CF58541}"/>
              </a:ext>
            </a:extLst>
          </p:cNvPr>
          <p:cNvSpPr txBox="1"/>
          <p:nvPr/>
        </p:nvSpPr>
        <p:spPr>
          <a:xfrm>
            <a:off x="8060090" y="4996879"/>
            <a:ext cx="3405899" cy="1035668"/>
          </a:xfrm>
          <a:prstGeom prst="rect">
            <a:avLst/>
          </a:prstGeom>
          <a:noFill/>
        </p:spPr>
        <p:txBody>
          <a:bodyPr wrap="square" rtlCol="0">
            <a:spAutoFit/>
          </a:bodyPr>
          <a:lstStyle/>
          <a:p>
            <a:pPr lvl="0" algn="ctr">
              <a:lnSpc>
                <a:spcPct val="120000"/>
              </a:lnSpc>
              <a:defRPr/>
            </a:pPr>
            <a:r>
              <a:rPr lang="en-US" sz="1600" b="1" dirty="0">
                <a:solidFill>
                  <a:schemeClr val="bg1"/>
                </a:solidFill>
                <a:cs typeface="Calibri" panose="020F0502020204030204" pitchFamily="34" charset="0"/>
              </a:rPr>
              <a:t>Personalization &amp; Test</a:t>
            </a:r>
          </a:p>
          <a:p>
            <a:pPr lvl="0" algn="ctr">
              <a:lnSpc>
                <a:spcPct val="120000"/>
              </a:lnSpc>
              <a:buClr>
                <a:schemeClr val="bg1"/>
              </a:buClr>
              <a:defRPr/>
            </a:pPr>
            <a:endParaRPr lang="en-US" sz="1200" dirty="0">
              <a:solidFill>
                <a:schemeClr val="bg1"/>
              </a:solidFill>
              <a:ea typeface="Roboto" panose="02000000000000000000" pitchFamily="2" charset="0"/>
              <a:cs typeface="Roboto" panose="02000000000000000000" pitchFamily="2" charset="0"/>
            </a:endParaRPr>
          </a:p>
          <a:p>
            <a:pPr lvl="0" algn="ctr">
              <a:lnSpc>
                <a:spcPct val="120000"/>
              </a:lnSpc>
              <a:defRPr/>
            </a:pPr>
            <a:r>
              <a:rPr lang="en-US" sz="1200" dirty="0">
                <a:solidFill>
                  <a:schemeClr val="bg1"/>
                </a:solidFill>
                <a:ea typeface="Roboto Medium" panose="02000000000000000000" pitchFamily="2" charset="0"/>
                <a:cs typeface="Calibri" panose="020F0502020204030204" pitchFamily="34" charset="0"/>
              </a:rPr>
              <a:t>Test &amp; Personalize chips with IDs and Data in a certified trusted environment</a:t>
            </a:r>
            <a:endParaRPr lang="en-US" sz="1100" dirty="0">
              <a:solidFill>
                <a:schemeClr val="bg1"/>
              </a:solidFill>
              <a:cs typeface="Calibri" panose="020F0502020204030204" pitchFamily="34" charset="0"/>
            </a:endParaRPr>
          </a:p>
        </p:txBody>
      </p:sp>
      <p:pic>
        <p:nvPicPr>
          <p:cNvPr id="3" name="Picture 2" descr="A black background with white text&#10;&#10;AI-generated content may be incorrect.">
            <a:extLst>
              <a:ext uri="{FF2B5EF4-FFF2-40B4-BE49-F238E27FC236}">
                <a16:creationId xmlns:a16="http://schemas.microsoft.com/office/drawing/2014/main" id="{A2488F2A-1C9C-B889-7818-8BD34EC7B1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90926" y="6113160"/>
            <a:ext cx="1112520" cy="433839"/>
          </a:xfrm>
          <a:prstGeom prst="rect">
            <a:avLst/>
          </a:prstGeom>
        </p:spPr>
      </p:pic>
      <p:sp>
        <p:nvSpPr>
          <p:cNvPr id="4" name="Slide Number Placeholder 2">
            <a:extLst>
              <a:ext uri="{FF2B5EF4-FFF2-40B4-BE49-F238E27FC236}">
                <a16:creationId xmlns:a16="http://schemas.microsoft.com/office/drawing/2014/main" id="{60754132-B891-CA5C-A612-F3671F0AFFAC}"/>
              </a:ext>
            </a:extLst>
          </p:cNvPr>
          <p:cNvSpPr txBox="1">
            <a:spLocks/>
          </p:cNvSpPr>
          <p:nvPr/>
        </p:nvSpPr>
        <p:spPr>
          <a:xfrm>
            <a:off x="381000" y="6228821"/>
            <a:ext cx="30988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8</a:t>
            </a:r>
          </a:p>
        </p:txBody>
      </p:sp>
    </p:spTree>
    <p:extLst>
      <p:ext uri="{BB962C8B-B14F-4D97-AF65-F5344CB8AC3E}">
        <p14:creationId xmlns:p14="http://schemas.microsoft.com/office/powerpoint/2010/main" val="3599005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F5E33-3EBC-1428-EEFF-586F5B06131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BBD2196-09B3-F429-8E4F-223138150EA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a:solidFill>
            <a:srgbClr val="7850F2"/>
          </a:solidFill>
        </p:spPr>
      </p:pic>
      <p:sp>
        <p:nvSpPr>
          <p:cNvPr id="4" name="Title 3">
            <a:extLst>
              <a:ext uri="{FF2B5EF4-FFF2-40B4-BE49-F238E27FC236}">
                <a16:creationId xmlns:a16="http://schemas.microsoft.com/office/drawing/2014/main" id="{B8161634-B481-192D-F34D-0942A2AD89B2}"/>
              </a:ext>
            </a:extLst>
          </p:cNvPr>
          <p:cNvSpPr>
            <a:spLocks noGrp="1"/>
          </p:cNvSpPr>
          <p:nvPr>
            <p:ph type="title"/>
          </p:nvPr>
        </p:nvSpPr>
        <p:spPr>
          <a:xfrm>
            <a:off x="521749" y="364850"/>
            <a:ext cx="10947772" cy="716711"/>
          </a:xfrm>
        </p:spPr>
        <p:txBody>
          <a:bodyPr>
            <a:noAutofit/>
          </a:bodyPr>
          <a:lstStyle/>
          <a:p>
            <a:r>
              <a:rPr lang="en-US" sz="3200" dirty="0">
                <a:gradFill>
                  <a:gsLst>
                    <a:gs pos="0">
                      <a:srgbClr val="339AF0"/>
                    </a:gs>
                    <a:gs pos="100000">
                      <a:srgbClr val="7850F2"/>
                    </a:gs>
                  </a:gsLst>
                  <a:lin ang="0" scaled="0"/>
                </a:gradFill>
              </a:rPr>
              <a:t>An End-to-End Value Proposition</a:t>
            </a:r>
          </a:p>
        </p:txBody>
      </p:sp>
      <p:sp>
        <p:nvSpPr>
          <p:cNvPr id="6" name="ZoneTexte 5">
            <a:extLst>
              <a:ext uri="{FF2B5EF4-FFF2-40B4-BE49-F238E27FC236}">
                <a16:creationId xmlns:a16="http://schemas.microsoft.com/office/drawing/2014/main" id="{33B64FAF-1EED-C5F8-75B3-A853A6988B3C}"/>
              </a:ext>
            </a:extLst>
          </p:cNvPr>
          <p:cNvSpPr txBox="1"/>
          <p:nvPr/>
        </p:nvSpPr>
        <p:spPr>
          <a:xfrm>
            <a:off x="4414468" y="4734229"/>
            <a:ext cx="0" cy="0"/>
          </a:xfrm>
          <a:prstGeom prst="rect">
            <a:avLst/>
          </a:prstGeom>
        </p:spPr>
        <p:txBody>
          <a:bodyPr vert="horz" wrap="none" lIns="0" tIns="0" rIns="0" bIns="0" rtlCol="0" anchor="b" anchorCtr="0">
            <a:noAutofit/>
          </a:bodyPr>
          <a:lstStyle/>
          <a:p>
            <a:pPr algn="l"/>
            <a:endParaRPr lang="fr-FR" sz="2000" dirty="0" err="1">
              <a:solidFill>
                <a:schemeClr val="tx1"/>
              </a:solidFill>
            </a:endParaRPr>
          </a:p>
        </p:txBody>
      </p:sp>
      <p:sp>
        <p:nvSpPr>
          <p:cNvPr id="10" name="ZoneTexte 9">
            <a:extLst>
              <a:ext uri="{FF2B5EF4-FFF2-40B4-BE49-F238E27FC236}">
                <a16:creationId xmlns:a16="http://schemas.microsoft.com/office/drawing/2014/main" id="{6176CA88-36A4-DEDB-5B1F-1E5A899BD04E}"/>
              </a:ext>
            </a:extLst>
          </p:cNvPr>
          <p:cNvSpPr txBox="1"/>
          <p:nvPr/>
        </p:nvSpPr>
        <p:spPr>
          <a:xfrm>
            <a:off x="7227518" y="5693079"/>
            <a:ext cx="0" cy="0"/>
          </a:xfrm>
          <a:prstGeom prst="rect">
            <a:avLst/>
          </a:prstGeom>
        </p:spPr>
        <p:txBody>
          <a:bodyPr vert="horz" wrap="none" lIns="0" tIns="0" rIns="0" bIns="0" rtlCol="0" anchor="b" anchorCtr="0">
            <a:noAutofit/>
          </a:bodyPr>
          <a:lstStyle/>
          <a:p>
            <a:pPr algn="l"/>
            <a:endParaRPr lang="fr-FR" sz="2000" dirty="0" err="1">
              <a:solidFill>
                <a:schemeClr val="tx1"/>
              </a:solidFill>
            </a:endParaRPr>
          </a:p>
        </p:txBody>
      </p:sp>
      <p:sp>
        <p:nvSpPr>
          <p:cNvPr id="15" name="ZoneTexte 14">
            <a:extLst>
              <a:ext uri="{FF2B5EF4-FFF2-40B4-BE49-F238E27FC236}">
                <a16:creationId xmlns:a16="http://schemas.microsoft.com/office/drawing/2014/main" id="{0CD5B84B-2591-3472-D6BD-E77A175BD171}"/>
              </a:ext>
            </a:extLst>
          </p:cNvPr>
          <p:cNvSpPr txBox="1"/>
          <p:nvPr/>
        </p:nvSpPr>
        <p:spPr>
          <a:xfrm>
            <a:off x="11698353" y="5510843"/>
            <a:ext cx="0" cy="0"/>
          </a:xfrm>
          <a:prstGeom prst="rect">
            <a:avLst/>
          </a:prstGeom>
        </p:spPr>
        <p:txBody>
          <a:bodyPr vert="horz" wrap="none" lIns="0" tIns="0" rIns="0" bIns="0" rtlCol="0" anchor="b" anchorCtr="0">
            <a:noAutofit/>
          </a:bodyPr>
          <a:lstStyle/>
          <a:p>
            <a:pPr algn="l"/>
            <a:endParaRPr lang="fr-FR" sz="2000" dirty="0" err="1">
              <a:solidFill>
                <a:schemeClr val="tx1"/>
              </a:solidFill>
            </a:endParaRPr>
          </a:p>
        </p:txBody>
      </p:sp>
      <p:sp>
        <p:nvSpPr>
          <p:cNvPr id="42" name="ZoneTexte 41">
            <a:extLst>
              <a:ext uri="{FF2B5EF4-FFF2-40B4-BE49-F238E27FC236}">
                <a16:creationId xmlns:a16="http://schemas.microsoft.com/office/drawing/2014/main" id="{82AC8C65-5015-89B6-DD7D-26C32FD315A2}"/>
              </a:ext>
            </a:extLst>
          </p:cNvPr>
          <p:cNvSpPr txBox="1"/>
          <p:nvPr/>
        </p:nvSpPr>
        <p:spPr>
          <a:xfrm>
            <a:off x="7746391" y="4671599"/>
            <a:ext cx="0" cy="0"/>
          </a:xfrm>
          <a:prstGeom prst="rect">
            <a:avLst/>
          </a:prstGeom>
        </p:spPr>
        <p:txBody>
          <a:bodyPr vert="horz" wrap="none" lIns="0" tIns="0" rIns="0" bIns="0" rtlCol="0" anchor="b" anchorCtr="0">
            <a:noAutofit/>
          </a:bodyPr>
          <a:lstStyle/>
          <a:p>
            <a:pPr algn="l"/>
            <a:endParaRPr lang="fr-FR" sz="2000" dirty="0" err="1">
              <a:solidFill>
                <a:schemeClr val="tx1"/>
              </a:solidFill>
            </a:endParaRPr>
          </a:p>
        </p:txBody>
      </p:sp>
      <p:sp>
        <p:nvSpPr>
          <p:cNvPr id="1042" name="ZoneTexte 1041">
            <a:extLst>
              <a:ext uri="{FF2B5EF4-FFF2-40B4-BE49-F238E27FC236}">
                <a16:creationId xmlns:a16="http://schemas.microsoft.com/office/drawing/2014/main" id="{D74D5938-2C11-4851-9AD4-0C2850BCA97F}"/>
              </a:ext>
            </a:extLst>
          </p:cNvPr>
          <p:cNvSpPr txBox="1"/>
          <p:nvPr/>
        </p:nvSpPr>
        <p:spPr>
          <a:xfrm>
            <a:off x="9838238" y="3957616"/>
            <a:ext cx="0" cy="0"/>
          </a:xfrm>
          <a:prstGeom prst="rect">
            <a:avLst/>
          </a:prstGeom>
        </p:spPr>
        <p:txBody>
          <a:bodyPr vert="horz" wrap="none" lIns="0" tIns="0" rIns="0" bIns="0" rtlCol="0" anchor="b" anchorCtr="0">
            <a:noAutofit/>
          </a:bodyPr>
          <a:lstStyle/>
          <a:p>
            <a:pPr algn="l"/>
            <a:endParaRPr lang="fr-FR" sz="2000" dirty="0" err="1">
              <a:solidFill>
                <a:schemeClr val="tx1"/>
              </a:solidFill>
            </a:endParaRPr>
          </a:p>
        </p:txBody>
      </p:sp>
      <p:sp>
        <p:nvSpPr>
          <p:cNvPr id="1054" name="ZoneTexte 1053">
            <a:extLst>
              <a:ext uri="{FF2B5EF4-FFF2-40B4-BE49-F238E27FC236}">
                <a16:creationId xmlns:a16="http://schemas.microsoft.com/office/drawing/2014/main" id="{FD57A9DF-297A-DBCD-8862-930FEAF30046}"/>
              </a:ext>
            </a:extLst>
          </p:cNvPr>
          <p:cNvSpPr txBox="1"/>
          <p:nvPr/>
        </p:nvSpPr>
        <p:spPr>
          <a:xfrm>
            <a:off x="9274566" y="3168476"/>
            <a:ext cx="0" cy="0"/>
          </a:xfrm>
          <a:prstGeom prst="rect">
            <a:avLst/>
          </a:prstGeom>
        </p:spPr>
        <p:txBody>
          <a:bodyPr vert="horz" wrap="none" lIns="0" tIns="0" rIns="0" bIns="0" rtlCol="0" anchor="b" anchorCtr="0">
            <a:noAutofit/>
          </a:bodyPr>
          <a:lstStyle/>
          <a:p>
            <a:pPr algn="l"/>
            <a:endParaRPr lang="fr-FR" sz="2000" dirty="0" err="1">
              <a:solidFill>
                <a:schemeClr val="tx1"/>
              </a:solidFill>
            </a:endParaRPr>
          </a:p>
        </p:txBody>
      </p:sp>
      <p:sp>
        <p:nvSpPr>
          <p:cNvPr id="1075" name="ZoneTexte 1074">
            <a:extLst>
              <a:ext uri="{FF2B5EF4-FFF2-40B4-BE49-F238E27FC236}">
                <a16:creationId xmlns:a16="http://schemas.microsoft.com/office/drawing/2014/main" id="{84DFEB4C-28C1-8673-B02C-23E150480ECA}"/>
              </a:ext>
            </a:extLst>
          </p:cNvPr>
          <p:cNvSpPr txBox="1"/>
          <p:nvPr/>
        </p:nvSpPr>
        <p:spPr>
          <a:xfrm>
            <a:off x="9725503" y="4233188"/>
            <a:ext cx="0" cy="0"/>
          </a:xfrm>
          <a:prstGeom prst="rect">
            <a:avLst/>
          </a:prstGeom>
        </p:spPr>
        <p:txBody>
          <a:bodyPr vert="horz" wrap="none" lIns="0" tIns="0" rIns="0" bIns="0" rtlCol="0" anchor="b" anchorCtr="0">
            <a:noAutofit/>
          </a:bodyPr>
          <a:lstStyle/>
          <a:p>
            <a:pPr algn="l"/>
            <a:endParaRPr lang="fr-FR" sz="2000" dirty="0" err="1">
              <a:solidFill>
                <a:schemeClr val="tx1"/>
              </a:solidFill>
            </a:endParaRPr>
          </a:p>
        </p:txBody>
      </p:sp>
      <p:sp>
        <p:nvSpPr>
          <p:cNvPr id="1077" name="Autre processus 1076">
            <a:extLst>
              <a:ext uri="{FF2B5EF4-FFF2-40B4-BE49-F238E27FC236}">
                <a16:creationId xmlns:a16="http://schemas.microsoft.com/office/drawing/2014/main" id="{2DFF1451-9ACC-5AFB-20A9-5BAE91A5335A}"/>
              </a:ext>
            </a:extLst>
          </p:cNvPr>
          <p:cNvSpPr/>
          <p:nvPr/>
        </p:nvSpPr>
        <p:spPr>
          <a:xfrm>
            <a:off x="185454" y="5639951"/>
            <a:ext cx="490564" cy="240488"/>
          </a:xfrm>
          <a:prstGeom prst="flowChartAlternateProcess">
            <a:avLst/>
          </a:prstGeom>
          <a:solidFill>
            <a:srgbClr val="4BA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9" name="Autre processus 1078">
            <a:extLst>
              <a:ext uri="{FF2B5EF4-FFF2-40B4-BE49-F238E27FC236}">
                <a16:creationId xmlns:a16="http://schemas.microsoft.com/office/drawing/2014/main" id="{223A36A6-2B48-2F23-4DEF-BA8F214070D6}"/>
              </a:ext>
            </a:extLst>
          </p:cNvPr>
          <p:cNvSpPr/>
          <p:nvPr/>
        </p:nvSpPr>
        <p:spPr>
          <a:xfrm>
            <a:off x="185454" y="5933127"/>
            <a:ext cx="490564" cy="240488"/>
          </a:xfrm>
          <a:prstGeom prst="flowChartAlternateProcess">
            <a:avLst/>
          </a:prstGeom>
          <a:solidFill>
            <a:srgbClr val="784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0" name="Autre processus 1079">
            <a:extLst>
              <a:ext uri="{FF2B5EF4-FFF2-40B4-BE49-F238E27FC236}">
                <a16:creationId xmlns:a16="http://schemas.microsoft.com/office/drawing/2014/main" id="{6CAED8F8-487A-BE0E-D686-26FBCFA92BA8}"/>
              </a:ext>
            </a:extLst>
          </p:cNvPr>
          <p:cNvSpPr/>
          <p:nvPr/>
        </p:nvSpPr>
        <p:spPr>
          <a:xfrm>
            <a:off x="191330" y="6245150"/>
            <a:ext cx="490564" cy="240488"/>
          </a:xfrm>
          <a:prstGeom prst="flowChartAlternateProcess">
            <a:avLst/>
          </a:prstGeom>
          <a:solidFill>
            <a:srgbClr val="339A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1" name="Autre processus 1080">
            <a:extLst>
              <a:ext uri="{FF2B5EF4-FFF2-40B4-BE49-F238E27FC236}">
                <a16:creationId xmlns:a16="http://schemas.microsoft.com/office/drawing/2014/main" id="{1CBBA649-2687-F13C-6440-6A472B683960}"/>
              </a:ext>
            </a:extLst>
          </p:cNvPr>
          <p:cNvSpPr/>
          <p:nvPr/>
        </p:nvSpPr>
        <p:spPr>
          <a:xfrm>
            <a:off x="185454" y="6546758"/>
            <a:ext cx="490564" cy="240488"/>
          </a:xfrm>
          <a:prstGeom prst="flowChartAlternate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082" name="TextBox 42">
            <a:extLst>
              <a:ext uri="{FF2B5EF4-FFF2-40B4-BE49-F238E27FC236}">
                <a16:creationId xmlns:a16="http://schemas.microsoft.com/office/drawing/2014/main" id="{D2FDF0E8-3E01-8BEB-1E8C-F25CBBC3856F}"/>
              </a:ext>
            </a:extLst>
          </p:cNvPr>
          <p:cNvSpPr txBox="1"/>
          <p:nvPr/>
        </p:nvSpPr>
        <p:spPr>
          <a:xfrm>
            <a:off x="704451" y="5616865"/>
            <a:ext cx="2221747" cy="307777"/>
          </a:xfrm>
          <a:prstGeom prst="rect">
            <a:avLst/>
          </a:prstGeom>
          <a:noFill/>
        </p:spPr>
        <p:txBody>
          <a:bodyPr wrap="square">
            <a:spAutoFit/>
          </a:bodyPr>
          <a:lstStyle/>
          <a:p>
            <a:r>
              <a:rPr kumimoji="0" lang="en-US" sz="1400" b="0" i="0" u="none" strike="noStrike" kern="1200" cap="none" spc="0" normalizeH="0" baseline="0" noProof="0" dirty="0">
                <a:ln>
                  <a:noFill/>
                </a:ln>
                <a:solidFill>
                  <a:srgbClr val="4BACC7"/>
                </a:solidFill>
                <a:effectLst/>
                <a:uLnTx/>
                <a:uFillTx/>
                <a:latin typeface="Aptos" panose="02110004020202020204"/>
                <a:ea typeface="+mn-ea"/>
                <a:cs typeface="+mn-cs"/>
              </a:rPr>
              <a:t>QUANTIX</a:t>
            </a:r>
            <a:endParaRPr lang="en-US" sz="1400" dirty="0">
              <a:solidFill>
                <a:srgbClr val="4BACC7"/>
              </a:solidFill>
            </a:endParaRPr>
          </a:p>
        </p:txBody>
      </p:sp>
      <p:sp>
        <p:nvSpPr>
          <p:cNvPr id="1083" name="TextBox 38">
            <a:extLst>
              <a:ext uri="{FF2B5EF4-FFF2-40B4-BE49-F238E27FC236}">
                <a16:creationId xmlns:a16="http://schemas.microsoft.com/office/drawing/2014/main" id="{21DDD4E0-30D1-388E-8F26-56D4763213F7}"/>
              </a:ext>
            </a:extLst>
          </p:cNvPr>
          <p:cNvSpPr txBox="1"/>
          <p:nvPr/>
        </p:nvSpPr>
        <p:spPr>
          <a:xfrm>
            <a:off x="727740" y="5918819"/>
            <a:ext cx="7914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84FF2"/>
                </a:solidFill>
                <a:effectLst/>
                <a:uLnTx/>
                <a:uFillTx/>
                <a:latin typeface="Aptos" panose="02110004020202020204"/>
                <a:ea typeface="+mn-ea"/>
                <a:cs typeface="+mn-cs"/>
              </a:rPr>
              <a:t>IC’ALPS</a:t>
            </a:r>
          </a:p>
        </p:txBody>
      </p:sp>
      <p:sp>
        <p:nvSpPr>
          <p:cNvPr id="1084" name="TextBox 48">
            <a:extLst>
              <a:ext uri="{FF2B5EF4-FFF2-40B4-BE49-F238E27FC236}">
                <a16:creationId xmlns:a16="http://schemas.microsoft.com/office/drawing/2014/main" id="{E8A4F2CB-830C-F5F7-63D0-FCC102ADF649}"/>
              </a:ext>
            </a:extLst>
          </p:cNvPr>
          <p:cNvSpPr txBox="1"/>
          <p:nvPr/>
        </p:nvSpPr>
        <p:spPr>
          <a:xfrm>
            <a:off x="735022" y="6233607"/>
            <a:ext cx="81304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9AF0"/>
                </a:solidFill>
                <a:effectLst/>
                <a:uLnTx/>
                <a:uFillTx/>
                <a:latin typeface="Aptos" panose="02110004020202020204"/>
                <a:ea typeface="+mn-ea"/>
                <a:cs typeface="+mn-cs"/>
              </a:rPr>
              <a:t>SEALSQ</a:t>
            </a:r>
          </a:p>
        </p:txBody>
      </p:sp>
      <p:sp>
        <p:nvSpPr>
          <p:cNvPr id="1085" name="TextBox 40">
            <a:extLst>
              <a:ext uri="{FF2B5EF4-FFF2-40B4-BE49-F238E27FC236}">
                <a16:creationId xmlns:a16="http://schemas.microsoft.com/office/drawing/2014/main" id="{A60BD814-734D-4A28-D483-0593482CCB76}"/>
              </a:ext>
            </a:extLst>
          </p:cNvPr>
          <p:cNvSpPr txBox="1"/>
          <p:nvPr/>
        </p:nvSpPr>
        <p:spPr>
          <a:xfrm>
            <a:off x="720046" y="6505718"/>
            <a:ext cx="35180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ptos" panose="02110004020202020204"/>
                <a:ea typeface="+mn-ea"/>
                <a:cs typeface="+mn-cs"/>
              </a:rPr>
              <a:t>Outsourced to foundry &amp; packaging partner</a:t>
            </a:r>
          </a:p>
        </p:txBody>
      </p:sp>
      <p:pic>
        <p:nvPicPr>
          <p:cNvPr id="25" name="Picture 24" descr="A blue and purple key with a person in the center&#10;&#10;AI-generated content may be incorrect.">
            <a:extLst>
              <a:ext uri="{FF2B5EF4-FFF2-40B4-BE49-F238E27FC236}">
                <a16:creationId xmlns:a16="http://schemas.microsoft.com/office/drawing/2014/main" id="{E3B60C50-E33A-953D-8AD9-911E798EB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652" y="4958618"/>
            <a:ext cx="600850" cy="599650"/>
          </a:xfrm>
          <a:prstGeom prst="rect">
            <a:avLst/>
          </a:prstGeom>
        </p:spPr>
      </p:pic>
      <p:sp>
        <p:nvSpPr>
          <p:cNvPr id="27" name="TextBox 42">
            <a:extLst>
              <a:ext uri="{FF2B5EF4-FFF2-40B4-BE49-F238E27FC236}">
                <a16:creationId xmlns:a16="http://schemas.microsoft.com/office/drawing/2014/main" id="{A2E36482-D971-EF22-BAF9-A2BE6D67FBA0}"/>
              </a:ext>
            </a:extLst>
          </p:cNvPr>
          <p:cNvSpPr txBox="1"/>
          <p:nvPr/>
        </p:nvSpPr>
        <p:spPr>
          <a:xfrm>
            <a:off x="732268" y="5134264"/>
            <a:ext cx="2221747" cy="307777"/>
          </a:xfrm>
          <a:prstGeom prst="rect">
            <a:avLst/>
          </a:prstGeom>
          <a:noFill/>
        </p:spPr>
        <p:txBody>
          <a:bodyPr wrap="square">
            <a:spAutoFit/>
          </a:bodyPr>
          <a:lstStyle/>
          <a:p>
            <a:r>
              <a:rPr kumimoji="0" lang="en-US" sz="1400" b="0" i="0" u="none" strike="noStrike" kern="1200" cap="none" spc="0" normalizeH="0" baseline="0" noProof="0" dirty="0">
                <a:ln>
                  <a:noFill/>
                </a:ln>
                <a:solidFill>
                  <a:srgbClr val="5675F1"/>
                </a:solidFill>
                <a:effectLst/>
                <a:uLnTx/>
                <a:uFillTx/>
                <a:latin typeface="Aptos" panose="02110004020202020204"/>
                <a:ea typeface="+mn-ea"/>
                <a:cs typeface="+mn-cs"/>
              </a:rPr>
              <a:t>Personalization (</a:t>
            </a:r>
            <a:r>
              <a:rPr kumimoji="0" lang="en-US" sz="1400" b="0" i="0" u="none" strike="noStrike" kern="1200" cap="none" spc="0" normalizeH="0" baseline="0" noProof="0" dirty="0" err="1">
                <a:ln>
                  <a:noFill/>
                </a:ln>
                <a:solidFill>
                  <a:srgbClr val="5675F1"/>
                </a:solidFill>
                <a:effectLst/>
                <a:uLnTx/>
                <a:uFillTx/>
                <a:latin typeface="Aptos" panose="02110004020202020204"/>
                <a:ea typeface="+mn-ea"/>
                <a:cs typeface="+mn-cs"/>
              </a:rPr>
              <a:t>INeS</a:t>
            </a:r>
            <a:r>
              <a:rPr kumimoji="0" lang="en-US" sz="1400" b="0" i="0" u="none" strike="noStrike" kern="1200" cap="none" spc="0" normalizeH="0" baseline="0" noProof="0" dirty="0">
                <a:ln>
                  <a:noFill/>
                </a:ln>
                <a:solidFill>
                  <a:srgbClr val="5675F1"/>
                </a:solidFill>
                <a:effectLst/>
                <a:uLnTx/>
                <a:uFillTx/>
                <a:latin typeface="Aptos" panose="02110004020202020204"/>
                <a:ea typeface="+mn-ea"/>
                <a:cs typeface="+mn-cs"/>
              </a:rPr>
              <a:t> PKI)</a:t>
            </a:r>
            <a:endParaRPr lang="en-US" sz="1400" dirty="0">
              <a:solidFill>
                <a:srgbClr val="5675F1"/>
              </a:solidFill>
            </a:endParaRPr>
          </a:p>
        </p:txBody>
      </p:sp>
      <p:sp>
        <p:nvSpPr>
          <p:cNvPr id="1065" name="Autre processus 1064">
            <a:extLst>
              <a:ext uri="{FF2B5EF4-FFF2-40B4-BE49-F238E27FC236}">
                <a16:creationId xmlns:a16="http://schemas.microsoft.com/office/drawing/2014/main" id="{C6C816DD-F672-F497-BF2B-29348FF38A18}"/>
              </a:ext>
            </a:extLst>
          </p:cNvPr>
          <p:cNvSpPr/>
          <p:nvPr/>
        </p:nvSpPr>
        <p:spPr>
          <a:xfrm>
            <a:off x="8902976" y="5113787"/>
            <a:ext cx="802011" cy="732843"/>
          </a:xfrm>
          <a:prstGeom prst="flowChartAlternateProcess">
            <a:avLst/>
          </a:prstGeom>
          <a:solidFill>
            <a:srgbClr val="6565F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066" name="ZoneTexte 1065">
            <a:extLst>
              <a:ext uri="{FF2B5EF4-FFF2-40B4-BE49-F238E27FC236}">
                <a16:creationId xmlns:a16="http://schemas.microsoft.com/office/drawing/2014/main" id="{EA738551-279B-E9BD-FB83-E951CBA21F51}"/>
              </a:ext>
            </a:extLst>
          </p:cNvPr>
          <p:cNvSpPr txBox="1"/>
          <p:nvPr/>
        </p:nvSpPr>
        <p:spPr>
          <a:xfrm>
            <a:off x="8989391" y="5358312"/>
            <a:ext cx="626466" cy="212613"/>
          </a:xfrm>
          <a:prstGeom prst="rect">
            <a:avLst/>
          </a:prstGeom>
          <a:noFill/>
        </p:spPr>
        <p:txBody>
          <a:bodyPr vert="horz" wrap="square" lIns="0" tIns="0" rIns="0" bIns="0" rtlCol="0" anchor="b" anchorCtr="0">
            <a:noAutofit/>
          </a:bodyPr>
          <a:lstStyle/>
          <a:p>
            <a:pPr algn="ctr"/>
            <a:r>
              <a:rPr lang="fr-FR" sz="1400" b="1" dirty="0" err="1">
                <a:solidFill>
                  <a:schemeClr val="bg1"/>
                </a:solidFill>
                <a:latin typeface="+mj-lt"/>
              </a:rPr>
              <a:t>Factory</a:t>
            </a:r>
            <a:endParaRPr lang="fr-FR" sz="1400" b="1" dirty="0">
              <a:solidFill>
                <a:schemeClr val="bg1"/>
              </a:solidFill>
              <a:latin typeface="+mj-lt"/>
            </a:endParaRPr>
          </a:p>
        </p:txBody>
      </p:sp>
      <p:sp>
        <p:nvSpPr>
          <p:cNvPr id="11" name="ZoneTexte 10">
            <a:extLst>
              <a:ext uri="{FF2B5EF4-FFF2-40B4-BE49-F238E27FC236}">
                <a16:creationId xmlns:a16="http://schemas.microsoft.com/office/drawing/2014/main" id="{70792A4E-B187-9ACE-C136-2B8CEB79C27B}"/>
              </a:ext>
            </a:extLst>
          </p:cNvPr>
          <p:cNvSpPr txBox="1"/>
          <p:nvPr/>
        </p:nvSpPr>
        <p:spPr>
          <a:xfrm>
            <a:off x="7473705" y="4047933"/>
            <a:ext cx="0" cy="0"/>
          </a:xfrm>
          <a:prstGeom prst="rect">
            <a:avLst/>
          </a:prstGeom>
        </p:spPr>
        <p:txBody>
          <a:bodyPr vert="horz" wrap="none" lIns="0" tIns="0" rIns="0" bIns="0" rtlCol="0" anchor="b" anchorCtr="0">
            <a:noAutofit/>
          </a:bodyPr>
          <a:lstStyle/>
          <a:p>
            <a:pPr algn="l"/>
            <a:endParaRPr lang="fr-FR" sz="2000" dirty="0" err="1">
              <a:solidFill>
                <a:schemeClr val="tx1"/>
              </a:solidFill>
            </a:endParaRPr>
          </a:p>
        </p:txBody>
      </p:sp>
      <p:sp>
        <p:nvSpPr>
          <p:cNvPr id="26" name="ZoneTexte 25">
            <a:extLst>
              <a:ext uri="{FF2B5EF4-FFF2-40B4-BE49-F238E27FC236}">
                <a16:creationId xmlns:a16="http://schemas.microsoft.com/office/drawing/2014/main" id="{58E7B0CF-164F-017B-87D4-124BC4B7020F}"/>
              </a:ext>
            </a:extLst>
          </p:cNvPr>
          <p:cNvSpPr txBox="1"/>
          <p:nvPr/>
        </p:nvSpPr>
        <p:spPr>
          <a:xfrm>
            <a:off x="6191938" y="3615336"/>
            <a:ext cx="0" cy="0"/>
          </a:xfrm>
          <a:prstGeom prst="rect">
            <a:avLst/>
          </a:prstGeom>
        </p:spPr>
        <p:txBody>
          <a:bodyPr vert="horz" wrap="none" lIns="0" tIns="0" rIns="0" bIns="0" rtlCol="0" anchor="b" anchorCtr="0">
            <a:noAutofit/>
          </a:bodyPr>
          <a:lstStyle/>
          <a:p>
            <a:pPr algn="l"/>
            <a:endParaRPr lang="fr-FR" sz="2000" dirty="0" err="1">
              <a:solidFill>
                <a:schemeClr val="tx1"/>
              </a:solidFill>
            </a:endParaRPr>
          </a:p>
        </p:txBody>
      </p:sp>
      <p:sp>
        <p:nvSpPr>
          <p:cNvPr id="50" name="ZoneTexte 49">
            <a:extLst>
              <a:ext uri="{FF2B5EF4-FFF2-40B4-BE49-F238E27FC236}">
                <a16:creationId xmlns:a16="http://schemas.microsoft.com/office/drawing/2014/main" id="{CF3D2E05-2700-4693-2321-D3409EE58063}"/>
              </a:ext>
            </a:extLst>
          </p:cNvPr>
          <p:cNvSpPr txBox="1"/>
          <p:nvPr/>
        </p:nvSpPr>
        <p:spPr>
          <a:xfrm>
            <a:off x="3756582" y="3818802"/>
            <a:ext cx="1244382" cy="453959"/>
          </a:xfrm>
          <a:prstGeom prst="rect">
            <a:avLst/>
          </a:prstGeom>
        </p:spPr>
        <p:txBody>
          <a:bodyPr vert="horz" wrap="square" lIns="0" tIns="0" rIns="0" bIns="0" rtlCol="0" anchor="b" anchorCtr="0">
            <a:noAutofit/>
          </a:bodyPr>
          <a:lstStyle/>
          <a:p>
            <a:pPr algn="l"/>
            <a:endParaRPr lang="fr-FR" sz="2000" dirty="0" err="1">
              <a:solidFill>
                <a:schemeClr val="tx1"/>
              </a:solidFill>
            </a:endParaRPr>
          </a:p>
        </p:txBody>
      </p:sp>
      <p:sp>
        <p:nvSpPr>
          <p:cNvPr id="54" name="ZoneTexte 53">
            <a:extLst>
              <a:ext uri="{FF2B5EF4-FFF2-40B4-BE49-F238E27FC236}">
                <a16:creationId xmlns:a16="http://schemas.microsoft.com/office/drawing/2014/main" id="{B0613A70-8E06-2C36-46D1-19A790C9420E}"/>
              </a:ext>
            </a:extLst>
          </p:cNvPr>
          <p:cNvSpPr txBox="1"/>
          <p:nvPr/>
        </p:nvSpPr>
        <p:spPr>
          <a:xfrm>
            <a:off x="5100078" y="2113931"/>
            <a:ext cx="0" cy="0"/>
          </a:xfrm>
          <a:prstGeom prst="rect">
            <a:avLst/>
          </a:prstGeom>
        </p:spPr>
        <p:txBody>
          <a:bodyPr vert="horz" wrap="none" lIns="0" tIns="0" rIns="0" bIns="0" rtlCol="0" anchor="b" anchorCtr="0">
            <a:noAutofit/>
          </a:bodyPr>
          <a:lstStyle/>
          <a:p>
            <a:pPr algn="l"/>
            <a:endParaRPr lang="fr-FR" sz="2000" dirty="0" err="1">
              <a:solidFill>
                <a:schemeClr val="tx1"/>
              </a:solidFill>
            </a:endParaRPr>
          </a:p>
        </p:txBody>
      </p:sp>
      <p:sp>
        <p:nvSpPr>
          <p:cNvPr id="1046" name="ZoneTexte 1045">
            <a:extLst>
              <a:ext uri="{FF2B5EF4-FFF2-40B4-BE49-F238E27FC236}">
                <a16:creationId xmlns:a16="http://schemas.microsoft.com/office/drawing/2014/main" id="{E4AA5A8C-6506-CAFA-B44F-760FA3967366}"/>
              </a:ext>
            </a:extLst>
          </p:cNvPr>
          <p:cNvSpPr txBox="1"/>
          <p:nvPr/>
        </p:nvSpPr>
        <p:spPr>
          <a:xfrm>
            <a:off x="4849066" y="2300855"/>
            <a:ext cx="0" cy="0"/>
          </a:xfrm>
          <a:prstGeom prst="rect">
            <a:avLst/>
          </a:prstGeom>
        </p:spPr>
        <p:txBody>
          <a:bodyPr vert="horz" wrap="none" lIns="0" tIns="0" rIns="0" bIns="0" rtlCol="0" anchor="b" anchorCtr="0">
            <a:noAutofit/>
          </a:bodyPr>
          <a:lstStyle/>
          <a:p>
            <a:pPr algn="l"/>
            <a:endParaRPr lang="fr-FR" sz="2000" dirty="0" err="1">
              <a:solidFill>
                <a:schemeClr val="tx1"/>
              </a:solidFill>
            </a:endParaRPr>
          </a:p>
        </p:txBody>
      </p:sp>
      <p:sp>
        <p:nvSpPr>
          <p:cNvPr id="1048" name="ZoneTexte 1047">
            <a:extLst>
              <a:ext uri="{FF2B5EF4-FFF2-40B4-BE49-F238E27FC236}">
                <a16:creationId xmlns:a16="http://schemas.microsoft.com/office/drawing/2014/main" id="{51CA61C7-2BF3-F2A3-3A58-0ECC09FFDD2D}"/>
              </a:ext>
            </a:extLst>
          </p:cNvPr>
          <p:cNvSpPr txBox="1"/>
          <p:nvPr/>
        </p:nvSpPr>
        <p:spPr>
          <a:xfrm>
            <a:off x="3764904" y="1772126"/>
            <a:ext cx="0" cy="0"/>
          </a:xfrm>
          <a:prstGeom prst="rect">
            <a:avLst/>
          </a:prstGeom>
        </p:spPr>
        <p:txBody>
          <a:bodyPr vert="horz" wrap="none" lIns="0" tIns="0" rIns="0" bIns="0" rtlCol="0" anchor="b" anchorCtr="0">
            <a:noAutofit/>
          </a:bodyPr>
          <a:lstStyle/>
          <a:p>
            <a:pPr algn="l"/>
            <a:endParaRPr lang="fr-FR" sz="2400" b="1" dirty="0" err="1">
              <a:solidFill>
                <a:schemeClr val="tx1"/>
              </a:solidFill>
              <a:latin typeface="+mj-lt"/>
            </a:endParaRPr>
          </a:p>
        </p:txBody>
      </p:sp>
      <p:cxnSp>
        <p:nvCxnSpPr>
          <p:cNvPr id="1051" name="Connecteur droit avec flèche 1050">
            <a:extLst>
              <a:ext uri="{FF2B5EF4-FFF2-40B4-BE49-F238E27FC236}">
                <a16:creationId xmlns:a16="http://schemas.microsoft.com/office/drawing/2014/main" id="{EE328EC6-8E6E-176A-7754-9E62E08360AB}"/>
              </a:ext>
            </a:extLst>
          </p:cNvPr>
          <p:cNvCxnSpPr/>
          <p:nvPr/>
        </p:nvCxnSpPr>
        <p:spPr>
          <a:xfrm>
            <a:off x="3408793" y="2609518"/>
            <a:ext cx="44934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56" name="Connecteur droit avec flèche 1055">
            <a:extLst>
              <a:ext uri="{FF2B5EF4-FFF2-40B4-BE49-F238E27FC236}">
                <a16:creationId xmlns:a16="http://schemas.microsoft.com/office/drawing/2014/main" id="{7349CD36-C335-678A-F9CA-FF5858E07876}"/>
              </a:ext>
            </a:extLst>
          </p:cNvPr>
          <p:cNvCxnSpPr>
            <a:cxnSpLocks/>
          </p:cNvCxnSpPr>
          <p:nvPr/>
        </p:nvCxnSpPr>
        <p:spPr>
          <a:xfrm>
            <a:off x="4850383" y="4590043"/>
            <a:ext cx="0" cy="2933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57" name="Connecteur droit avec flèche 1056">
            <a:extLst>
              <a:ext uri="{FF2B5EF4-FFF2-40B4-BE49-F238E27FC236}">
                <a16:creationId xmlns:a16="http://schemas.microsoft.com/office/drawing/2014/main" id="{9F7CE7BC-AFAF-0C9E-6ACF-5FAB9B74715E}"/>
              </a:ext>
            </a:extLst>
          </p:cNvPr>
          <p:cNvCxnSpPr>
            <a:cxnSpLocks/>
          </p:cNvCxnSpPr>
          <p:nvPr/>
        </p:nvCxnSpPr>
        <p:spPr>
          <a:xfrm>
            <a:off x="4865598" y="3163402"/>
            <a:ext cx="0" cy="30819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60" name="Connecteur droit avec flèche 1059">
            <a:extLst>
              <a:ext uri="{FF2B5EF4-FFF2-40B4-BE49-F238E27FC236}">
                <a16:creationId xmlns:a16="http://schemas.microsoft.com/office/drawing/2014/main" id="{FFD8D9FA-5AF2-BB65-D513-FBB0E6895386}"/>
              </a:ext>
            </a:extLst>
          </p:cNvPr>
          <p:cNvCxnSpPr>
            <a:cxnSpLocks/>
          </p:cNvCxnSpPr>
          <p:nvPr/>
        </p:nvCxnSpPr>
        <p:spPr>
          <a:xfrm>
            <a:off x="5890037" y="5480207"/>
            <a:ext cx="494012"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61" name="Connecteur droit avec flèche 1060">
            <a:extLst>
              <a:ext uri="{FF2B5EF4-FFF2-40B4-BE49-F238E27FC236}">
                <a16:creationId xmlns:a16="http://schemas.microsoft.com/office/drawing/2014/main" id="{63A4BF75-F9ED-C45B-87C3-B991B7598568}"/>
              </a:ext>
            </a:extLst>
          </p:cNvPr>
          <p:cNvCxnSpPr/>
          <p:nvPr/>
        </p:nvCxnSpPr>
        <p:spPr>
          <a:xfrm>
            <a:off x="8255059" y="5490779"/>
            <a:ext cx="44934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86" name="ZoneTexte 1085">
            <a:extLst>
              <a:ext uri="{FF2B5EF4-FFF2-40B4-BE49-F238E27FC236}">
                <a16:creationId xmlns:a16="http://schemas.microsoft.com/office/drawing/2014/main" id="{CC86BF0D-8221-C76D-B8E6-4AC3EEC3B7CC}"/>
              </a:ext>
            </a:extLst>
          </p:cNvPr>
          <p:cNvSpPr txBox="1"/>
          <p:nvPr/>
        </p:nvSpPr>
        <p:spPr>
          <a:xfrm>
            <a:off x="3137061" y="4395597"/>
            <a:ext cx="0" cy="0"/>
          </a:xfrm>
          <a:prstGeom prst="rect">
            <a:avLst/>
          </a:prstGeom>
        </p:spPr>
        <p:txBody>
          <a:bodyPr vert="horz" wrap="none" lIns="0" tIns="0" rIns="0" bIns="0" rtlCol="0" anchor="b" anchorCtr="0">
            <a:noAutofit/>
          </a:bodyPr>
          <a:lstStyle/>
          <a:p>
            <a:pPr algn="l"/>
            <a:endParaRPr lang="fr-FR" sz="2000" dirty="0" err="1">
              <a:solidFill>
                <a:schemeClr val="tx1"/>
              </a:solidFill>
            </a:endParaRPr>
          </a:p>
        </p:txBody>
      </p:sp>
      <p:sp>
        <p:nvSpPr>
          <p:cNvPr id="14" name="Autre processus 1064">
            <a:extLst>
              <a:ext uri="{FF2B5EF4-FFF2-40B4-BE49-F238E27FC236}">
                <a16:creationId xmlns:a16="http://schemas.microsoft.com/office/drawing/2014/main" id="{DACAEE21-208E-0F3B-67C1-88FAF093474B}"/>
              </a:ext>
            </a:extLst>
          </p:cNvPr>
          <p:cNvSpPr/>
          <p:nvPr/>
        </p:nvSpPr>
        <p:spPr>
          <a:xfrm>
            <a:off x="9803627" y="5113786"/>
            <a:ext cx="802011" cy="732843"/>
          </a:xfrm>
          <a:prstGeom prst="flowChartAlternateProcess">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065">
            <a:extLst>
              <a:ext uri="{FF2B5EF4-FFF2-40B4-BE49-F238E27FC236}">
                <a16:creationId xmlns:a16="http://schemas.microsoft.com/office/drawing/2014/main" id="{DFCEB822-0027-2E5F-4BB9-083CC8A8B375}"/>
              </a:ext>
            </a:extLst>
          </p:cNvPr>
          <p:cNvSpPr txBox="1"/>
          <p:nvPr/>
        </p:nvSpPr>
        <p:spPr>
          <a:xfrm>
            <a:off x="9891400" y="5358312"/>
            <a:ext cx="626466" cy="212613"/>
          </a:xfrm>
          <a:prstGeom prst="rect">
            <a:avLst/>
          </a:prstGeom>
          <a:noFill/>
        </p:spPr>
        <p:txBody>
          <a:bodyPr vert="horz" wrap="square" lIns="0" tIns="0" rIns="0" bIns="0" rtlCol="0" anchor="b" anchorCtr="0">
            <a:noAutofit/>
          </a:bodyPr>
          <a:lstStyle/>
          <a:p>
            <a:pPr algn="ctr"/>
            <a:r>
              <a:rPr lang="fr-FR" sz="1400" b="1" dirty="0">
                <a:solidFill>
                  <a:schemeClr val="bg1"/>
                </a:solidFill>
                <a:latin typeface="+mj-lt"/>
              </a:rPr>
              <a:t>Field</a:t>
            </a:r>
          </a:p>
        </p:txBody>
      </p:sp>
      <p:pic>
        <p:nvPicPr>
          <p:cNvPr id="18" name="Picture 17" descr="A blue and purple key with a person in the center&#10;&#10;AI-generated content may be incorrect.">
            <a:extLst>
              <a:ext uri="{FF2B5EF4-FFF2-40B4-BE49-F238E27FC236}">
                <a16:creationId xmlns:a16="http://schemas.microsoft.com/office/drawing/2014/main" id="{7C764926-3597-213F-32CF-1D8B4C6B93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6441" y="4552533"/>
            <a:ext cx="512366" cy="511343"/>
          </a:xfrm>
          <a:prstGeom prst="rect">
            <a:avLst/>
          </a:prstGeom>
        </p:spPr>
      </p:pic>
      <p:pic>
        <p:nvPicPr>
          <p:cNvPr id="19" name="Picture 18" descr="A blue and purple key with a person in the center&#10;&#10;AI-generated content may be incorrect.">
            <a:extLst>
              <a:ext uri="{FF2B5EF4-FFF2-40B4-BE49-F238E27FC236}">
                <a16:creationId xmlns:a16="http://schemas.microsoft.com/office/drawing/2014/main" id="{1C760F85-0668-10FB-E1B7-DC7C1D41E7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1953" y="4552533"/>
            <a:ext cx="512366" cy="511343"/>
          </a:xfrm>
          <a:prstGeom prst="rect">
            <a:avLst/>
          </a:prstGeom>
        </p:spPr>
      </p:pic>
      <p:pic>
        <p:nvPicPr>
          <p:cNvPr id="21" name="Picture 20" descr="A blue and purple key with a person in the center&#10;&#10;AI-generated content may be incorrect.">
            <a:extLst>
              <a:ext uri="{FF2B5EF4-FFF2-40B4-BE49-F238E27FC236}">
                <a16:creationId xmlns:a16="http://schemas.microsoft.com/office/drawing/2014/main" id="{13A87E12-9DCA-C09E-0535-41F12FFE8E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1959" y="3747126"/>
            <a:ext cx="512366" cy="511343"/>
          </a:xfrm>
          <a:prstGeom prst="rect">
            <a:avLst/>
          </a:prstGeom>
        </p:spPr>
      </p:pic>
      <p:pic>
        <p:nvPicPr>
          <p:cNvPr id="22" name="Picture 21" descr="A blue and purple key with a person in the center&#10;&#10;AI-generated content may be incorrect.">
            <a:extLst>
              <a:ext uri="{FF2B5EF4-FFF2-40B4-BE49-F238E27FC236}">
                <a16:creationId xmlns:a16="http://schemas.microsoft.com/office/drawing/2014/main" id="{15A26A9E-C883-A2F6-A5FE-AB186C909C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0766" y="4445715"/>
            <a:ext cx="512366" cy="511343"/>
          </a:xfrm>
          <a:prstGeom prst="rect">
            <a:avLst/>
          </a:prstGeom>
        </p:spPr>
      </p:pic>
      <p:cxnSp>
        <p:nvCxnSpPr>
          <p:cNvPr id="39" name="Connecteur droit avec flèche 1050">
            <a:extLst>
              <a:ext uri="{FF2B5EF4-FFF2-40B4-BE49-F238E27FC236}">
                <a16:creationId xmlns:a16="http://schemas.microsoft.com/office/drawing/2014/main" id="{56B84F23-E01F-02F3-1DA1-5BCB66D7FC73}"/>
              </a:ext>
            </a:extLst>
          </p:cNvPr>
          <p:cNvCxnSpPr>
            <a:cxnSpLocks/>
          </p:cNvCxnSpPr>
          <p:nvPr/>
        </p:nvCxnSpPr>
        <p:spPr>
          <a:xfrm flipH="1" flipV="1">
            <a:off x="5890037" y="2600000"/>
            <a:ext cx="494012" cy="451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Close-up of a circuit board&#10;&#10;AI-generated content may be incorrect.">
            <a:extLst>
              <a:ext uri="{FF2B5EF4-FFF2-40B4-BE49-F238E27FC236}">
                <a16:creationId xmlns:a16="http://schemas.microsoft.com/office/drawing/2014/main" id="{86E1A6C6-AE7B-8E2B-BD14-AA52CD638AFE}"/>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4700"/>
                    </a14:imgEffect>
                    <a14:imgEffect>
                      <a14:brightnessContrast bright="-34000" contrast="26000"/>
                    </a14:imgEffect>
                  </a14:imgLayer>
                </a14:imgProps>
              </a:ext>
              <a:ext uri="{28A0092B-C50C-407E-A947-70E740481C1C}">
                <a14:useLocalDpi xmlns:a14="http://schemas.microsoft.com/office/drawing/2010/main"/>
              </a:ext>
            </a:extLst>
          </a:blip>
          <a:stretch>
            <a:fillRect/>
          </a:stretch>
        </p:blipFill>
        <p:spPr>
          <a:xfrm>
            <a:off x="1714343" y="2145021"/>
            <a:ext cx="1383429" cy="922285"/>
          </a:xfrm>
          <a:prstGeom prst="roundRect">
            <a:avLst>
              <a:gd name="adj" fmla="val 16667"/>
            </a:avLst>
          </a:prstGeom>
          <a:ln w="38100">
            <a:solidFill>
              <a:srgbClr val="6565F1"/>
            </a:solidFill>
          </a:ln>
          <a:effectLst/>
        </p:spPr>
      </p:pic>
      <p:pic>
        <p:nvPicPr>
          <p:cNvPr id="8" name="Picture 7" descr="A close up of a computer chip&#10;&#10;AI-generated content may be incorrect.">
            <a:extLst>
              <a:ext uri="{FF2B5EF4-FFF2-40B4-BE49-F238E27FC236}">
                <a16:creationId xmlns:a16="http://schemas.microsoft.com/office/drawing/2014/main" id="{37365906-BE0F-2C70-5964-CF35092B9E7F}"/>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4173887" y="2144731"/>
            <a:ext cx="1383424" cy="922575"/>
          </a:xfrm>
          <a:prstGeom prst="roundRect">
            <a:avLst>
              <a:gd name="adj" fmla="val 16667"/>
            </a:avLst>
          </a:prstGeom>
          <a:ln w="38100">
            <a:solidFill>
              <a:schemeClr val="bg1"/>
            </a:solidFill>
          </a:ln>
          <a:effectLst>
            <a:outerShdw blurRad="76200" dist="38100" dir="7800000" algn="tl" rotWithShape="0">
              <a:srgbClr val="000000">
                <a:alpha val="40000"/>
              </a:srgbClr>
            </a:outerShdw>
          </a:effectLst>
        </p:spPr>
      </p:pic>
      <p:sp>
        <p:nvSpPr>
          <p:cNvPr id="12" name="Arrow: Down 11">
            <a:extLst>
              <a:ext uri="{FF2B5EF4-FFF2-40B4-BE49-F238E27FC236}">
                <a16:creationId xmlns:a16="http://schemas.microsoft.com/office/drawing/2014/main" id="{152623B9-43AD-06C5-9D83-3964641F1691}"/>
              </a:ext>
            </a:extLst>
          </p:cNvPr>
          <p:cNvSpPr/>
          <p:nvPr/>
        </p:nvSpPr>
        <p:spPr>
          <a:xfrm>
            <a:off x="1753814" y="1702153"/>
            <a:ext cx="266697" cy="337942"/>
          </a:xfrm>
          <a:prstGeom prst="downArrow">
            <a:avLst>
              <a:gd name="adj1" fmla="val 34683"/>
              <a:gd name="adj2" fmla="val 53328"/>
            </a:avLst>
          </a:prstGeom>
          <a:solidFill>
            <a:srgbClr val="7850F2"/>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5656E12D-32F6-CF63-9E8C-607A4E3A0B0E}"/>
              </a:ext>
            </a:extLst>
          </p:cNvPr>
          <p:cNvSpPr/>
          <p:nvPr/>
        </p:nvSpPr>
        <p:spPr>
          <a:xfrm>
            <a:off x="2807497" y="1711329"/>
            <a:ext cx="266697" cy="337942"/>
          </a:xfrm>
          <a:prstGeom prst="downArrow">
            <a:avLst>
              <a:gd name="adj1" fmla="val 34683"/>
              <a:gd name="adj2" fmla="val 53328"/>
            </a:avLst>
          </a:prstGeom>
          <a:solidFill>
            <a:schemeClr val="accent3"/>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42">
            <a:extLst>
              <a:ext uri="{FF2B5EF4-FFF2-40B4-BE49-F238E27FC236}">
                <a16:creationId xmlns:a16="http://schemas.microsoft.com/office/drawing/2014/main" id="{12BC750E-5B9A-468A-0FCB-B31028A326EF}"/>
              </a:ext>
            </a:extLst>
          </p:cNvPr>
          <p:cNvSpPr txBox="1"/>
          <p:nvPr/>
        </p:nvSpPr>
        <p:spPr>
          <a:xfrm>
            <a:off x="1421169" y="1030170"/>
            <a:ext cx="931985" cy="584775"/>
          </a:xfrm>
          <a:prstGeom prst="rect">
            <a:avLst/>
          </a:prstGeom>
          <a:noFill/>
        </p:spPr>
        <p:txBody>
          <a:bodyPr wrap="square">
            <a:spAutoFit/>
          </a:bodyPr>
          <a:lstStyle/>
          <a:p>
            <a:pPr algn="ctr"/>
            <a:r>
              <a:rPr kumimoji="0" lang="en-US" sz="1600" b="1" i="0" u="none" strike="noStrike" kern="1200" cap="none" spc="0" normalizeH="0" baseline="0" noProof="0" dirty="0">
                <a:ln>
                  <a:noFill/>
                </a:ln>
                <a:solidFill>
                  <a:schemeClr val="bg1"/>
                </a:solidFill>
                <a:effectLst/>
                <a:uLnTx/>
                <a:uFillTx/>
                <a:latin typeface="+mj-lt"/>
                <a:ea typeface="+mn-ea"/>
                <a:cs typeface="+mn-cs"/>
              </a:rPr>
              <a:t>IC’ALPS IPs</a:t>
            </a:r>
            <a:endParaRPr lang="en-US" sz="1600" b="1" dirty="0">
              <a:solidFill>
                <a:schemeClr val="bg1"/>
              </a:solidFill>
              <a:latin typeface="+mj-lt"/>
            </a:endParaRPr>
          </a:p>
        </p:txBody>
      </p:sp>
      <p:sp>
        <p:nvSpPr>
          <p:cNvPr id="20" name="TextBox 42">
            <a:extLst>
              <a:ext uri="{FF2B5EF4-FFF2-40B4-BE49-F238E27FC236}">
                <a16:creationId xmlns:a16="http://schemas.microsoft.com/office/drawing/2014/main" id="{6B8F65E1-F09E-D168-E3B0-A2A1A0920535}"/>
              </a:ext>
            </a:extLst>
          </p:cNvPr>
          <p:cNvSpPr txBox="1"/>
          <p:nvPr/>
        </p:nvSpPr>
        <p:spPr>
          <a:xfrm>
            <a:off x="2295674" y="1045645"/>
            <a:ext cx="1473715" cy="584775"/>
          </a:xfrm>
          <a:prstGeom prst="rect">
            <a:avLst/>
          </a:prstGeom>
          <a:noFill/>
        </p:spPr>
        <p:txBody>
          <a:bodyPr wrap="square">
            <a:spAutoFit/>
          </a:bodyPr>
          <a:lstStyle/>
          <a:p>
            <a:pPr algn="ctr"/>
            <a:r>
              <a:rPr lang="en-US" sz="1600" b="1" dirty="0">
                <a:solidFill>
                  <a:schemeClr val="bg1"/>
                </a:solidFill>
                <a:latin typeface="+mj-lt"/>
              </a:rPr>
              <a:t>SEALSQ Security IPs</a:t>
            </a:r>
          </a:p>
        </p:txBody>
      </p:sp>
      <p:sp>
        <p:nvSpPr>
          <p:cNvPr id="30" name="TextBox 42">
            <a:extLst>
              <a:ext uri="{FF2B5EF4-FFF2-40B4-BE49-F238E27FC236}">
                <a16:creationId xmlns:a16="http://schemas.microsoft.com/office/drawing/2014/main" id="{B6D26CF3-1884-0F86-E1EF-50AB2D9EC2F2}"/>
              </a:ext>
            </a:extLst>
          </p:cNvPr>
          <p:cNvSpPr txBox="1"/>
          <p:nvPr/>
        </p:nvSpPr>
        <p:spPr>
          <a:xfrm>
            <a:off x="1714343" y="2491611"/>
            <a:ext cx="1359852" cy="262452"/>
          </a:xfrm>
          <a:prstGeom prst="rect">
            <a:avLst/>
          </a:prstGeom>
          <a:noFill/>
        </p:spPr>
        <p:txBody>
          <a:bodyPr wrap="square" anchor="ctr">
            <a:spAutoFit/>
          </a:bodyPr>
          <a:lstStyle/>
          <a:p>
            <a:pPr algn="ctr"/>
            <a:r>
              <a:rPr kumimoji="0" lang="en-US" sz="1400" b="1" i="0" u="none" strike="noStrike" kern="1200" cap="none" spc="0" normalizeH="0" baseline="0" noProof="0" dirty="0">
                <a:ln>
                  <a:noFill/>
                </a:ln>
                <a:solidFill>
                  <a:schemeClr val="bg1"/>
                </a:solidFill>
                <a:effectLst/>
                <a:uLnTx/>
                <a:uFillTx/>
                <a:latin typeface="+mj-lt"/>
                <a:ea typeface="+mn-ea"/>
                <a:cs typeface="+mn-cs"/>
              </a:rPr>
              <a:t>ASIC Design</a:t>
            </a:r>
            <a:endParaRPr lang="en-US" sz="1400" b="1" dirty="0">
              <a:solidFill>
                <a:schemeClr val="bg1"/>
              </a:solidFill>
              <a:latin typeface="+mj-lt"/>
            </a:endParaRPr>
          </a:p>
        </p:txBody>
      </p:sp>
      <p:sp>
        <p:nvSpPr>
          <p:cNvPr id="31" name="TextBox 42">
            <a:extLst>
              <a:ext uri="{FF2B5EF4-FFF2-40B4-BE49-F238E27FC236}">
                <a16:creationId xmlns:a16="http://schemas.microsoft.com/office/drawing/2014/main" id="{2D8AA9D9-9BBA-2AEC-7AB7-5BD6D0233C47}"/>
              </a:ext>
            </a:extLst>
          </p:cNvPr>
          <p:cNvSpPr txBox="1"/>
          <p:nvPr/>
        </p:nvSpPr>
        <p:spPr>
          <a:xfrm>
            <a:off x="4222546" y="2382934"/>
            <a:ext cx="1359852" cy="446168"/>
          </a:xfrm>
          <a:prstGeom prst="rect">
            <a:avLst/>
          </a:prstGeom>
          <a:noFill/>
        </p:spPr>
        <p:txBody>
          <a:bodyPr wrap="square" anchor="ctr">
            <a:spAutoFit/>
          </a:bodyPr>
          <a:lstStyle/>
          <a:p>
            <a:pPr algn="ctr"/>
            <a:r>
              <a:rPr kumimoji="0" lang="en-US" sz="1400" b="1" i="0" u="none" strike="noStrike" kern="1200" cap="none" spc="0" normalizeH="0" baseline="0" noProof="0" dirty="0">
                <a:ln>
                  <a:noFill/>
                </a:ln>
                <a:solidFill>
                  <a:schemeClr val="bg1"/>
                </a:solidFill>
                <a:effectLst/>
                <a:uLnTx/>
                <a:uFillTx/>
                <a:latin typeface="+mj-lt"/>
                <a:ea typeface="+mn-ea"/>
                <a:cs typeface="+mn-cs"/>
              </a:rPr>
              <a:t>Wafer Fabrication</a:t>
            </a:r>
            <a:endParaRPr lang="en-US" sz="1400" b="1" dirty="0">
              <a:solidFill>
                <a:schemeClr val="bg1"/>
              </a:solidFill>
              <a:latin typeface="+mj-lt"/>
            </a:endParaRPr>
          </a:p>
        </p:txBody>
      </p:sp>
      <p:pic>
        <p:nvPicPr>
          <p:cNvPr id="33" name="Picture 32" descr="A close up of a circuit board&#10;&#10;AI-generated content may be incorrect.">
            <a:extLst>
              <a:ext uri="{FF2B5EF4-FFF2-40B4-BE49-F238E27FC236}">
                <a16:creationId xmlns:a16="http://schemas.microsoft.com/office/drawing/2014/main" id="{C4C12C33-5A0B-8D00-304C-689BFCDC73FD}"/>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691686" y="2125595"/>
            <a:ext cx="1359852" cy="923331"/>
          </a:xfrm>
          <a:prstGeom prst="roundRect">
            <a:avLst>
              <a:gd name="adj" fmla="val 16667"/>
            </a:avLst>
          </a:prstGeom>
          <a:ln w="38100">
            <a:solidFill>
              <a:srgbClr val="00B0F0"/>
            </a:solidFill>
          </a:ln>
          <a:effectLst>
            <a:outerShdw blurRad="76200" dist="38100" dir="7800000" algn="tl" rotWithShape="0">
              <a:srgbClr val="000000">
                <a:alpha val="40000"/>
              </a:srgbClr>
            </a:outerShdw>
          </a:effectLst>
        </p:spPr>
      </p:pic>
      <p:sp>
        <p:nvSpPr>
          <p:cNvPr id="34" name="TextBox 42">
            <a:extLst>
              <a:ext uri="{FF2B5EF4-FFF2-40B4-BE49-F238E27FC236}">
                <a16:creationId xmlns:a16="http://schemas.microsoft.com/office/drawing/2014/main" id="{6750BF4F-C768-BA7E-DD21-F0D8CE154EAE}"/>
              </a:ext>
            </a:extLst>
          </p:cNvPr>
          <p:cNvSpPr txBox="1"/>
          <p:nvPr/>
        </p:nvSpPr>
        <p:spPr>
          <a:xfrm>
            <a:off x="6691686" y="2399752"/>
            <a:ext cx="1359852" cy="446168"/>
          </a:xfrm>
          <a:prstGeom prst="rect">
            <a:avLst/>
          </a:prstGeom>
          <a:noFill/>
        </p:spPr>
        <p:txBody>
          <a:bodyPr wrap="square" anchor="ctr">
            <a:spAutoFit/>
          </a:bodyPr>
          <a:lstStyle/>
          <a:p>
            <a:pPr algn="ctr"/>
            <a:r>
              <a:rPr kumimoji="0" lang="en-US" sz="1400" b="1" i="0" u="none" strike="noStrike" kern="1200" cap="none" spc="0" normalizeH="0" baseline="0" noProof="0" dirty="0">
                <a:ln>
                  <a:noFill/>
                </a:ln>
                <a:solidFill>
                  <a:schemeClr val="bg1"/>
                </a:solidFill>
                <a:effectLst/>
                <a:uLnTx/>
                <a:uFillTx/>
                <a:latin typeface="+mj-lt"/>
                <a:ea typeface="+mn-ea"/>
                <a:cs typeface="+mn-cs"/>
              </a:rPr>
              <a:t>SEALSQ Chip Design</a:t>
            </a:r>
            <a:endParaRPr lang="en-US" sz="1400" b="1" dirty="0">
              <a:solidFill>
                <a:schemeClr val="bg1"/>
              </a:solidFill>
              <a:latin typeface="+mj-lt"/>
            </a:endParaRPr>
          </a:p>
        </p:txBody>
      </p:sp>
      <p:pic>
        <p:nvPicPr>
          <p:cNvPr id="41" name="Picture 40" descr="A close-up of a pen&#10;&#10;AI-generated content may be incorrect.">
            <a:extLst>
              <a:ext uri="{FF2B5EF4-FFF2-40B4-BE49-F238E27FC236}">
                <a16:creationId xmlns:a16="http://schemas.microsoft.com/office/drawing/2014/main" id="{AE36C619-B1C1-8D54-F1A5-D77AAE5F58E9}"/>
              </a:ext>
            </a:extLst>
          </p:cNvPr>
          <p:cNvPicPr>
            <a:picLocks noChangeAspect="1"/>
          </p:cNvPicPr>
          <p:nvPr/>
        </p:nvPicPr>
        <p:blipFill>
          <a:blip r:embed="rId12" cstate="screen">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4170457" y="3562810"/>
            <a:ext cx="1359852" cy="923330"/>
          </a:xfrm>
          <a:prstGeom prst="roundRect">
            <a:avLst>
              <a:gd name="adj" fmla="val 16667"/>
            </a:avLst>
          </a:prstGeom>
          <a:ln w="38100">
            <a:solidFill>
              <a:schemeClr val="accent5">
                <a:lumMod val="60000"/>
                <a:lumOff val="40000"/>
              </a:schemeClr>
            </a:solidFill>
          </a:ln>
          <a:effectLst>
            <a:outerShdw blurRad="76200" dist="38100" dir="7800000" algn="tl" rotWithShape="0">
              <a:srgbClr val="000000">
                <a:alpha val="40000"/>
              </a:srgbClr>
            </a:outerShdw>
          </a:effectLst>
        </p:spPr>
      </p:pic>
      <p:sp>
        <p:nvSpPr>
          <p:cNvPr id="2" name="TextBox 42">
            <a:extLst>
              <a:ext uri="{FF2B5EF4-FFF2-40B4-BE49-F238E27FC236}">
                <a16:creationId xmlns:a16="http://schemas.microsoft.com/office/drawing/2014/main" id="{83A52AC0-5638-49E4-49D4-1C82049E3C26}"/>
              </a:ext>
            </a:extLst>
          </p:cNvPr>
          <p:cNvSpPr txBox="1"/>
          <p:nvPr/>
        </p:nvSpPr>
        <p:spPr>
          <a:xfrm>
            <a:off x="4175512" y="3888074"/>
            <a:ext cx="1359852" cy="262452"/>
          </a:xfrm>
          <a:prstGeom prst="rect">
            <a:avLst/>
          </a:prstGeom>
          <a:noFill/>
        </p:spPr>
        <p:txBody>
          <a:bodyPr wrap="square" anchor="ctr">
            <a:spAutoFit/>
          </a:bodyPr>
          <a:lstStyle/>
          <a:p>
            <a:pPr algn="ctr"/>
            <a:r>
              <a:rPr lang="fr-FR" sz="1400" b="1" dirty="0">
                <a:solidFill>
                  <a:schemeClr val="bg1"/>
                </a:solidFill>
                <a:latin typeface="+mj-lt"/>
              </a:rPr>
              <a:t>W</a:t>
            </a:r>
            <a:r>
              <a:rPr lang="en-US" sz="1400" b="1" dirty="0" err="1">
                <a:solidFill>
                  <a:schemeClr val="bg1"/>
                </a:solidFill>
                <a:latin typeface="+mj-lt"/>
              </a:rPr>
              <a:t>afer</a:t>
            </a:r>
            <a:r>
              <a:rPr lang="en-US" sz="1400" b="1" dirty="0">
                <a:solidFill>
                  <a:schemeClr val="bg1"/>
                </a:solidFill>
                <a:latin typeface="+mj-lt"/>
              </a:rPr>
              <a:t> Test</a:t>
            </a:r>
          </a:p>
        </p:txBody>
      </p:sp>
      <p:pic>
        <p:nvPicPr>
          <p:cNvPr id="7" name="Picture 6" descr="Close-up of a machine cutting a piece of electronic equipment&#10;&#10;AI-generated content may be incorrect.">
            <a:extLst>
              <a:ext uri="{FF2B5EF4-FFF2-40B4-BE49-F238E27FC236}">
                <a16:creationId xmlns:a16="http://schemas.microsoft.com/office/drawing/2014/main" id="{BA2C3BDA-270D-4B08-BA9A-F991D25AF910}"/>
              </a:ext>
            </a:extLst>
          </p:cNvPr>
          <p:cNvPicPr>
            <a:picLocks noChangeAspect="1"/>
          </p:cNvPicPr>
          <p:nvPr/>
        </p:nvPicPr>
        <p:blipFill>
          <a:blip r:embed="rId14" cstate="screen">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4170457" y="5016018"/>
            <a:ext cx="1359852" cy="957861"/>
          </a:xfrm>
          <a:prstGeom prst="roundRect">
            <a:avLst>
              <a:gd name="adj" fmla="val 16667"/>
            </a:avLst>
          </a:prstGeom>
          <a:ln w="38100">
            <a:solidFill>
              <a:schemeClr val="bg1"/>
            </a:solidFill>
          </a:ln>
          <a:effectLst>
            <a:outerShdw blurRad="76200" dist="38100" dir="7800000" algn="tl" rotWithShape="0">
              <a:srgbClr val="000000">
                <a:alpha val="40000"/>
              </a:srgbClr>
            </a:outerShdw>
          </a:effectLst>
        </p:spPr>
      </p:pic>
      <p:pic>
        <p:nvPicPr>
          <p:cNvPr id="24" name="Picture 23" descr="A person in a white coat and goggles using a machine&#10;&#10;AI-generated content may be incorrect.">
            <a:extLst>
              <a:ext uri="{FF2B5EF4-FFF2-40B4-BE49-F238E27FC236}">
                <a16:creationId xmlns:a16="http://schemas.microsoft.com/office/drawing/2014/main" id="{AFFC3B76-AC83-BAF7-F604-3A660982C866}"/>
              </a:ext>
            </a:extLst>
          </p:cNvPr>
          <p:cNvPicPr>
            <a:picLocks noChangeAspect="1"/>
          </p:cNvPicPr>
          <p:nvPr/>
        </p:nvPicPr>
        <p:blipFill>
          <a:blip r:embed="rId16" cstate="screen">
            <a:extLst>
              <a:ext uri="{BEBA8EAE-BF5A-486C-A8C5-ECC9F3942E4B}">
                <a14:imgProps xmlns:a14="http://schemas.microsoft.com/office/drawing/2010/main">
                  <a14:imgLayer r:embed="rId17">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6691686" y="5012507"/>
            <a:ext cx="1359853" cy="898487"/>
          </a:xfrm>
          <a:prstGeom prst="roundRect">
            <a:avLst>
              <a:gd name="adj" fmla="val 16667"/>
            </a:avLst>
          </a:prstGeom>
          <a:ln w="38100">
            <a:solidFill>
              <a:schemeClr val="accent5">
                <a:lumMod val="60000"/>
                <a:lumOff val="40000"/>
              </a:schemeClr>
            </a:solidFill>
          </a:ln>
          <a:effectLst>
            <a:outerShdw blurRad="76200" dist="38100" dir="7800000" algn="tl" rotWithShape="0">
              <a:srgbClr val="000000">
                <a:alpha val="40000"/>
              </a:srgbClr>
            </a:outerShdw>
          </a:effectLst>
        </p:spPr>
      </p:pic>
      <p:sp>
        <p:nvSpPr>
          <p:cNvPr id="28" name="TextBox 42">
            <a:extLst>
              <a:ext uri="{FF2B5EF4-FFF2-40B4-BE49-F238E27FC236}">
                <a16:creationId xmlns:a16="http://schemas.microsoft.com/office/drawing/2014/main" id="{E3DE9485-ABDA-5B7C-56A2-E24D46EF2D67}"/>
              </a:ext>
            </a:extLst>
          </p:cNvPr>
          <p:cNvSpPr txBox="1"/>
          <p:nvPr/>
        </p:nvSpPr>
        <p:spPr>
          <a:xfrm>
            <a:off x="4190738" y="5359552"/>
            <a:ext cx="1359852" cy="262452"/>
          </a:xfrm>
          <a:prstGeom prst="rect">
            <a:avLst/>
          </a:prstGeom>
          <a:noFill/>
        </p:spPr>
        <p:txBody>
          <a:bodyPr wrap="square" anchor="ctr">
            <a:spAutoFit/>
          </a:bodyPr>
          <a:lstStyle/>
          <a:p>
            <a:pPr algn="ctr"/>
            <a:r>
              <a:rPr lang="fr-FR" sz="1400" b="1" dirty="0">
                <a:solidFill>
                  <a:schemeClr val="bg1"/>
                </a:solidFill>
              </a:rPr>
              <a:t>Chip Packaging </a:t>
            </a:r>
          </a:p>
        </p:txBody>
      </p:sp>
      <p:sp>
        <p:nvSpPr>
          <p:cNvPr id="29" name="TextBox 42">
            <a:extLst>
              <a:ext uri="{FF2B5EF4-FFF2-40B4-BE49-F238E27FC236}">
                <a16:creationId xmlns:a16="http://schemas.microsoft.com/office/drawing/2014/main" id="{BC82E1A0-2B36-325E-EE50-C764DF66D45B}"/>
              </a:ext>
            </a:extLst>
          </p:cNvPr>
          <p:cNvSpPr txBox="1"/>
          <p:nvPr/>
        </p:nvSpPr>
        <p:spPr>
          <a:xfrm>
            <a:off x="6713950" y="5348981"/>
            <a:ext cx="1359852" cy="262452"/>
          </a:xfrm>
          <a:prstGeom prst="rect">
            <a:avLst/>
          </a:prstGeom>
          <a:noFill/>
        </p:spPr>
        <p:txBody>
          <a:bodyPr wrap="square" anchor="ctr">
            <a:spAutoFit/>
          </a:bodyPr>
          <a:lstStyle/>
          <a:p>
            <a:pPr algn="ctr"/>
            <a:r>
              <a:rPr lang="fr-FR" sz="1400" b="1" dirty="0">
                <a:solidFill>
                  <a:schemeClr val="bg1"/>
                </a:solidFill>
              </a:rPr>
              <a:t>Final Test</a:t>
            </a:r>
          </a:p>
        </p:txBody>
      </p:sp>
      <p:pic>
        <p:nvPicPr>
          <p:cNvPr id="36" name="Picture 35" descr="A close-up of a computer device&#10;&#10;AI-generated content may be incorrect.">
            <a:extLst>
              <a:ext uri="{FF2B5EF4-FFF2-40B4-BE49-F238E27FC236}">
                <a16:creationId xmlns:a16="http://schemas.microsoft.com/office/drawing/2014/main" id="{84F9F164-7F87-513C-8E62-F9E37309770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841580" y="3974797"/>
            <a:ext cx="854252" cy="511343"/>
          </a:xfrm>
          <a:prstGeom prst="rect">
            <a:avLst/>
          </a:prstGeom>
        </p:spPr>
      </p:pic>
    </p:spTree>
    <p:extLst>
      <p:ext uri="{BB962C8B-B14F-4D97-AF65-F5344CB8AC3E}">
        <p14:creationId xmlns:p14="http://schemas.microsoft.com/office/powerpoint/2010/main" val="7806899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1F497D"/>
      </a:dk2>
      <a:lt2>
        <a:srgbClr val="EEECE1"/>
      </a:lt2>
      <a:accent1>
        <a:srgbClr val="7950F2"/>
      </a:accent1>
      <a:accent2>
        <a:srgbClr val="5C7CFA"/>
      </a:accent2>
      <a:accent3>
        <a:srgbClr val="339AF0"/>
      </a:accent3>
      <a:accent4>
        <a:srgbClr val="8064A2"/>
      </a:accent4>
      <a:accent5>
        <a:srgbClr val="4BACC6"/>
      </a:accent5>
      <a:accent6>
        <a:srgbClr val="F79646"/>
      </a:accent6>
      <a:hlink>
        <a:srgbClr val="0000FF"/>
      </a:hlink>
      <a:folHlink>
        <a:srgbClr val="800080"/>
      </a:folHlink>
    </a:clrScheme>
    <a:fontScheme name="Personnalisé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0" rIns="0" bIns="0" rtlCol="0" anchor="b" anchorCtr="0">
        <a:noAutofit/>
      </a:bodyPr>
      <a:lstStyle>
        <a:defPPr algn="l">
          <a:defRPr sz="2000" dirty="0" err="1">
            <a:solidFill>
              <a:schemeClr val="tx1"/>
            </a:solidFill>
          </a:defRPr>
        </a:defPPr>
      </a:lstStyle>
    </a:txDef>
  </a:objectDefaults>
  <a:extraClrSchemeLst/>
  <a:extLst>
    <a:ext uri="{05A4C25C-085E-4340-85A3-A5531E510DB2}">
      <thm15:themeFamily xmlns:thm15="http://schemas.microsoft.com/office/thememl/2012/main" name="powerpoint template - SEAL SQ" id="{16CFBF4A-302E-4FBB-944A-52892CF80F78}" vid="{86DE4944-1A8C-40E3-8EC4-248DA519981D}"/>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uantum Days Template" id="{BA134564-C403-43BA-BF48-233CADB21B8C}" vid="{ABE66895-44D5-4D0D-9F09-344ABB4927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TotalTime>
  <Words>1564</Words>
  <Application>Microsoft Office PowerPoint</Application>
  <PresentationFormat>Widescreen</PresentationFormat>
  <Paragraphs>304</Paragraphs>
  <Slides>18</Slides>
  <Notes>10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31" baseType="lpstr">
      <vt:lpstr>ＭＳ Ｐゴシック</vt:lpstr>
      <vt:lpstr>Aptos</vt:lpstr>
      <vt:lpstr>Aptos Display</vt:lpstr>
      <vt:lpstr>Arial</vt:lpstr>
      <vt:lpstr>Calibri</vt:lpstr>
      <vt:lpstr>Century Gothic</vt:lpstr>
      <vt:lpstr>Courier New</vt:lpstr>
      <vt:lpstr>Helvetica Neue</vt:lpstr>
      <vt:lpstr>Roboto</vt:lpstr>
      <vt:lpstr>Roboto Medium</vt:lpstr>
      <vt:lpstr>Thème Office</vt:lpstr>
      <vt:lpstr>1_Thème Office</vt:lpstr>
      <vt:lpstr>think-cell Slide</vt:lpstr>
      <vt:lpstr>PowerPoint Presentation</vt:lpstr>
      <vt:lpstr>PowerPoint Presentation</vt:lpstr>
      <vt:lpstr>The Quantum Computing Threat: Are You Ready ?</vt:lpstr>
      <vt:lpstr>PowerPoint Presentation</vt:lpstr>
      <vt:lpstr>Who We Are</vt:lpstr>
      <vt:lpstr>What We Sell</vt:lpstr>
      <vt:lpstr>Typical Markets &amp; Customers</vt:lpstr>
      <vt:lpstr>Key Differentiators</vt:lpstr>
      <vt:lpstr>An End-to-End Value Proposition</vt:lpstr>
      <vt:lpstr>PowerPoint Presentation</vt:lpstr>
      <vt:lpstr>Highlight on SEALSQ’s Quantum Resistant Offer (QUASAR)</vt:lpstr>
      <vt:lpstr>A Multi-Billion Unit Market </vt:lpstr>
      <vt:lpstr>Dive-in: Test &amp; Personalization Centers</vt:lpstr>
      <vt:lpstr>IC’ALPS Acquisition Strengthens ASIC Capabilities</vt:lpstr>
      <vt:lpstr>PowerPoint Presentation</vt:lpstr>
      <vt:lpstr>Financial Overview &amp; Guidance</vt:lpstr>
      <vt:lpstr>Key Figures</vt:lpstr>
      <vt:lpstr>Contact Us</vt:lpstr>
    </vt:vector>
  </TitlesOfParts>
  <Company>WISeKey Semiconductors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SANCHEZ-GAUTHIER</dc:creator>
  <cp:lastModifiedBy>Raphael BERNARD</cp:lastModifiedBy>
  <cp:revision>97</cp:revision>
  <dcterms:created xsi:type="dcterms:W3CDTF">2025-05-15T15:17:43Z</dcterms:created>
  <dcterms:modified xsi:type="dcterms:W3CDTF">2025-12-18T16:19:13Z</dcterms:modified>
</cp:coreProperties>
</file>