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Lst>
  <p:notesMasterIdLst>
    <p:notesMasterId r:id="rId27"/>
  </p:notesMasterIdLst>
  <p:sldIdLst>
    <p:sldId id="2147483143" r:id="rId6"/>
    <p:sldId id="10210" r:id="rId7"/>
    <p:sldId id="2147483155" r:id="rId8"/>
    <p:sldId id="257" r:id="rId9"/>
    <p:sldId id="259" r:id="rId10"/>
    <p:sldId id="2147483144" r:id="rId11"/>
    <p:sldId id="2147483146" r:id="rId12"/>
    <p:sldId id="2147483148" r:id="rId13"/>
    <p:sldId id="2147483125" r:id="rId14"/>
    <p:sldId id="2147483150" r:id="rId15"/>
    <p:sldId id="2147483157" r:id="rId16"/>
    <p:sldId id="268" r:id="rId17"/>
    <p:sldId id="2147483158" r:id="rId18"/>
    <p:sldId id="2147483149" r:id="rId19"/>
    <p:sldId id="2147483145" r:id="rId20"/>
    <p:sldId id="277" r:id="rId21"/>
    <p:sldId id="2147483139" r:id="rId22"/>
    <p:sldId id="2147483151" r:id="rId23"/>
    <p:sldId id="2147483159" r:id="rId24"/>
    <p:sldId id="2147483156" r:id="rId25"/>
    <p:sldId id="11393" r:id="rId2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50F2"/>
    <a:srgbClr val="6565F1"/>
    <a:srgbClr val="232323"/>
    <a:srgbClr val="1E1E1E"/>
    <a:srgbClr val="313131"/>
    <a:srgbClr val="2C2C2C"/>
    <a:srgbClr val="252525"/>
    <a:srgbClr val="282828"/>
    <a:srgbClr val="3A3A3A"/>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440" autoAdjust="0"/>
    <p:restoredTop sz="94701"/>
  </p:normalViewPr>
  <p:slideViewPr>
    <p:cSldViewPr snapToGrid="0">
      <p:cViewPr varScale="1">
        <p:scale>
          <a:sx n="59" d="100"/>
          <a:sy n="59" d="100"/>
        </p:scale>
        <p:origin x="868" y="5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0B35BAE-814D-4323-BACA-FA26DE352B26}" type="datetimeFigureOut">
              <a:rPr lang="en-US" smtClean="0"/>
              <a:t>3/9/2026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0CA2FA2-CCD8-4B73-8133-C83EC02946F8}" type="slidenum">
              <a:rPr lang="en-US" smtClean="0"/>
              <a:t>‹#›</a:t>
            </a:fld>
            <a:endParaRPr lang="en-US"/>
          </a:p>
        </p:txBody>
      </p:sp>
    </p:spTree>
    <p:extLst>
      <p:ext uri="{BB962C8B-B14F-4D97-AF65-F5344CB8AC3E}">
        <p14:creationId xmlns:p14="http://schemas.microsoft.com/office/powerpoint/2010/main" val="1499732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defTabSz="982368">
              <a:defRPr/>
            </a:pPr>
            <a:fld id="{1110490D-513F-4191-856D-E86C34214177}" type="slidenum">
              <a:rPr lang="en-US" kern="0">
                <a:solidFill>
                  <a:sysClr val="windowText" lastClr="000000"/>
                </a:solidFill>
                <a:latin typeface="Calibri" panose="020F0502020204030204"/>
              </a:rPr>
              <a:pPr defTabSz="982368">
                <a:defRPr/>
              </a:pPr>
              <a:t>1</a:t>
            </a:fld>
            <a:endParaRPr lang="en-US" kern="0">
              <a:solidFill>
                <a:sysClr val="windowText" lastClr="000000"/>
              </a:solidFill>
              <a:latin typeface="Calibri" panose="020F0502020204030204"/>
            </a:endParaRPr>
          </a:p>
        </p:txBody>
      </p:sp>
    </p:spTree>
    <p:extLst>
      <p:ext uri="{BB962C8B-B14F-4D97-AF65-F5344CB8AC3E}">
        <p14:creationId xmlns:p14="http://schemas.microsoft.com/office/powerpoint/2010/main" val="3224232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A2FA2-CCD8-4B73-8133-C83EC02946F8}" type="slidenum">
              <a:rPr lang="en-US" smtClean="0"/>
              <a:t>18</a:t>
            </a:fld>
            <a:endParaRPr lang="en-US"/>
          </a:p>
        </p:txBody>
      </p:sp>
    </p:spTree>
    <p:extLst>
      <p:ext uri="{BB962C8B-B14F-4D97-AF65-F5344CB8AC3E}">
        <p14:creationId xmlns:p14="http://schemas.microsoft.com/office/powerpoint/2010/main" val="816006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21030-D2FA-D22F-39E5-F603F7C95254}"/>
            </a:ext>
          </a:extLst>
        </p:cNvPr>
        <p:cNvGrpSpPr/>
        <p:nvPr/>
      </p:nvGrpSpPr>
      <p:grpSpPr>
        <a:xfrm>
          <a:off x="0" y="0"/>
          <a:ext cx="0" cy="0"/>
          <a:chOff x="0" y="0"/>
          <a:chExt cx="0" cy="0"/>
        </a:xfrm>
      </p:grpSpPr>
      <p:sp>
        <p:nvSpPr>
          <p:cNvPr id="36866" name="Rectangle 3">
            <a:extLst>
              <a:ext uri="{FF2B5EF4-FFF2-40B4-BE49-F238E27FC236}">
                <a16:creationId xmlns:a16="http://schemas.microsoft.com/office/drawing/2014/main" id="{81973D10-E3B6-BE9E-9612-1504D85252D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381" eaLnBrk="0" hangingPunct="0">
              <a:spcBef>
                <a:spcPct val="30000"/>
              </a:spcBef>
              <a:defRPr sz="1300">
                <a:solidFill>
                  <a:schemeClr val="tx1"/>
                </a:solidFill>
                <a:latin typeface="Calibri" pitchFamily="-1" charset="0"/>
                <a:ea typeface="ＭＳ Ｐゴシック" pitchFamily="-1" charset="-128"/>
              </a:defRPr>
            </a:lvl1pPr>
            <a:lvl2pPr marL="40105973" indent="-39622567" defTabSz="1047381" eaLnBrk="0" hangingPunct="0">
              <a:spcBef>
                <a:spcPct val="30000"/>
              </a:spcBef>
              <a:defRPr sz="1300">
                <a:solidFill>
                  <a:schemeClr val="tx1"/>
                </a:solidFill>
                <a:latin typeface="Calibri" pitchFamily="-1" charset="0"/>
                <a:ea typeface="ＭＳ Ｐゴシック" pitchFamily="-1" charset="-128"/>
              </a:defRPr>
            </a:lvl2pPr>
            <a:lvl3pPr marL="1208517" indent="-241703" defTabSz="1047381" eaLnBrk="0" hangingPunct="0">
              <a:spcBef>
                <a:spcPct val="30000"/>
              </a:spcBef>
              <a:defRPr sz="1300">
                <a:solidFill>
                  <a:schemeClr val="tx1"/>
                </a:solidFill>
                <a:latin typeface="Calibri" pitchFamily="-1" charset="0"/>
                <a:ea typeface="ＭＳ Ｐゴシック" pitchFamily="-1" charset="-128"/>
              </a:defRPr>
            </a:lvl3pPr>
            <a:lvl4pPr marL="1691923" indent="-241703" defTabSz="1047381" eaLnBrk="0" hangingPunct="0">
              <a:spcBef>
                <a:spcPct val="30000"/>
              </a:spcBef>
              <a:defRPr sz="1300">
                <a:solidFill>
                  <a:schemeClr val="tx1"/>
                </a:solidFill>
                <a:latin typeface="Calibri" pitchFamily="-1" charset="0"/>
                <a:ea typeface="ＭＳ Ｐゴシック" pitchFamily="-1" charset="-128"/>
              </a:defRPr>
            </a:lvl4pPr>
            <a:lvl5pPr marL="2175331" indent="-241703" defTabSz="1047381" eaLnBrk="0" hangingPunct="0">
              <a:spcBef>
                <a:spcPct val="30000"/>
              </a:spcBef>
              <a:defRPr sz="1300">
                <a:solidFill>
                  <a:schemeClr val="tx1"/>
                </a:solidFill>
                <a:latin typeface="Calibri" pitchFamily="-1" charset="0"/>
                <a:ea typeface="ＭＳ Ｐゴシック" pitchFamily="-1" charset="-128"/>
              </a:defRPr>
            </a:lvl5pPr>
            <a:lvl6pPr marL="2658737"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6pPr>
            <a:lvl7pPr marL="3142144"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7pPr>
            <a:lvl8pPr marL="3625551"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8pPr>
            <a:lvl9pPr marL="4108957"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9pPr>
          </a:lstStyle>
          <a:p>
            <a:pPr eaLnBrk="1" hangingPunct="1">
              <a:spcBef>
                <a:spcPct val="0"/>
              </a:spcBef>
              <a:defRPr/>
            </a:pPr>
            <a:fld id="{884C21D2-5231-47CA-8A0F-51CF86079128}" type="datetime1">
              <a:rPr lang="en-US" altLang="fr-FR" sz="1400">
                <a:solidFill>
                  <a:prstClr val="black"/>
                </a:solidFill>
                <a:latin typeface="Arial" charset="0"/>
              </a:rPr>
              <a:pPr eaLnBrk="1" hangingPunct="1">
                <a:spcBef>
                  <a:spcPct val="0"/>
                </a:spcBef>
                <a:defRPr/>
              </a:pPr>
              <a:t>3/9/2026</a:t>
            </a:fld>
            <a:endParaRPr lang="en-US" altLang="fr-FR" sz="1400" dirty="0">
              <a:solidFill>
                <a:prstClr val="black"/>
              </a:solidFill>
              <a:latin typeface="Arial" charset="0"/>
            </a:endParaRPr>
          </a:p>
        </p:txBody>
      </p:sp>
      <p:sp>
        <p:nvSpPr>
          <p:cNvPr id="36867" name="Rectangle 7">
            <a:extLst>
              <a:ext uri="{FF2B5EF4-FFF2-40B4-BE49-F238E27FC236}">
                <a16:creationId xmlns:a16="http://schemas.microsoft.com/office/drawing/2014/main" id="{08F9645E-FFCC-E687-0A66-5D14157116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7381" eaLnBrk="0" hangingPunct="0">
              <a:spcBef>
                <a:spcPct val="30000"/>
              </a:spcBef>
              <a:defRPr sz="1300">
                <a:solidFill>
                  <a:schemeClr val="tx1"/>
                </a:solidFill>
                <a:latin typeface="Calibri" pitchFamily="-1" charset="0"/>
                <a:ea typeface="ＭＳ Ｐゴシック" pitchFamily="-1" charset="-128"/>
              </a:defRPr>
            </a:lvl1pPr>
            <a:lvl2pPr marL="40105973" indent="-39622567" defTabSz="1047381" eaLnBrk="0" hangingPunct="0">
              <a:spcBef>
                <a:spcPct val="30000"/>
              </a:spcBef>
              <a:defRPr sz="1300">
                <a:solidFill>
                  <a:schemeClr val="tx1"/>
                </a:solidFill>
                <a:latin typeface="Calibri" pitchFamily="-1" charset="0"/>
                <a:ea typeface="ＭＳ Ｐゴシック" pitchFamily="-1" charset="-128"/>
              </a:defRPr>
            </a:lvl2pPr>
            <a:lvl3pPr marL="1208517" indent="-241703" defTabSz="1047381" eaLnBrk="0" hangingPunct="0">
              <a:spcBef>
                <a:spcPct val="30000"/>
              </a:spcBef>
              <a:defRPr sz="1300">
                <a:solidFill>
                  <a:schemeClr val="tx1"/>
                </a:solidFill>
                <a:latin typeface="Calibri" pitchFamily="-1" charset="0"/>
                <a:ea typeface="ＭＳ Ｐゴシック" pitchFamily="-1" charset="-128"/>
              </a:defRPr>
            </a:lvl3pPr>
            <a:lvl4pPr marL="1691923" indent="-241703" defTabSz="1047381" eaLnBrk="0" hangingPunct="0">
              <a:spcBef>
                <a:spcPct val="30000"/>
              </a:spcBef>
              <a:defRPr sz="1300">
                <a:solidFill>
                  <a:schemeClr val="tx1"/>
                </a:solidFill>
                <a:latin typeface="Calibri" pitchFamily="-1" charset="0"/>
                <a:ea typeface="ＭＳ Ｐゴシック" pitchFamily="-1" charset="-128"/>
              </a:defRPr>
            </a:lvl4pPr>
            <a:lvl5pPr marL="2175331" indent="-241703" defTabSz="1047381" eaLnBrk="0" hangingPunct="0">
              <a:spcBef>
                <a:spcPct val="30000"/>
              </a:spcBef>
              <a:defRPr sz="1300">
                <a:solidFill>
                  <a:schemeClr val="tx1"/>
                </a:solidFill>
                <a:latin typeface="Calibri" pitchFamily="-1" charset="0"/>
                <a:ea typeface="ＭＳ Ｐゴシック" pitchFamily="-1" charset="-128"/>
              </a:defRPr>
            </a:lvl5pPr>
            <a:lvl6pPr marL="2658737"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6pPr>
            <a:lvl7pPr marL="3142144"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7pPr>
            <a:lvl8pPr marL="3625551"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8pPr>
            <a:lvl9pPr marL="4108957" indent="-241703" defTabSz="1047381" eaLnBrk="0" fontAlgn="base" hangingPunct="0">
              <a:spcBef>
                <a:spcPct val="30000"/>
              </a:spcBef>
              <a:spcAft>
                <a:spcPct val="0"/>
              </a:spcAft>
              <a:defRPr sz="1300">
                <a:solidFill>
                  <a:schemeClr val="tx1"/>
                </a:solidFill>
                <a:latin typeface="Calibri" pitchFamily="-1" charset="0"/>
                <a:ea typeface="ＭＳ Ｐゴシック" pitchFamily="-1" charset="-128"/>
              </a:defRPr>
            </a:lvl9pPr>
          </a:lstStyle>
          <a:p>
            <a:pPr eaLnBrk="1" hangingPunct="1">
              <a:spcBef>
                <a:spcPct val="0"/>
              </a:spcBef>
              <a:defRPr/>
            </a:pPr>
            <a:fld id="{8AB2B4B6-D6CE-4757-A584-DFEBBE21E0E1}" type="slidenum">
              <a:rPr lang="en-US" altLang="fr-FR" sz="1400">
                <a:solidFill>
                  <a:prstClr val="black"/>
                </a:solidFill>
                <a:latin typeface="Arial" charset="0"/>
              </a:rPr>
              <a:pPr eaLnBrk="1" hangingPunct="1">
                <a:spcBef>
                  <a:spcPct val="0"/>
                </a:spcBef>
                <a:defRPr/>
              </a:pPr>
              <a:t>19</a:t>
            </a:fld>
            <a:endParaRPr lang="en-US" altLang="fr-FR" sz="1400" dirty="0">
              <a:solidFill>
                <a:prstClr val="black"/>
              </a:solidFill>
              <a:latin typeface="Arial" charset="0"/>
            </a:endParaRPr>
          </a:p>
        </p:txBody>
      </p:sp>
      <p:sp>
        <p:nvSpPr>
          <p:cNvPr id="36868" name="Rectangle 2">
            <a:extLst>
              <a:ext uri="{FF2B5EF4-FFF2-40B4-BE49-F238E27FC236}">
                <a16:creationId xmlns:a16="http://schemas.microsoft.com/office/drawing/2014/main" id="{667057C4-39F1-F802-DCC5-BAEBCD6F97E5}"/>
              </a:ext>
            </a:extLst>
          </p:cNvPr>
          <p:cNvSpPr>
            <a:spLocks noGrp="1" noRot="1" noChangeAspect="1" noChangeArrowheads="1" noTextEdit="1"/>
          </p:cNvSpPr>
          <p:nvPr>
            <p:ph type="sldImg"/>
          </p:nvPr>
        </p:nvSpPr>
        <p:spPr bwMode="auto">
          <a:xfrm>
            <a:off x="311150" y="833438"/>
            <a:ext cx="7397750" cy="41608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3">
            <a:extLst>
              <a:ext uri="{FF2B5EF4-FFF2-40B4-BE49-F238E27FC236}">
                <a16:creationId xmlns:a16="http://schemas.microsoft.com/office/drawing/2014/main" id="{A51ACD4E-F225-8B8D-9854-1E27C81DECC0}"/>
              </a:ext>
            </a:extLst>
          </p:cNvPr>
          <p:cNvSpPr>
            <a:spLocks noGrp="1" noChangeArrowheads="1"/>
          </p:cNvSpPr>
          <p:nvPr>
            <p:ph type="body" idx="1"/>
          </p:nvPr>
        </p:nvSpPr>
        <p:spPr>
          <a:xfrm>
            <a:off x="1068730" y="5273038"/>
            <a:ext cx="5881580" cy="49924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itchFamily="-1" charset="-128"/>
            </a:endParaRPr>
          </a:p>
        </p:txBody>
      </p:sp>
    </p:spTree>
    <p:extLst>
      <p:ext uri="{BB962C8B-B14F-4D97-AF65-F5344CB8AC3E}">
        <p14:creationId xmlns:p14="http://schemas.microsoft.com/office/powerpoint/2010/main" val="726988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F4666-50C2-6631-EC61-2708B25D0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F85E1-86E2-31FD-D1B1-143D0D954F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3D147-A3D3-1359-6035-C04F28780C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4DE709-328D-E087-769A-FE62397B6FAB}"/>
              </a:ext>
            </a:extLst>
          </p:cNvPr>
          <p:cNvSpPr>
            <a:spLocks noGrp="1"/>
          </p:cNvSpPr>
          <p:nvPr>
            <p:ph type="sldNum" sz="quarter" idx="5"/>
          </p:nvPr>
        </p:nvSpPr>
        <p:spPr/>
        <p:txBody>
          <a:bodyPr/>
          <a:lstStyle/>
          <a:p>
            <a:pPr defTabSz="966612">
              <a:defRPr/>
            </a:pPr>
            <a:fld id="{1110490D-513F-4191-856D-E86C34214177}" type="slidenum">
              <a:rPr lang="en-US">
                <a:solidFill>
                  <a:prstClr val="black"/>
                </a:solidFill>
                <a:latin typeface="Aptos" panose="02110004020202020204"/>
              </a:rPr>
              <a:pPr defTabSz="966612">
                <a:defRPr/>
              </a:pPr>
              <a:t>20</a:t>
            </a:fld>
            <a:endParaRPr lang="en-US">
              <a:solidFill>
                <a:prstClr val="black"/>
              </a:solidFill>
              <a:latin typeface="Aptos" panose="02110004020202020204"/>
            </a:endParaRPr>
          </a:p>
        </p:txBody>
      </p:sp>
    </p:spTree>
    <p:extLst>
      <p:ext uri="{BB962C8B-B14F-4D97-AF65-F5344CB8AC3E}">
        <p14:creationId xmlns:p14="http://schemas.microsoft.com/office/powerpoint/2010/main" val="2165951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10490D-513F-4191-856D-E86C34214177}" type="slidenum">
              <a:rPr lang="en-US" smtClean="0"/>
              <a:t>2</a:t>
            </a:fld>
            <a:endParaRPr lang="en-US"/>
          </a:p>
        </p:txBody>
      </p:sp>
    </p:spTree>
    <p:extLst>
      <p:ext uri="{BB962C8B-B14F-4D97-AF65-F5344CB8AC3E}">
        <p14:creationId xmlns:p14="http://schemas.microsoft.com/office/powerpoint/2010/main" val="279048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5A95A-50FE-532E-35C1-579709FFE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C58BF-190A-3353-8570-3942719DF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2D90E-E97D-00D9-53EB-CA97B5BF5B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AC4CE7-D170-3442-CF13-3F22524A6150}"/>
              </a:ext>
            </a:extLst>
          </p:cNvPr>
          <p:cNvSpPr>
            <a:spLocks noGrp="1"/>
          </p:cNvSpPr>
          <p:nvPr>
            <p:ph type="sldNum" sz="quarter" idx="5"/>
          </p:nvPr>
        </p:nvSpPr>
        <p:spPr/>
        <p:txBody>
          <a:bodyPr/>
          <a:lstStyle/>
          <a:p>
            <a:pPr defTabSz="966612">
              <a:defRPr/>
            </a:pPr>
            <a:fld id="{1110490D-513F-4191-856D-E86C34214177}" type="slidenum">
              <a:rPr lang="en-US">
                <a:solidFill>
                  <a:prstClr val="black"/>
                </a:solidFill>
                <a:latin typeface="Aptos" panose="02110004020202020204"/>
              </a:rPr>
              <a:pPr defTabSz="966612">
                <a:defRPr/>
              </a:pPr>
              <a:t>3</a:t>
            </a:fld>
            <a:endParaRPr lang="en-US">
              <a:solidFill>
                <a:prstClr val="black"/>
              </a:solidFill>
              <a:latin typeface="Aptos" panose="02110004020202020204"/>
            </a:endParaRPr>
          </a:p>
        </p:txBody>
      </p:sp>
    </p:spTree>
    <p:extLst>
      <p:ext uri="{BB962C8B-B14F-4D97-AF65-F5344CB8AC3E}">
        <p14:creationId xmlns:p14="http://schemas.microsoft.com/office/powerpoint/2010/main" val="3262220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372F2-295B-BE6F-8928-3E61C2D04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9AA34-F207-E22A-1B69-2A04E67FDE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0CD28-9CE1-7585-F599-A6165FEA7142}"/>
              </a:ext>
            </a:extLst>
          </p:cNvPr>
          <p:cNvSpPr>
            <a:spLocks noGrp="1"/>
          </p:cNvSpPr>
          <p:nvPr>
            <p:ph type="body" idx="1"/>
          </p:nvPr>
        </p:nvSpPr>
        <p:spPr/>
        <p:txBody>
          <a:bodyPr/>
          <a:lstStyle/>
          <a:p>
            <a:pPr>
              <a:buNone/>
            </a:pPr>
            <a:endParaRPr lang="en-US" dirty="0">
              <a:effectLst/>
              <a:latin typeface="Helvetica Neue" panose="02000503000000020004" pitchFamily="2" charset="0"/>
            </a:endParaRPr>
          </a:p>
        </p:txBody>
      </p:sp>
      <p:sp>
        <p:nvSpPr>
          <p:cNvPr id="4" name="Slide Number Placeholder 3">
            <a:extLst>
              <a:ext uri="{FF2B5EF4-FFF2-40B4-BE49-F238E27FC236}">
                <a16:creationId xmlns:a16="http://schemas.microsoft.com/office/drawing/2014/main" id="{C69D591B-0498-0084-8822-9BC0569A6268}"/>
              </a:ext>
            </a:extLst>
          </p:cNvPr>
          <p:cNvSpPr>
            <a:spLocks noGrp="1"/>
          </p:cNvSpPr>
          <p:nvPr>
            <p:ph type="sldNum" sz="quarter" idx="5"/>
          </p:nvPr>
        </p:nvSpPr>
        <p:spPr/>
        <p:txBody>
          <a:bodyPr/>
          <a:lstStyle/>
          <a:p>
            <a:pPr defTabSz="966612">
              <a:defRPr/>
            </a:pPr>
            <a:fld id="{71E050C8-74EF-C844-AAE2-2EA15024FB66}" type="slidenum">
              <a:rPr lang="en-US">
                <a:solidFill>
                  <a:prstClr val="black"/>
                </a:solidFill>
                <a:latin typeface="Aptos" panose="02110004020202020204"/>
              </a:rPr>
              <a:pPr defTabSz="966612">
                <a:defRPr/>
              </a:pPr>
              <a:t>7</a:t>
            </a:fld>
            <a:endParaRPr lang="en-US">
              <a:solidFill>
                <a:prstClr val="black"/>
              </a:solidFill>
              <a:latin typeface="Aptos" panose="02110004020202020204"/>
            </a:endParaRPr>
          </a:p>
        </p:txBody>
      </p:sp>
    </p:spTree>
    <p:extLst>
      <p:ext uri="{BB962C8B-B14F-4D97-AF65-F5344CB8AC3E}">
        <p14:creationId xmlns:p14="http://schemas.microsoft.com/office/powerpoint/2010/main" val="1189403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A2FA2-CCD8-4B73-8133-C83EC02946F8}" type="slidenum">
              <a:rPr lang="en-US" smtClean="0"/>
              <a:t>8</a:t>
            </a:fld>
            <a:endParaRPr lang="en-US"/>
          </a:p>
        </p:txBody>
      </p:sp>
    </p:spTree>
    <p:extLst>
      <p:ext uri="{BB962C8B-B14F-4D97-AF65-F5344CB8AC3E}">
        <p14:creationId xmlns:p14="http://schemas.microsoft.com/office/powerpoint/2010/main" val="308159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2C323-7356-616C-A02E-A9F44427A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F1EEC-727F-D5B3-7AE7-A0ACD6D7F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2EE4BF-8433-17EC-72A9-680F207811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2C2FC9-0617-380E-B673-31F21CB13318}"/>
              </a:ext>
            </a:extLst>
          </p:cNvPr>
          <p:cNvSpPr>
            <a:spLocks noGrp="1"/>
          </p:cNvSpPr>
          <p:nvPr>
            <p:ph type="sldNum" sz="quarter" idx="5"/>
          </p:nvPr>
        </p:nvSpPr>
        <p:spPr/>
        <p:txBody>
          <a:bodyPr/>
          <a:lstStyle/>
          <a:p>
            <a:pPr defTabSz="1021806">
              <a:defRPr/>
            </a:pPr>
            <a:fld id="{1110490D-513F-4191-856D-E86C34214177}" type="slidenum">
              <a:rPr lang="en-US" kern="0">
                <a:solidFill>
                  <a:sysClr val="windowText" lastClr="000000"/>
                </a:solidFill>
                <a:latin typeface="Calibri" panose="020F0502020204030204"/>
              </a:rPr>
              <a:pPr defTabSz="1021806">
                <a:defRPr/>
              </a:pPr>
              <a:t>10</a:t>
            </a:fld>
            <a:endParaRPr lang="en-US" kern="0">
              <a:solidFill>
                <a:sysClr val="windowText" lastClr="000000"/>
              </a:solidFill>
              <a:latin typeface="Calibri" panose="020F0502020204030204"/>
            </a:endParaRPr>
          </a:p>
        </p:txBody>
      </p:sp>
    </p:spTree>
    <p:extLst>
      <p:ext uri="{BB962C8B-B14F-4D97-AF65-F5344CB8AC3E}">
        <p14:creationId xmlns:p14="http://schemas.microsoft.com/office/powerpoint/2010/main" val="4217806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5.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ABA91BA-D649-43AA-B379-2E66101BA8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 y="0"/>
            <a:ext cx="12181576" cy="6858000"/>
          </a:xfrm>
          <a:prstGeom prst="rect">
            <a:avLst/>
          </a:prstGeom>
        </p:spPr>
      </p:pic>
      <p:sp>
        <p:nvSpPr>
          <p:cNvPr id="11" name="Holder 2">
            <a:extLst>
              <a:ext uri="{FF2B5EF4-FFF2-40B4-BE49-F238E27FC236}">
                <a16:creationId xmlns:a16="http://schemas.microsoft.com/office/drawing/2014/main" id="{4D447CE9-72CD-471A-A85C-2FE7C01392BE}"/>
              </a:ext>
            </a:extLst>
          </p:cNvPr>
          <p:cNvSpPr>
            <a:spLocks noGrp="1"/>
          </p:cNvSpPr>
          <p:nvPr>
            <p:ph type="title" hasCustomPrompt="1"/>
          </p:nvPr>
        </p:nvSpPr>
        <p:spPr>
          <a:xfrm>
            <a:off x="1382479" y="2458637"/>
            <a:ext cx="3508664" cy="1325392"/>
          </a:xfrm>
          <a:prstGeom prst="rect">
            <a:avLst/>
          </a:prstGeom>
        </p:spPr>
        <p:txBody>
          <a:bodyPr lIns="0" tIns="0" rIns="0" bIns="0">
            <a:noAutofit/>
          </a:bodyPr>
          <a:lstStyle>
            <a:lvl1pPr>
              <a:defRPr sz="4366" b="0" i="0">
                <a:solidFill>
                  <a:schemeClr val="bg1"/>
                </a:solidFill>
                <a:latin typeface="Roboto Medium"/>
                <a:cs typeface="Roboto Medium"/>
              </a:defRPr>
            </a:lvl1pPr>
          </a:lstStyle>
          <a:p>
            <a:r>
              <a:rPr lang="fr-FR" dirty="0" err="1"/>
              <a:t>Title</a:t>
            </a:r>
            <a:r>
              <a:rPr lang="fr-FR" dirty="0"/>
              <a:t> of the </a:t>
            </a:r>
            <a:r>
              <a:rPr lang="fr-FR" dirty="0" err="1"/>
              <a:t>presentation</a:t>
            </a:r>
            <a:endParaRPr dirty="0"/>
          </a:p>
        </p:txBody>
      </p:sp>
      <p:sp>
        <p:nvSpPr>
          <p:cNvPr id="7" name="Espace réservé du texte 6">
            <a:extLst>
              <a:ext uri="{FF2B5EF4-FFF2-40B4-BE49-F238E27FC236}">
                <a16:creationId xmlns:a16="http://schemas.microsoft.com/office/drawing/2014/main" id="{06E5FD35-8BDF-4A1C-9E7E-DB0F7E1B65CF}"/>
              </a:ext>
            </a:extLst>
          </p:cNvPr>
          <p:cNvSpPr>
            <a:spLocks noGrp="1"/>
          </p:cNvSpPr>
          <p:nvPr>
            <p:ph type="body" sz="quarter" idx="10" hasCustomPrompt="1"/>
          </p:nvPr>
        </p:nvSpPr>
        <p:spPr>
          <a:xfrm>
            <a:off x="9633171" y="4869969"/>
            <a:ext cx="2183469" cy="960736"/>
          </a:xfrm>
          <a:prstGeom prst="rect">
            <a:avLst/>
          </a:prstGeom>
        </p:spPr>
        <p:txBody>
          <a:bodyPr anchor="b" anchorCtr="0"/>
          <a:lstStyle>
            <a:lvl1pPr>
              <a:defRPr sz="1213"/>
            </a:lvl1pPr>
          </a:lstStyle>
          <a:p>
            <a:pPr algn="l"/>
            <a:r>
              <a:rPr lang="fr-FR" sz="1092" dirty="0" err="1">
                <a:solidFill>
                  <a:schemeClr val="tx1"/>
                </a:solidFill>
              </a:rPr>
              <a:t>Presented</a:t>
            </a:r>
            <a:r>
              <a:rPr lang="fr-FR" sz="1092" dirty="0">
                <a:solidFill>
                  <a:schemeClr val="tx1"/>
                </a:solidFill>
              </a:rPr>
              <a:t> By </a:t>
            </a:r>
          </a:p>
          <a:p>
            <a:pPr algn="l"/>
            <a:r>
              <a:rPr lang="fr-FR" sz="1092" dirty="0">
                <a:solidFill>
                  <a:schemeClr val="tx1"/>
                </a:solidFill>
              </a:rPr>
              <a:t>Hugues Desjardins</a:t>
            </a:r>
          </a:p>
        </p:txBody>
      </p:sp>
      <p:sp>
        <p:nvSpPr>
          <p:cNvPr id="17" name="Espace réservé du texte 6">
            <a:extLst>
              <a:ext uri="{FF2B5EF4-FFF2-40B4-BE49-F238E27FC236}">
                <a16:creationId xmlns:a16="http://schemas.microsoft.com/office/drawing/2014/main" id="{8CDA084F-237C-440B-B406-3A875F81B9C4}"/>
              </a:ext>
            </a:extLst>
          </p:cNvPr>
          <p:cNvSpPr>
            <a:spLocks noGrp="1"/>
          </p:cNvSpPr>
          <p:nvPr>
            <p:ph type="body" sz="quarter" idx="11" hasCustomPrompt="1"/>
          </p:nvPr>
        </p:nvSpPr>
        <p:spPr>
          <a:xfrm>
            <a:off x="9635972" y="6048943"/>
            <a:ext cx="2183469" cy="218329"/>
          </a:xfrm>
          <a:prstGeom prst="rect">
            <a:avLst/>
          </a:prstGeom>
        </p:spPr>
        <p:txBody>
          <a:bodyPr anchor="t" anchorCtr="0"/>
          <a:lstStyle>
            <a:lvl1pPr>
              <a:defRPr sz="1213"/>
            </a:lvl1pPr>
          </a:lstStyle>
          <a:p>
            <a:pPr algn="l"/>
            <a:r>
              <a:rPr lang="fr-FR" sz="1092" dirty="0">
                <a:solidFill>
                  <a:schemeClr val="tx1"/>
                </a:solidFill>
              </a:rPr>
              <a:t>21/12/2022</a:t>
            </a:r>
          </a:p>
        </p:txBody>
      </p:sp>
      <p:sp>
        <p:nvSpPr>
          <p:cNvPr id="4" name="Rectangle 3">
            <a:extLst>
              <a:ext uri="{FF2B5EF4-FFF2-40B4-BE49-F238E27FC236}">
                <a16:creationId xmlns:a16="http://schemas.microsoft.com/office/drawing/2014/main" id="{75CBE734-321D-4022-8533-2E4F64AB6362}"/>
              </a:ext>
            </a:extLst>
          </p:cNvPr>
          <p:cNvSpPr/>
          <p:nvPr userDrawn="1"/>
        </p:nvSpPr>
        <p:spPr>
          <a:xfrm>
            <a:off x="9502165" y="328734"/>
            <a:ext cx="2445452" cy="113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pic>
        <p:nvPicPr>
          <p:cNvPr id="9" name="Image 8">
            <a:extLst>
              <a:ext uri="{FF2B5EF4-FFF2-40B4-BE49-F238E27FC236}">
                <a16:creationId xmlns:a16="http://schemas.microsoft.com/office/drawing/2014/main" id="{379F30E9-CC19-4EE0-B26E-1403492EE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5066" y="172828"/>
            <a:ext cx="2239650" cy="873314"/>
          </a:xfrm>
          <a:prstGeom prst="rect">
            <a:avLst/>
          </a:prstGeom>
        </p:spPr>
      </p:pic>
    </p:spTree>
    <p:extLst>
      <p:ext uri="{BB962C8B-B14F-4D97-AF65-F5344CB8AC3E}">
        <p14:creationId xmlns:p14="http://schemas.microsoft.com/office/powerpoint/2010/main" val="359453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pitr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77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25DA01-4963-4A51-A432-E458745B3B92}"/>
              </a:ext>
            </a:extLst>
          </p:cNvPr>
          <p:cNvSpPr>
            <a:spLocks noGrp="1"/>
          </p:cNvSpPr>
          <p:nvPr>
            <p:ph type="title"/>
          </p:nvPr>
        </p:nvSpPr>
        <p:spPr/>
        <p:txBody>
          <a:bodyPr/>
          <a:lstStyle/>
          <a:p>
            <a:r>
              <a:rPr lang="fr-FR"/>
              <a:t>Modifiez le style du titre</a:t>
            </a:r>
            <a:endParaRPr lang="en-US"/>
          </a:p>
        </p:txBody>
      </p:sp>
      <p:sp>
        <p:nvSpPr>
          <p:cNvPr id="3" name="Espace réservé du pied de page 2">
            <a:extLst>
              <a:ext uri="{FF2B5EF4-FFF2-40B4-BE49-F238E27FC236}">
                <a16:creationId xmlns:a16="http://schemas.microsoft.com/office/drawing/2014/main" id="{6EDC994D-9C5F-4E87-B606-B232F8C71E0A}"/>
              </a:ext>
            </a:extLst>
          </p:cNvPr>
          <p:cNvSpPr>
            <a:spLocks noGrp="1"/>
          </p:cNvSpPr>
          <p:nvPr>
            <p:ph type="ftr" sz="quarter" idx="10"/>
          </p:nvPr>
        </p:nvSpPr>
        <p:spPr/>
        <p:txBody>
          <a:bodyPr/>
          <a:lstStyle/>
          <a:p>
            <a:r>
              <a:rPr lang="fr-FR" dirty="0"/>
              <a:t>SEALSQ </a:t>
            </a:r>
            <a:r>
              <a:rPr lang="fr-FR" dirty="0" err="1"/>
              <a:t>is</a:t>
            </a:r>
            <a:r>
              <a:rPr lang="fr-FR" dirty="0"/>
              <a:t> a </a:t>
            </a:r>
            <a:r>
              <a:rPr lang="fr-FR" dirty="0" err="1"/>
              <a:t>WISeKey</a:t>
            </a:r>
            <a:r>
              <a:rPr lang="fr-FR" dirty="0"/>
              <a:t> </a:t>
            </a:r>
            <a:r>
              <a:rPr lang="fr-FR" dirty="0" err="1"/>
              <a:t>Company</a:t>
            </a:r>
            <a:endParaRPr lang="en-US" dirty="0"/>
          </a:p>
        </p:txBody>
      </p:sp>
      <p:sp>
        <p:nvSpPr>
          <p:cNvPr id="4" name="Espace réservé du numéro de diapositive 3">
            <a:extLst>
              <a:ext uri="{FF2B5EF4-FFF2-40B4-BE49-F238E27FC236}">
                <a16:creationId xmlns:a16="http://schemas.microsoft.com/office/drawing/2014/main" id="{20A4B039-976E-4B91-AAB1-964BE96A899A}"/>
              </a:ext>
            </a:extLst>
          </p:cNvPr>
          <p:cNvSpPr>
            <a:spLocks noGrp="1"/>
          </p:cNvSpPr>
          <p:nvPr>
            <p:ph type="sldNum" sz="quarter" idx="11"/>
          </p:nvPr>
        </p:nvSpPr>
        <p:spPr/>
        <p:txBody>
          <a:bodyPr/>
          <a:lstStyle/>
          <a:p>
            <a:fld id="{928EB752-1209-48B8-B421-2CE3AA70C8A0}" type="slidenum">
              <a:rPr lang="en-US" smtClean="0"/>
              <a:pPr/>
              <a:t>‹#›</a:t>
            </a:fld>
            <a:endParaRPr lang="en-US" dirty="0"/>
          </a:p>
        </p:txBody>
      </p:sp>
    </p:spTree>
    <p:extLst>
      <p:ext uri="{BB962C8B-B14F-4D97-AF65-F5344CB8AC3E}">
        <p14:creationId xmlns:p14="http://schemas.microsoft.com/office/powerpoint/2010/main" val="773874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6C7D5060-F8E0-49B4-80B2-7E502CC546D5}"/>
              </a:ext>
            </a:extLst>
          </p:cNvPr>
          <p:cNvSpPr>
            <a:spLocks noGrp="1"/>
          </p:cNvSpPr>
          <p:nvPr>
            <p:ph type="ftr" sz="quarter" idx="10"/>
          </p:nvPr>
        </p:nvSpPr>
        <p:spPr/>
        <p:txBody>
          <a:bodyPr/>
          <a:lstStyle/>
          <a:p>
            <a:r>
              <a:rPr lang="fr-FR" dirty="0"/>
              <a:t>SEALSQ </a:t>
            </a:r>
            <a:r>
              <a:rPr lang="fr-FR" dirty="0" err="1"/>
              <a:t>is</a:t>
            </a:r>
            <a:r>
              <a:rPr lang="fr-FR" dirty="0"/>
              <a:t> a </a:t>
            </a:r>
            <a:r>
              <a:rPr lang="fr-FR" dirty="0" err="1"/>
              <a:t>WISeKey</a:t>
            </a:r>
            <a:r>
              <a:rPr lang="fr-FR" dirty="0"/>
              <a:t> </a:t>
            </a:r>
            <a:r>
              <a:rPr lang="fr-FR" dirty="0" err="1"/>
              <a:t>Company</a:t>
            </a:r>
            <a:endParaRPr lang="en-US" dirty="0"/>
          </a:p>
        </p:txBody>
      </p:sp>
      <p:sp>
        <p:nvSpPr>
          <p:cNvPr id="4" name="Espace réservé du numéro de diapositive 3">
            <a:extLst>
              <a:ext uri="{FF2B5EF4-FFF2-40B4-BE49-F238E27FC236}">
                <a16:creationId xmlns:a16="http://schemas.microsoft.com/office/drawing/2014/main" id="{3B786D75-F771-4D2D-873F-D5D93400CC50}"/>
              </a:ext>
            </a:extLst>
          </p:cNvPr>
          <p:cNvSpPr>
            <a:spLocks noGrp="1"/>
          </p:cNvSpPr>
          <p:nvPr>
            <p:ph type="sldNum" sz="quarter" idx="11"/>
          </p:nvPr>
        </p:nvSpPr>
        <p:spPr/>
        <p:txBody>
          <a:bodyPr/>
          <a:lstStyle/>
          <a:p>
            <a:fld id="{928EB752-1209-48B8-B421-2CE3AA70C8A0}" type="slidenum">
              <a:rPr lang="en-US" smtClean="0"/>
              <a:t>‹#›</a:t>
            </a:fld>
            <a:endParaRPr lang="en-US" dirty="0"/>
          </a:p>
        </p:txBody>
      </p:sp>
      <p:sp>
        <p:nvSpPr>
          <p:cNvPr id="5" name="Espace réservé pour une image  10">
            <a:extLst>
              <a:ext uri="{FF2B5EF4-FFF2-40B4-BE49-F238E27FC236}">
                <a16:creationId xmlns:a16="http://schemas.microsoft.com/office/drawing/2014/main" id="{42B94051-DD64-41C3-A71F-D520761F9EFF}"/>
              </a:ext>
            </a:extLst>
          </p:cNvPr>
          <p:cNvSpPr>
            <a:spLocks noGrp="1"/>
          </p:cNvSpPr>
          <p:nvPr>
            <p:ph type="pic" sz="quarter" idx="12"/>
          </p:nvPr>
        </p:nvSpPr>
        <p:spPr>
          <a:xfrm>
            <a:off x="5965068" y="634394"/>
            <a:ext cx="5545861" cy="5327217"/>
          </a:xfrm>
          <a:prstGeom prst="rect">
            <a:avLst/>
          </a:prstGeom>
        </p:spPr>
        <p:txBody>
          <a:bodyPr/>
          <a:lstStyle>
            <a:lvl1pPr marL="0" indent="0">
              <a:buFontTx/>
              <a:buNone/>
              <a:defRPr/>
            </a:lvl1pPr>
          </a:lstStyle>
          <a:p>
            <a:endParaRPr lang="en-US" dirty="0"/>
          </a:p>
        </p:txBody>
      </p:sp>
      <p:sp>
        <p:nvSpPr>
          <p:cNvPr id="6" name="Holder 2">
            <a:extLst>
              <a:ext uri="{FF2B5EF4-FFF2-40B4-BE49-F238E27FC236}">
                <a16:creationId xmlns:a16="http://schemas.microsoft.com/office/drawing/2014/main" id="{7FDFAE96-660E-4B72-B70B-544810C76885}"/>
              </a:ext>
            </a:extLst>
          </p:cNvPr>
          <p:cNvSpPr>
            <a:spLocks noGrp="1"/>
          </p:cNvSpPr>
          <p:nvPr>
            <p:ph type="title" hasCustomPrompt="1"/>
          </p:nvPr>
        </p:nvSpPr>
        <p:spPr>
          <a:xfrm>
            <a:off x="604315" y="990013"/>
            <a:ext cx="3701265" cy="1353637"/>
          </a:xfrm>
          <a:prstGeom prst="rect">
            <a:avLst/>
          </a:prstGeom>
        </p:spPr>
        <p:txBody>
          <a:bodyPr lIns="0" tIns="0" rIns="0" bIns="0" anchor="t" anchorCtr="0">
            <a:noAutofit/>
          </a:bodyPr>
          <a:lstStyle>
            <a:lvl1pPr>
              <a:defRPr sz="2426" b="0" i="0">
                <a:solidFill>
                  <a:schemeClr val="tx1"/>
                </a:solidFill>
                <a:latin typeface="Roboto Medium"/>
                <a:cs typeface="Roboto Medium"/>
              </a:defRPr>
            </a:lvl1pPr>
          </a:lstStyle>
          <a:p>
            <a:r>
              <a:rPr lang="fr-FR" dirty="0" err="1"/>
              <a:t>Title</a:t>
            </a:r>
            <a:endParaRPr dirty="0"/>
          </a:p>
        </p:txBody>
      </p:sp>
      <p:sp>
        <p:nvSpPr>
          <p:cNvPr id="7" name="Espace réservé du texte 29">
            <a:extLst>
              <a:ext uri="{FF2B5EF4-FFF2-40B4-BE49-F238E27FC236}">
                <a16:creationId xmlns:a16="http://schemas.microsoft.com/office/drawing/2014/main" id="{2CA055C2-6469-439C-84F5-1FC0CBE7952D}"/>
              </a:ext>
            </a:extLst>
          </p:cNvPr>
          <p:cNvSpPr>
            <a:spLocks noGrp="1"/>
          </p:cNvSpPr>
          <p:nvPr>
            <p:ph type="body" sz="quarter" idx="13" hasCustomPrompt="1"/>
          </p:nvPr>
        </p:nvSpPr>
        <p:spPr>
          <a:xfrm>
            <a:off x="593733" y="2991952"/>
            <a:ext cx="5152526" cy="1438216"/>
          </a:xfrm>
          <a:prstGeom prst="rect">
            <a:avLst/>
          </a:prstGeom>
        </p:spPr>
        <p:txBody>
          <a:bodyPr>
            <a:noAutofit/>
          </a:bodyPr>
          <a:lstStyle>
            <a:lvl1pPr marL="0" indent="0">
              <a:buFontTx/>
              <a:buNone/>
              <a:defRPr sz="1940"/>
            </a:lvl1pPr>
          </a:lstStyle>
          <a:p>
            <a:pPr lvl="0"/>
            <a:r>
              <a:rPr lang="en-US" dirty="0"/>
              <a:t>Sed ac lorem </a:t>
            </a:r>
            <a:r>
              <a:rPr lang="en-US" dirty="0" err="1"/>
              <a:t>eget</a:t>
            </a:r>
            <a:r>
              <a:rPr lang="en-US" dirty="0"/>
              <a:t> </a:t>
            </a:r>
            <a:r>
              <a:rPr lang="en-US" dirty="0" err="1"/>
              <a:t>neque</a:t>
            </a:r>
            <a:r>
              <a:rPr lang="en-US" dirty="0"/>
              <a:t> </a:t>
            </a:r>
            <a:r>
              <a:rPr lang="en-US" dirty="0" err="1"/>
              <a:t>scelerisque</a:t>
            </a:r>
            <a:r>
              <a:rPr lang="en-US" dirty="0"/>
              <a:t> </a:t>
            </a:r>
            <a:r>
              <a:rPr lang="en-US" dirty="0" err="1"/>
              <a:t>vehicula</a:t>
            </a:r>
            <a:r>
              <a:rPr lang="en-US" dirty="0"/>
              <a:t> </a:t>
            </a:r>
            <a:r>
              <a:rPr lang="en-US" dirty="0" err="1"/>
              <a:t>nec</a:t>
            </a:r>
            <a:r>
              <a:rPr lang="en-US" dirty="0"/>
              <a:t> id est. Morbi </a:t>
            </a:r>
            <a:r>
              <a:rPr lang="en-US" dirty="0" err="1"/>
              <a:t>pellentesque</a:t>
            </a:r>
            <a:r>
              <a:rPr lang="en-US" dirty="0"/>
              <a:t> nisi vel </a:t>
            </a:r>
            <a:r>
              <a:rPr lang="en-US" dirty="0" err="1"/>
              <a:t>orci</a:t>
            </a:r>
            <a:r>
              <a:rPr lang="en-US" dirty="0"/>
              <a:t> </a:t>
            </a:r>
            <a:r>
              <a:rPr lang="en-US" dirty="0" err="1"/>
              <a:t>luctus</a:t>
            </a:r>
            <a:r>
              <a:rPr lang="en-US" dirty="0"/>
              <a:t> lacinia. Vestibulum </a:t>
            </a:r>
            <a:r>
              <a:rPr lang="en-US" dirty="0" err="1"/>
              <a:t>rutrum</a:t>
            </a:r>
            <a:r>
              <a:rPr lang="en-US" dirty="0"/>
              <a:t> diam a mi </a:t>
            </a:r>
            <a:r>
              <a:rPr lang="en-US" dirty="0" err="1"/>
              <a:t>elementum</a:t>
            </a:r>
            <a:r>
              <a:rPr lang="en-US" dirty="0"/>
              <a:t>, vitae </a:t>
            </a:r>
            <a:r>
              <a:rPr lang="en-US" dirty="0" err="1"/>
              <a:t>pretium</a:t>
            </a:r>
            <a:r>
              <a:rPr lang="en-US" dirty="0"/>
              <a:t> dui </a:t>
            </a:r>
            <a:r>
              <a:rPr lang="en-US" dirty="0" err="1"/>
              <a:t>sagittis</a:t>
            </a:r>
            <a:r>
              <a:rPr lang="en-US" dirty="0"/>
              <a:t>. Cras vel </a:t>
            </a:r>
            <a:r>
              <a:rPr lang="en-US" dirty="0" err="1"/>
              <a:t>nisl</a:t>
            </a:r>
            <a:r>
              <a:rPr lang="en-US" dirty="0"/>
              <a:t> </a:t>
            </a:r>
            <a:r>
              <a:rPr lang="en-US" dirty="0" err="1"/>
              <a:t>aliquam</a:t>
            </a:r>
            <a:r>
              <a:rPr lang="en-US" dirty="0"/>
              <a:t>, </a:t>
            </a:r>
            <a:r>
              <a:rPr lang="en-US" dirty="0" err="1"/>
              <a:t>mollis</a:t>
            </a:r>
            <a:r>
              <a:rPr lang="en-US" dirty="0"/>
              <a:t> </a:t>
            </a:r>
            <a:r>
              <a:rPr lang="en-US" dirty="0" err="1"/>
              <a:t>arcu</a:t>
            </a:r>
            <a:r>
              <a:rPr lang="en-US" dirty="0"/>
              <a:t> et, auctor dolor. </a:t>
            </a:r>
            <a:r>
              <a:rPr lang="en-US" dirty="0" err="1"/>
              <a:t>Mauris</a:t>
            </a:r>
            <a:r>
              <a:rPr lang="en-US" dirty="0"/>
              <a:t> libero </a:t>
            </a:r>
            <a:r>
              <a:rPr lang="en-US" dirty="0" err="1"/>
              <a:t>lectus</a:t>
            </a:r>
            <a:r>
              <a:rPr lang="en-US" dirty="0"/>
              <a:t>, </a:t>
            </a:r>
            <a:r>
              <a:rPr lang="en-US" dirty="0" err="1"/>
              <a:t>imperdiet</a:t>
            </a:r>
            <a:r>
              <a:rPr lang="en-US" dirty="0"/>
              <a:t> in ligula vel, </a:t>
            </a:r>
            <a:r>
              <a:rPr lang="en-US" dirty="0" err="1"/>
              <a:t>luctus</a:t>
            </a:r>
            <a:r>
              <a:rPr lang="en-US" dirty="0"/>
              <a:t> </a:t>
            </a:r>
            <a:r>
              <a:rPr lang="en-US" dirty="0" err="1"/>
              <a:t>ullamcorper</a:t>
            </a:r>
            <a:r>
              <a:rPr lang="en-US" dirty="0"/>
              <a:t> mi. Duis </a:t>
            </a:r>
            <a:r>
              <a:rPr lang="en-US" dirty="0" err="1"/>
              <a:t>posuere</a:t>
            </a:r>
            <a:r>
              <a:rPr lang="en-US" dirty="0"/>
              <a:t> </a:t>
            </a:r>
            <a:r>
              <a:rPr lang="en-US" dirty="0" err="1"/>
              <a:t>tellus</a:t>
            </a:r>
            <a:r>
              <a:rPr lang="en-US" dirty="0"/>
              <a:t> </a:t>
            </a:r>
            <a:r>
              <a:rPr lang="en-US" dirty="0" err="1"/>
              <a:t>mattis</a:t>
            </a:r>
            <a:r>
              <a:rPr lang="en-US" dirty="0"/>
              <a:t> </a:t>
            </a:r>
            <a:r>
              <a:rPr lang="en-US" dirty="0" err="1"/>
              <a:t>sem</a:t>
            </a:r>
            <a:r>
              <a:rPr lang="en-US" dirty="0"/>
              <a:t> </a:t>
            </a:r>
            <a:r>
              <a:rPr lang="en-US" dirty="0" err="1"/>
              <a:t>consectetur</a:t>
            </a:r>
            <a:r>
              <a:rPr lang="en-US" dirty="0"/>
              <a:t> </a:t>
            </a:r>
            <a:r>
              <a:rPr lang="en-US" dirty="0" err="1"/>
              <a:t>aliquet</a:t>
            </a:r>
            <a:r>
              <a:rPr lang="en-US" dirty="0"/>
              <a:t>. </a:t>
            </a:r>
            <a:r>
              <a:rPr lang="en-US" dirty="0" err="1"/>
              <a:t>Suspendisse</a:t>
            </a:r>
            <a:r>
              <a:rPr lang="en-US" dirty="0"/>
              <a:t> auctor vel </a:t>
            </a:r>
            <a:r>
              <a:rPr lang="en-US" dirty="0" err="1"/>
              <a:t>mauris</a:t>
            </a:r>
            <a:r>
              <a:rPr lang="en-US" dirty="0"/>
              <a:t> </a:t>
            </a:r>
            <a:r>
              <a:rPr lang="en-US" dirty="0" err="1"/>
              <a:t>nec</a:t>
            </a:r>
            <a:r>
              <a:rPr lang="en-US" dirty="0"/>
              <a:t> </a:t>
            </a:r>
            <a:r>
              <a:rPr lang="en-US" dirty="0" err="1"/>
              <a:t>consectetur</a:t>
            </a:r>
            <a:r>
              <a:rPr lang="en-US" dirty="0"/>
              <a:t>. </a:t>
            </a:r>
          </a:p>
        </p:txBody>
      </p:sp>
      <p:sp>
        <p:nvSpPr>
          <p:cNvPr id="8" name="Espace réservé du texte 31">
            <a:extLst>
              <a:ext uri="{FF2B5EF4-FFF2-40B4-BE49-F238E27FC236}">
                <a16:creationId xmlns:a16="http://schemas.microsoft.com/office/drawing/2014/main" id="{F9124085-49A4-42D7-BB02-E76445563B5A}"/>
              </a:ext>
            </a:extLst>
          </p:cNvPr>
          <p:cNvSpPr>
            <a:spLocks noGrp="1"/>
          </p:cNvSpPr>
          <p:nvPr>
            <p:ph type="body" sz="quarter" idx="14" hasCustomPrompt="1"/>
          </p:nvPr>
        </p:nvSpPr>
        <p:spPr>
          <a:xfrm>
            <a:off x="593734" y="634394"/>
            <a:ext cx="3711846" cy="785983"/>
          </a:xfrm>
          <a:prstGeom prst="rect">
            <a:avLst/>
          </a:prstGeom>
        </p:spPr>
        <p:txBody>
          <a:bodyPr>
            <a:normAutofit/>
          </a:bodyPr>
          <a:lstStyle>
            <a:lvl1pPr marL="0" indent="0">
              <a:buFontTx/>
              <a:buNone/>
              <a:defRPr sz="1213" b="1" i="0" u="none"/>
            </a:lvl1pPr>
          </a:lstStyle>
          <a:p>
            <a:r>
              <a:rPr lang="fr-FR" sz="1092" b="0" dirty="0">
                <a:solidFill>
                  <a:schemeClr val="accent3"/>
                </a:solidFill>
                <a:latin typeface="Roboto Medium" panose="02000000000000000000" pitchFamily="2" charset="0"/>
                <a:ea typeface="Roboto Medium" panose="02000000000000000000" pitchFamily="2" charset="0"/>
              </a:rPr>
              <a:t>SURTITLE</a:t>
            </a:r>
          </a:p>
        </p:txBody>
      </p:sp>
    </p:spTree>
    <p:extLst>
      <p:ext uri="{BB962C8B-B14F-4D97-AF65-F5344CB8AC3E}">
        <p14:creationId xmlns:p14="http://schemas.microsoft.com/office/powerpoint/2010/main" val="310480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 Dat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9423"/>
            <a:ext cx="11675166" cy="6949246"/>
          </a:xfrm>
          <a:prstGeom prst="rect">
            <a:avLst/>
          </a:prstGeom>
        </p:spPr>
      </p:pic>
      <p:sp>
        <p:nvSpPr>
          <p:cNvPr id="2" name="Rectangle 1"/>
          <p:cNvSpPr/>
          <p:nvPr userDrawn="1"/>
        </p:nvSpPr>
        <p:spPr>
          <a:xfrm>
            <a:off x="6993654" y="0"/>
            <a:ext cx="5210352" cy="6858000"/>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34207" y="4751614"/>
            <a:ext cx="635103" cy="516021"/>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534207" y="5426364"/>
            <a:ext cx="635103" cy="516021"/>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534207" y="6058642"/>
            <a:ext cx="635103" cy="516021"/>
          </a:xfrm>
          <a:prstGeom prst="rect">
            <a:avLst/>
          </a:prstGeom>
        </p:spPr>
      </p:pic>
      <p:sp>
        <p:nvSpPr>
          <p:cNvPr id="13" name="Rectangle 12"/>
          <p:cNvSpPr/>
          <p:nvPr userDrawn="1"/>
        </p:nvSpPr>
        <p:spPr>
          <a:xfrm>
            <a:off x="6993654" y="-79423"/>
            <a:ext cx="5210352" cy="2542901"/>
          </a:xfrm>
          <a:prstGeom prst="rect">
            <a:avLst/>
          </a:prstGeom>
          <a:solidFill>
            <a:srgbClr val="ED1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0000"/>
              </a:solidFill>
            </a:endParaRPr>
          </a:p>
        </p:txBody>
      </p:sp>
      <p:sp>
        <p:nvSpPr>
          <p:cNvPr id="27" name="TextBox 26"/>
          <p:cNvSpPr txBox="1"/>
          <p:nvPr userDrawn="1"/>
        </p:nvSpPr>
        <p:spPr>
          <a:xfrm>
            <a:off x="7595142" y="194789"/>
            <a:ext cx="3708825" cy="1754326"/>
          </a:xfrm>
          <a:prstGeom prst="rect">
            <a:avLst/>
          </a:prstGeom>
          <a:noFill/>
        </p:spPr>
        <p:txBody>
          <a:bodyPr wrap="square" rtlCol="0">
            <a:spAutoFit/>
          </a:bodyPr>
          <a:lstStyle/>
          <a:p>
            <a:pPr algn="dist"/>
            <a:r>
              <a:rPr lang="en-US" sz="3600" dirty="0">
                <a:solidFill>
                  <a:schemeClr val="tx1"/>
                </a:solidFill>
              </a:rPr>
              <a:t>The</a:t>
            </a:r>
            <a:r>
              <a:rPr lang="en-US" sz="3600" baseline="0" dirty="0">
                <a:solidFill>
                  <a:schemeClr val="tx1"/>
                </a:solidFill>
              </a:rPr>
              <a:t> </a:t>
            </a:r>
            <a:r>
              <a:rPr lang="en-US" sz="3600" b="1" baseline="0" dirty="0">
                <a:solidFill>
                  <a:schemeClr val="bg1"/>
                </a:solidFill>
              </a:rPr>
              <a:t>Vertical Cybersecurity Platform</a:t>
            </a:r>
            <a:endParaRPr lang="en-US" sz="3600" b="1" dirty="0">
              <a:solidFill>
                <a:schemeClr val="bg1"/>
              </a:solidFill>
            </a:endParaRPr>
          </a:p>
        </p:txBody>
      </p:sp>
      <p:sp>
        <p:nvSpPr>
          <p:cNvPr id="20" name="Content Placeholder 27"/>
          <p:cNvSpPr>
            <a:spLocks noGrp="1"/>
          </p:cNvSpPr>
          <p:nvPr>
            <p:ph sz="quarter" idx="11" hasCustomPrompt="1"/>
          </p:nvPr>
        </p:nvSpPr>
        <p:spPr>
          <a:xfrm>
            <a:off x="7356933" y="2700751"/>
            <a:ext cx="4495801" cy="1365250"/>
          </a:xfrm>
        </p:spPr>
        <p:txBody>
          <a:bodyPr>
            <a:normAutofit/>
          </a:bodyPr>
          <a:lstStyle>
            <a:lvl1pPr marL="0" indent="0">
              <a:buNone/>
              <a:defRPr sz="2400">
                <a:solidFill>
                  <a:schemeClr val="bg1"/>
                </a:solidFill>
              </a:defRPr>
            </a:lvl1pPr>
          </a:lstStyle>
          <a:p>
            <a:pPr lvl="0"/>
            <a:r>
              <a:rPr lang="en-US" dirty="0"/>
              <a:t>Click to edit Master subtitle style</a:t>
            </a:r>
          </a:p>
        </p:txBody>
      </p:sp>
      <p:sp>
        <p:nvSpPr>
          <p:cNvPr id="4" name="Text Placeholder 3"/>
          <p:cNvSpPr>
            <a:spLocks noGrp="1"/>
          </p:cNvSpPr>
          <p:nvPr>
            <p:ph type="body" sz="quarter" idx="15" hasCustomPrompt="1"/>
          </p:nvPr>
        </p:nvSpPr>
        <p:spPr>
          <a:xfrm>
            <a:off x="8185716" y="4817638"/>
            <a:ext cx="2527681" cy="436096"/>
          </a:xfrm>
        </p:spPr>
        <p:txBody>
          <a:bodyPr anchor="ctr"/>
          <a:lstStyle>
            <a:lvl1pPr marL="0" indent="0">
              <a:buNone/>
              <a:defRPr lang="en-US" sz="1400" kern="1200" dirty="0" smtClean="0">
                <a:solidFill>
                  <a:schemeClr val="bg1"/>
                </a:solidFill>
                <a:latin typeface="+mn-lt"/>
                <a:ea typeface="+mn-ea"/>
                <a:cs typeface="+mn-cs"/>
              </a:defRPr>
            </a:lvl1pPr>
          </a:lstStyle>
          <a:p>
            <a:pPr lvl="0"/>
            <a:r>
              <a:rPr lang="en-US" dirty="0"/>
              <a:t>Place </a:t>
            </a:r>
          </a:p>
        </p:txBody>
      </p:sp>
      <p:sp>
        <p:nvSpPr>
          <p:cNvPr id="19" name="Text Placeholder 3"/>
          <p:cNvSpPr>
            <a:spLocks noGrp="1"/>
          </p:cNvSpPr>
          <p:nvPr>
            <p:ph type="body" sz="quarter" idx="16" hasCustomPrompt="1"/>
          </p:nvPr>
        </p:nvSpPr>
        <p:spPr>
          <a:xfrm>
            <a:off x="8199511" y="5450347"/>
            <a:ext cx="2527681" cy="436096"/>
          </a:xfrm>
        </p:spPr>
        <p:txBody>
          <a:bodyPr anchor="ctr"/>
          <a:lstStyle>
            <a:lvl1pPr marL="0" indent="0">
              <a:buNone/>
              <a:defRPr lang="en-US" sz="1400" kern="1200" dirty="0" smtClean="0">
                <a:solidFill>
                  <a:schemeClr val="bg1"/>
                </a:solidFill>
                <a:latin typeface="+mn-lt"/>
                <a:ea typeface="+mn-ea"/>
                <a:cs typeface="+mn-cs"/>
              </a:defRPr>
            </a:lvl1pPr>
          </a:lstStyle>
          <a:p>
            <a:pPr lvl="0"/>
            <a:r>
              <a:rPr lang="en-US" dirty="0"/>
              <a:t>Date </a:t>
            </a:r>
          </a:p>
        </p:txBody>
      </p:sp>
      <p:sp>
        <p:nvSpPr>
          <p:cNvPr id="21" name="Text Placeholder 3"/>
          <p:cNvSpPr>
            <a:spLocks noGrp="1"/>
          </p:cNvSpPr>
          <p:nvPr>
            <p:ph type="body" sz="quarter" idx="17" hasCustomPrompt="1"/>
          </p:nvPr>
        </p:nvSpPr>
        <p:spPr>
          <a:xfrm>
            <a:off x="8185716" y="6101112"/>
            <a:ext cx="2527681" cy="436096"/>
          </a:xfrm>
        </p:spPr>
        <p:txBody>
          <a:bodyPr anchor="ctr"/>
          <a:lstStyle>
            <a:lvl1pPr marL="0" indent="0">
              <a:buNone/>
              <a:defRPr lang="en-US" sz="1400" kern="1200" dirty="0" smtClean="0">
                <a:solidFill>
                  <a:schemeClr val="bg1"/>
                </a:solidFill>
                <a:latin typeface="+mn-lt"/>
                <a:ea typeface="+mn-ea"/>
                <a:cs typeface="+mn-cs"/>
              </a:defRPr>
            </a:lvl1pPr>
          </a:lstStyle>
          <a:p>
            <a:pPr lvl="0"/>
            <a:r>
              <a:rPr lang="en-US" dirty="0"/>
              <a:t>Contact Details</a:t>
            </a:r>
          </a:p>
        </p:txBody>
      </p:sp>
    </p:spTree>
    <p:extLst>
      <p:ext uri="{BB962C8B-B14F-4D97-AF65-F5344CB8AC3E}">
        <p14:creationId xmlns:p14="http://schemas.microsoft.com/office/powerpoint/2010/main" val="916150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70339" y="381459"/>
            <a:ext cx="10515600" cy="434973"/>
          </a:xfrm>
          <a:prstGeom prst="rect">
            <a:avLst/>
          </a:prstGeom>
        </p:spPr>
        <p:txBody>
          <a:bodyPr vert="horz" lIns="91440" tIns="45720" rIns="91440" bIns="45720" rtlCol="0" anchor="ctr">
            <a:normAutofit/>
          </a:bodyPr>
          <a:lstStyle>
            <a:lvl1pPr>
              <a:defRPr sz="2000" b="1"/>
            </a:lvl1pPr>
          </a:lstStyle>
          <a:p>
            <a:endParaRPr lang="en-US" dirty="0"/>
          </a:p>
        </p:txBody>
      </p:sp>
      <p:sp>
        <p:nvSpPr>
          <p:cNvPr id="11" name="Rectangle 10"/>
          <p:cNvSpPr/>
          <p:nvPr userDrawn="1"/>
        </p:nvSpPr>
        <p:spPr>
          <a:xfrm>
            <a:off x="11645910" y="6492876"/>
            <a:ext cx="546090" cy="365125"/>
          </a:xfrm>
          <a:prstGeom prst="rect">
            <a:avLst/>
          </a:prstGeom>
          <a:solidFill>
            <a:srgbClr val="ED1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p:cNvSpPr>
            <a:spLocks noGrp="1"/>
          </p:cNvSpPr>
          <p:nvPr>
            <p:ph type="sldNum" sz="quarter" idx="12"/>
          </p:nvPr>
        </p:nvSpPr>
        <p:spPr>
          <a:xfrm>
            <a:off x="9448800" y="6492873"/>
            <a:ext cx="2743200" cy="365125"/>
          </a:xfrm>
        </p:spPr>
        <p:txBody>
          <a:bodyPr/>
          <a:lstStyle>
            <a:lvl1pPr>
              <a:defRPr sz="1100">
                <a:solidFill>
                  <a:schemeClr val="bg1"/>
                </a:solidFill>
              </a:defRPr>
            </a:lvl1pPr>
          </a:lstStyle>
          <a:p>
            <a:fld id="{37D52495-8A50-41BA-8C78-F8ED636CFE99}" type="slidenum">
              <a:rPr lang="en-US" smtClean="0"/>
              <a:pPr/>
              <a:t>‹#›</a:t>
            </a:fld>
            <a:endParaRPr lang="en-US" dirty="0"/>
          </a:p>
        </p:txBody>
      </p:sp>
      <p:sp>
        <p:nvSpPr>
          <p:cNvPr id="15" name="Rectangle 14"/>
          <p:cNvSpPr/>
          <p:nvPr userDrawn="1"/>
        </p:nvSpPr>
        <p:spPr>
          <a:xfrm>
            <a:off x="0" y="333376"/>
            <a:ext cx="70338" cy="523874"/>
          </a:xfrm>
          <a:prstGeom prst="rect">
            <a:avLst/>
          </a:prstGeom>
          <a:solidFill>
            <a:srgbClr val="ED1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Footer Placeholder 4"/>
          <p:cNvSpPr>
            <a:spLocks noGrp="1"/>
          </p:cNvSpPr>
          <p:nvPr>
            <p:ph type="ftr" sz="quarter" idx="3"/>
          </p:nvPr>
        </p:nvSpPr>
        <p:spPr>
          <a:xfrm>
            <a:off x="3686906" y="6492874"/>
            <a:ext cx="4114800" cy="365125"/>
          </a:xfrm>
          <a:prstGeom prst="rect">
            <a:avLst/>
          </a:prstGeom>
        </p:spPr>
        <p:txBody>
          <a:bodyPr vert="horz" lIns="91440" tIns="45720" rIns="91440" bIns="45720" rtlCol="0" anchor="ctr"/>
          <a:lstStyle>
            <a:lvl1pPr algn="ctr">
              <a:defRPr sz="900" b="1">
                <a:solidFill>
                  <a:schemeClr val="tx1">
                    <a:lumMod val="50000"/>
                    <a:lumOff val="50000"/>
                  </a:schemeClr>
                </a:solidFill>
              </a:defRPr>
            </a:lvl1pPr>
          </a:lstStyle>
          <a:p>
            <a:r>
              <a:rPr lang="en-US" dirty="0"/>
              <a:t>June 2023</a:t>
            </a:r>
          </a:p>
        </p:txBody>
      </p:sp>
    </p:spTree>
    <p:extLst>
      <p:ext uri="{BB962C8B-B14F-4D97-AF65-F5344CB8AC3E}">
        <p14:creationId xmlns:p14="http://schemas.microsoft.com/office/powerpoint/2010/main" val="1698135792"/>
      </p:ext>
    </p:extLst>
  </p:cSld>
  <p:clrMapOvr>
    <a:masterClrMapping/>
  </p:clrMapOvr>
  <p:extLst>
    <p:ext uri="{DCECCB84-F9BA-43D5-87BE-67443E8EF086}">
      <p15:sldGuideLst xmlns:p15="http://schemas.microsoft.com/office/powerpoint/2012/main">
        <p15:guide id="1" orient="horz" pos="2160">
          <p15:clr>
            <a:srgbClr val="FBAE40"/>
          </p15:clr>
        </p15:guide>
        <p15:guide id="2" pos="1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164373" y="2786103"/>
            <a:ext cx="3508664" cy="769891"/>
          </a:xfrm>
        </p:spPr>
        <p:txBody>
          <a:bodyPr lIns="0" tIns="0" rIns="0" bIns="0"/>
          <a:lstStyle>
            <a:lvl1pPr>
              <a:defRPr sz="5003" b="0" i="0">
                <a:solidFill>
                  <a:srgbClr val="202329"/>
                </a:solidFill>
                <a:latin typeface="Roboto Medium"/>
                <a:cs typeface="Roboto Medium"/>
              </a:defRPr>
            </a:lvl1pPr>
          </a:lstStyle>
          <a:p>
            <a:endParaRPr/>
          </a:p>
        </p:txBody>
      </p:sp>
      <p:sp>
        <p:nvSpPr>
          <p:cNvPr id="3" name="Holder 3"/>
          <p:cNvSpPr>
            <a:spLocks noGrp="1"/>
          </p:cNvSpPr>
          <p:nvPr>
            <p:ph type="ftr" sz="quarter" idx="5"/>
          </p:nvPr>
        </p:nvSpPr>
        <p:spPr/>
        <p:txBody>
          <a:bodyPr lIns="0" tIns="0" rIns="0" bIns="0"/>
          <a:lstStyle>
            <a:lvl1pPr>
              <a:defRPr sz="1486" b="0" i="0">
                <a:solidFill>
                  <a:schemeClr val="bg1"/>
                </a:solidFill>
                <a:latin typeface="Roboto Medium"/>
                <a:cs typeface="Roboto Medium"/>
              </a:defRPr>
            </a:lvl1pPr>
          </a:lstStyle>
          <a:p>
            <a:pPr marL="7701">
              <a:lnSpc>
                <a:spcPts val="1749"/>
              </a:lnSpc>
            </a:pPr>
            <a:r>
              <a:rPr lang="en-US" spc="-15"/>
              <a:t>00</a:t>
            </a:r>
            <a:endParaRPr lang="en-US" spc="-1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98799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C1592B-01FE-2595-05B2-35268CF52165}"/>
              </a:ext>
            </a:extLst>
          </p:cNvPr>
          <p:cNvSpPr/>
          <p:nvPr userDrawn="1"/>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bg1"/>
              </a:solidFill>
            </a:endParaRPr>
          </a:p>
        </p:txBody>
      </p:sp>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a:xfrm>
            <a:off x="4038648" y="6276713"/>
            <a:ext cx="6267402" cy="316759"/>
          </a:xfrm>
        </p:spPr>
        <p:txBody>
          <a:bodyPr/>
          <a:lstStyle/>
          <a:p>
            <a:r>
              <a:rPr lang="en-US" dirty="0"/>
              <a:t>SEALSQ is a WISeKey Company - WISeKey Confidential Proprietary - WISeKey reserves the right to change these specifications without notice</a:t>
            </a:r>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8"/>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
        <p:nvSpPr>
          <p:cNvPr id="5" name="Text Placeholder 4"/>
          <p:cNvSpPr>
            <a:spLocks noGrp="1"/>
          </p:cNvSpPr>
          <p:nvPr>
            <p:ph type="body" sz="quarter" idx="12"/>
          </p:nvPr>
        </p:nvSpPr>
        <p:spPr>
          <a:xfrm>
            <a:off x="593725" y="1619250"/>
            <a:ext cx="11253788" cy="43640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844150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d Dots Background" preserve="1" userDrawn="1">
  <p:cSld name="Red Dots Background">
    <p:spTree>
      <p:nvGrpSpPr>
        <p:cNvPr id="1" name="Shape 130"/>
        <p:cNvGrpSpPr/>
        <p:nvPr/>
      </p:nvGrpSpPr>
      <p:grpSpPr>
        <a:xfrm>
          <a:off x="0" y="0"/>
          <a:ext cx="0" cy="0"/>
          <a:chOff x="0" y="0"/>
          <a:chExt cx="0" cy="0"/>
        </a:xfrm>
      </p:grpSpPr>
      <p:sp>
        <p:nvSpPr>
          <p:cNvPr id="131" name="Google Shape;131;p34"/>
          <p:cNvSpPr/>
          <p:nvPr/>
        </p:nvSpPr>
        <p:spPr>
          <a:xfrm>
            <a:off x="-6485" y="0"/>
            <a:ext cx="12198485" cy="6876256"/>
          </a:xfrm>
          <a:prstGeom prst="rect">
            <a:avLst/>
          </a:prstGeom>
          <a:solidFill>
            <a:schemeClr val="accent3">
              <a:alpha val="9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panose="020F0502020204030204" pitchFamily="34" charset="0"/>
              <a:ea typeface="Century Gothic"/>
              <a:cs typeface="Calibri" panose="020F0502020204030204" pitchFamily="34" charset="0"/>
              <a:sym typeface="Century Gothic"/>
            </a:endParaRPr>
          </a:p>
        </p:txBody>
      </p:sp>
      <p:pic>
        <p:nvPicPr>
          <p:cNvPr id="132" name="Google Shape;132;p34"/>
          <p:cNvPicPr preferRelativeResize="0"/>
          <p:nvPr userDrawn="1"/>
        </p:nvPicPr>
        <p:blipFill rotWithShape="1">
          <a:blip r:embed="rId2">
            <a:alphaModFix amt="35000"/>
          </a:blip>
          <a:srcRect/>
          <a:stretch/>
        </p:blipFill>
        <p:spPr>
          <a:xfrm>
            <a:off x="6029" y="3284167"/>
            <a:ext cx="12185971" cy="3991273"/>
          </a:xfrm>
          <a:prstGeom prst="rect">
            <a:avLst/>
          </a:prstGeom>
          <a:noFill/>
          <a:ln>
            <a:noFill/>
          </a:ln>
        </p:spPr>
      </p:pic>
      <p:sp>
        <p:nvSpPr>
          <p:cNvPr id="13" name="Google Shape;34;p18">
            <a:extLst>
              <a:ext uri="{FF2B5EF4-FFF2-40B4-BE49-F238E27FC236}">
                <a16:creationId xmlns:a16="http://schemas.microsoft.com/office/drawing/2014/main" id="{0DFBBFA4-D1AF-F2D0-B3B2-AB8F2A3CDB42}"/>
              </a:ext>
            </a:extLst>
          </p:cNvPr>
          <p:cNvSpPr txBox="1">
            <a:spLocks noGrp="1"/>
          </p:cNvSpPr>
          <p:nvPr>
            <p:ph type="title"/>
          </p:nvPr>
        </p:nvSpPr>
        <p:spPr>
          <a:xfrm>
            <a:off x="429768" y="274320"/>
            <a:ext cx="11324082" cy="6305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Century Gothic"/>
              <a:buNone/>
              <a:defRPr sz="3600" b="1">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35;p18">
            <a:extLst>
              <a:ext uri="{FF2B5EF4-FFF2-40B4-BE49-F238E27FC236}">
                <a16:creationId xmlns:a16="http://schemas.microsoft.com/office/drawing/2014/main" id="{270CCA16-CD4F-7DB8-3D07-05DC5FF21765}"/>
              </a:ext>
            </a:extLst>
          </p:cNvPr>
          <p:cNvSpPr txBox="1">
            <a:spLocks noGrp="1"/>
          </p:cNvSpPr>
          <p:nvPr>
            <p:ph type="body" idx="1"/>
          </p:nvPr>
        </p:nvSpPr>
        <p:spPr>
          <a:xfrm>
            <a:off x="429767" y="1000125"/>
            <a:ext cx="11324081" cy="51768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Font typeface="Century Gothic"/>
              <a:buChar char="▪"/>
              <a:defRPr sz="2400">
                <a:solidFill>
                  <a:schemeClr val="lt1"/>
                </a:solidFill>
                <a:latin typeface="Calibri" panose="020F0502020204030204" pitchFamily="34" charset="0"/>
                <a:cs typeface="Calibri" panose="020F0502020204030204" pitchFamily="34" charset="0"/>
              </a:defRPr>
            </a:lvl1pPr>
            <a:lvl2pPr marL="914400" lvl="1" indent="-355600" algn="l">
              <a:lnSpc>
                <a:spcPct val="90000"/>
              </a:lnSpc>
              <a:spcBef>
                <a:spcPts val="500"/>
              </a:spcBef>
              <a:spcAft>
                <a:spcPts val="0"/>
              </a:spcAft>
              <a:buClr>
                <a:schemeClr val="accent2"/>
              </a:buClr>
              <a:buSzPts val="2000"/>
              <a:buFont typeface="Century Gothic"/>
              <a:buChar char="–"/>
              <a:defRPr sz="2000">
                <a:solidFill>
                  <a:schemeClr val="lt1"/>
                </a:solidFill>
              </a:defRPr>
            </a:lvl2pPr>
            <a:lvl3pPr marL="1371600" lvl="2" indent="-342900" algn="l">
              <a:lnSpc>
                <a:spcPct val="90000"/>
              </a:lnSpc>
              <a:spcBef>
                <a:spcPts val="500"/>
              </a:spcBef>
              <a:spcAft>
                <a:spcPts val="0"/>
              </a:spcAft>
              <a:buClr>
                <a:schemeClr val="accent2"/>
              </a:buClr>
              <a:buSzPts val="1800"/>
              <a:buFont typeface="Courier New"/>
              <a:buChar char="o"/>
              <a:defRPr sz="1800">
                <a:solidFill>
                  <a:schemeClr val="lt1"/>
                </a:solidFill>
              </a:defRPr>
            </a:lvl3pPr>
            <a:lvl4pPr marL="1828800" lvl="3" indent="-330200" algn="l">
              <a:lnSpc>
                <a:spcPct val="90000"/>
              </a:lnSpc>
              <a:spcBef>
                <a:spcPts val="500"/>
              </a:spcBef>
              <a:spcAft>
                <a:spcPts val="0"/>
              </a:spcAft>
              <a:buClr>
                <a:schemeClr val="accent2"/>
              </a:buClr>
              <a:buSzPts val="1600"/>
              <a:buFont typeface="Courier New"/>
              <a:buChar char="o"/>
              <a:defRPr sz="1600">
                <a:solidFill>
                  <a:schemeClr val="lt1"/>
                </a:solidFill>
              </a:defRPr>
            </a:lvl4pPr>
            <a:lvl5pPr marL="2286000" lvl="4" indent="-330200" algn="l">
              <a:lnSpc>
                <a:spcPct val="90000"/>
              </a:lnSpc>
              <a:spcBef>
                <a:spcPts val="500"/>
              </a:spcBef>
              <a:spcAft>
                <a:spcPts val="0"/>
              </a:spcAft>
              <a:buClr>
                <a:schemeClr val="accent2"/>
              </a:buClr>
              <a:buSzPts val="1600"/>
              <a:buFont typeface="Courier New"/>
              <a:buChar char="o"/>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grpSp>
        <p:nvGrpSpPr>
          <p:cNvPr id="15" name="Google Shape;18;p17">
            <a:extLst>
              <a:ext uri="{FF2B5EF4-FFF2-40B4-BE49-F238E27FC236}">
                <a16:creationId xmlns:a16="http://schemas.microsoft.com/office/drawing/2014/main" id="{28B1737F-CF5F-CB86-681C-DDF779A144FF}"/>
              </a:ext>
            </a:extLst>
          </p:cNvPr>
          <p:cNvGrpSpPr/>
          <p:nvPr userDrawn="1"/>
        </p:nvGrpSpPr>
        <p:grpSpPr>
          <a:xfrm>
            <a:off x="12521308" y="3591593"/>
            <a:ext cx="422520" cy="2902784"/>
            <a:chOff x="12637436" y="1537783"/>
            <a:chExt cx="693019" cy="4761157"/>
          </a:xfrm>
        </p:grpSpPr>
        <p:grpSp>
          <p:nvGrpSpPr>
            <p:cNvPr id="16" name="Google Shape;19;p17">
              <a:extLst>
                <a:ext uri="{FF2B5EF4-FFF2-40B4-BE49-F238E27FC236}">
                  <a16:creationId xmlns:a16="http://schemas.microsoft.com/office/drawing/2014/main" id="{F4662AFE-2905-137E-4BC1-6B586CC4D38C}"/>
                </a:ext>
              </a:extLst>
            </p:cNvPr>
            <p:cNvGrpSpPr/>
            <p:nvPr/>
          </p:nvGrpSpPr>
          <p:grpSpPr>
            <a:xfrm>
              <a:off x="12637437" y="2204630"/>
              <a:ext cx="693018" cy="4094310"/>
              <a:chOff x="-3615072" y="-2443669"/>
              <a:chExt cx="1190849" cy="7311566"/>
            </a:xfrm>
          </p:grpSpPr>
          <p:sp>
            <p:nvSpPr>
              <p:cNvPr id="18" name="Google Shape;20;p17">
                <a:extLst>
                  <a:ext uri="{FF2B5EF4-FFF2-40B4-BE49-F238E27FC236}">
                    <a16:creationId xmlns:a16="http://schemas.microsoft.com/office/drawing/2014/main" id="{C604A334-BD8F-6431-8FDE-1F78C8988159}"/>
                  </a:ext>
                </a:extLst>
              </p:cNvPr>
              <p:cNvSpPr/>
              <p:nvPr/>
            </p:nvSpPr>
            <p:spPr>
              <a:xfrm>
                <a:off x="-3615069" y="-2443669"/>
                <a:ext cx="1190846" cy="1442393"/>
              </a:xfrm>
              <a:prstGeom prst="rect">
                <a:avLst/>
              </a:prstGeom>
              <a:solidFill>
                <a:schemeClr val="accent2"/>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sp>
            <p:nvSpPr>
              <p:cNvPr id="19" name="Google Shape;21;p17">
                <a:extLst>
                  <a:ext uri="{FF2B5EF4-FFF2-40B4-BE49-F238E27FC236}">
                    <a16:creationId xmlns:a16="http://schemas.microsoft.com/office/drawing/2014/main" id="{E9E83FAE-BA99-43D3-3FE9-CC35396046ED}"/>
                  </a:ext>
                </a:extLst>
              </p:cNvPr>
              <p:cNvSpPr/>
              <p:nvPr/>
            </p:nvSpPr>
            <p:spPr>
              <a:xfrm>
                <a:off x="-3615072" y="-1252821"/>
                <a:ext cx="1190846" cy="1442392"/>
              </a:xfrm>
              <a:prstGeom prst="rect">
                <a:avLst/>
              </a:prstGeom>
              <a:solidFill>
                <a:srgbClr val="0079B5"/>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sp>
            <p:nvSpPr>
              <p:cNvPr id="20" name="Google Shape;22;p17">
                <a:extLst>
                  <a:ext uri="{FF2B5EF4-FFF2-40B4-BE49-F238E27FC236}">
                    <a16:creationId xmlns:a16="http://schemas.microsoft.com/office/drawing/2014/main" id="{3BEABD52-41C0-6595-54ED-E2F7962FB7BD}"/>
                  </a:ext>
                </a:extLst>
              </p:cNvPr>
              <p:cNvSpPr/>
              <p:nvPr/>
            </p:nvSpPr>
            <p:spPr>
              <a:xfrm>
                <a:off x="-3615072" y="-104506"/>
                <a:ext cx="1190846" cy="1442392"/>
              </a:xfrm>
              <a:prstGeom prst="rect">
                <a:avLst/>
              </a:prstGeom>
              <a:solidFill>
                <a:srgbClr val="DFEAF1"/>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sp>
            <p:nvSpPr>
              <p:cNvPr id="21" name="Google Shape;25;p17">
                <a:extLst>
                  <a:ext uri="{FF2B5EF4-FFF2-40B4-BE49-F238E27FC236}">
                    <a16:creationId xmlns:a16="http://schemas.microsoft.com/office/drawing/2014/main" id="{D72469FD-BAFE-83B9-9A02-09E9D0D05A5B}"/>
                  </a:ext>
                </a:extLst>
              </p:cNvPr>
              <p:cNvSpPr/>
              <p:nvPr/>
            </p:nvSpPr>
            <p:spPr>
              <a:xfrm>
                <a:off x="-3615072" y="3425505"/>
                <a:ext cx="1190846" cy="1442392"/>
              </a:xfrm>
              <a:prstGeom prst="rect">
                <a:avLst/>
              </a:prstGeom>
              <a:solidFill>
                <a:schemeClr val="lt2"/>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sp>
            <p:nvSpPr>
              <p:cNvPr id="22" name="Google Shape;26;p17">
                <a:extLst>
                  <a:ext uri="{FF2B5EF4-FFF2-40B4-BE49-F238E27FC236}">
                    <a16:creationId xmlns:a16="http://schemas.microsoft.com/office/drawing/2014/main" id="{A110C6A1-6019-2B33-8EB7-FC012BB3DD37}"/>
                  </a:ext>
                </a:extLst>
              </p:cNvPr>
              <p:cNvSpPr/>
              <p:nvPr/>
            </p:nvSpPr>
            <p:spPr>
              <a:xfrm>
                <a:off x="-3615072" y="1337887"/>
                <a:ext cx="1190846" cy="1442392"/>
              </a:xfrm>
              <a:prstGeom prst="rect">
                <a:avLst/>
              </a:prstGeom>
              <a:solidFill>
                <a:srgbClr val="D9D9D9"/>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grpSp>
        <p:sp>
          <p:nvSpPr>
            <p:cNvPr id="17" name="Google Shape;27;p17">
              <a:extLst>
                <a:ext uri="{FF2B5EF4-FFF2-40B4-BE49-F238E27FC236}">
                  <a16:creationId xmlns:a16="http://schemas.microsoft.com/office/drawing/2014/main" id="{CAC83E38-52D8-CC27-56E7-00131FD39A17}"/>
                </a:ext>
              </a:extLst>
            </p:cNvPr>
            <p:cNvSpPr/>
            <p:nvPr/>
          </p:nvSpPr>
          <p:spPr>
            <a:xfrm>
              <a:off x="12637436" y="1537783"/>
              <a:ext cx="693017" cy="807707"/>
            </a:xfrm>
            <a:prstGeom prst="rect">
              <a:avLst/>
            </a:prstGeom>
            <a:solidFill>
              <a:schemeClr val="accent1"/>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200"/>
                <a:buFont typeface="Century Gothic"/>
                <a:buNone/>
              </a:pPr>
              <a:endParaRPr sz="3200" b="0" i="0" u="none" strike="noStrike" cap="none">
                <a:solidFill>
                  <a:srgbClr val="FFFFFF"/>
                </a:solidFill>
                <a:latin typeface="Calibri" panose="020F0502020204030204" pitchFamily="34" charset="0"/>
                <a:ea typeface="Century Gothic"/>
                <a:cs typeface="Calibri" panose="020F0502020204030204" pitchFamily="34" charset="0"/>
                <a:sym typeface="Century Gothic"/>
              </a:endParaRPr>
            </a:p>
          </p:txBody>
        </p:sp>
      </p:grpSp>
    </p:spTree>
    <p:extLst>
      <p:ext uri="{BB962C8B-B14F-4D97-AF65-F5344CB8AC3E}">
        <p14:creationId xmlns:p14="http://schemas.microsoft.com/office/powerpoint/2010/main" val="1666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771564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AD9F-513A-E226-6AE7-0FE00C1846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F29E02-80E2-3D0B-049C-E2FE71E1F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281E6D-01CE-F914-B529-EB3402612457}"/>
              </a:ext>
            </a:extLst>
          </p:cNvPr>
          <p:cNvSpPr>
            <a:spLocks noGrp="1"/>
          </p:cNvSpPr>
          <p:nvPr>
            <p:ph type="dt" sz="half" idx="10"/>
          </p:nvPr>
        </p:nvSpPr>
        <p:spPr/>
        <p:txBody>
          <a:bodyPr/>
          <a:lstStyle/>
          <a:p>
            <a:fld id="{AF5E046C-4872-4ADF-AB48-87898DFD1A74}" type="datetimeFigureOut">
              <a:rPr lang="en-US" smtClean="0"/>
              <a:t>3/9/2026</a:t>
            </a:fld>
            <a:endParaRPr lang="en-US"/>
          </a:p>
        </p:txBody>
      </p:sp>
      <p:sp>
        <p:nvSpPr>
          <p:cNvPr id="5" name="Footer Placeholder 4">
            <a:extLst>
              <a:ext uri="{FF2B5EF4-FFF2-40B4-BE49-F238E27FC236}">
                <a16:creationId xmlns:a16="http://schemas.microsoft.com/office/drawing/2014/main" id="{5226DAC5-EEF4-BA62-1DF8-61DD6D870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B030B-C237-7840-D2F3-4B6C7FC86DC3}"/>
              </a:ext>
            </a:extLst>
          </p:cNvPr>
          <p:cNvSpPr>
            <a:spLocks noGrp="1"/>
          </p:cNvSpPr>
          <p:nvPr>
            <p:ph type="sldNum" sz="quarter" idx="12"/>
          </p:nvPr>
        </p:nvSpPr>
        <p:spPr/>
        <p:txBody>
          <a:bodyPr/>
          <a:lstStyle/>
          <a:p>
            <a:fld id="{8C5222AC-2D1A-4636-B2D9-F6F36B4A263C}" type="slidenum">
              <a:rPr lang="en-US" smtClean="0"/>
              <a:t>‹#›</a:t>
            </a:fld>
            <a:endParaRPr lang="en-US"/>
          </a:p>
        </p:txBody>
      </p:sp>
    </p:spTree>
    <p:extLst>
      <p:ext uri="{BB962C8B-B14F-4D97-AF65-F5344CB8AC3E}">
        <p14:creationId xmlns:p14="http://schemas.microsoft.com/office/powerpoint/2010/main" val="4094712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45B9779-0001-460D-A4CA-2BEE270128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61"/>
            <a:ext cx="12192000" cy="6857519"/>
          </a:xfrm>
          <a:prstGeom prst="rect">
            <a:avLst/>
          </a:prstGeom>
        </p:spPr>
      </p:pic>
      <p:sp>
        <p:nvSpPr>
          <p:cNvPr id="11" name="Holder 2">
            <a:extLst>
              <a:ext uri="{FF2B5EF4-FFF2-40B4-BE49-F238E27FC236}">
                <a16:creationId xmlns:a16="http://schemas.microsoft.com/office/drawing/2014/main" id="{166E6F02-F391-4DFF-9805-C9966A9C560A}"/>
              </a:ext>
            </a:extLst>
          </p:cNvPr>
          <p:cNvSpPr>
            <a:spLocks noGrp="1"/>
          </p:cNvSpPr>
          <p:nvPr>
            <p:ph type="title" hasCustomPrompt="1"/>
          </p:nvPr>
        </p:nvSpPr>
        <p:spPr>
          <a:xfrm>
            <a:off x="8406549" y="1349652"/>
            <a:ext cx="2405679" cy="427420"/>
          </a:xfrm>
          <a:prstGeom prst="rect">
            <a:avLst/>
          </a:prstGeom>
        </p:spPr>
        <p:txBody>
          <a:bodyPr lIns="0" tIns="0" rIns="0" bIns="0" anchor="t" anchorCtr="0">
            <a:noAutofit/>
          </a:bodyPr>
          <a:lstStyle>
            <a:lvl1pPr>
              <a:defRPr sz="2911" b="0" i="0">
                <a:solidFill>
                  <a:schemeClr val="bg1"/>
                </a:solidFill>
                <a:latin typeface="Roboto Medium"/>
                <a:cs typeface="Roboto Medium"/>
              </a:defRPr>
            </a:lvl1pPr>
          </a:lstStyle>
          <a:p>
            <a:r>
              <a:rPr lang="fr-FR" dirty="0"/>
              <a:t>OVERVIEW</a:t>
            </a:r>
            <a:endParaRPr dirty="0"/>
          </a:p>
        </p:txBody>
      </p:sp>
      <p:sp>
        <p:nvSpPr>
          <p:cNvPr id="6" name="Espace réservé du texte 5">
            <a:extLst>
              <a:ext uri="{FF2B5EF4-FFF2-40B4-BE49-F238E27FC236}">
                <a16:creationId xmlns:a16="http://schemas.microsoft.com/office/drawing/2014/main" id="{B91D2EF8-34CD-4571-BC79-C7BF904304C6}"/>
              </a:ext>
            </a:extLst>
          </p:cNvPr>
          <p:cNvSpPr>
            <a:spLocks noGrp="1"/>
          </p:cNvSpPr>
          <p:nvPr>
            <p:ph type="body" sz="quarter" idx="10" hasCustomPrompt="1"/>
          </p:nvPr>
        </p:nvSpPr>
        <p:spPr>
          <a:xfrm>
            <a:off x="8410446" y="1918152"/>
            <a:ext cx="2695642" cy="427420"/>
          </a:xfrm>
          <a:prstGeom prst="rect">
            <a:avLst/>
          </a:prstGeom>
        </p:spPr>
        <p:txBody>
          <a:bodyPr>
            <a:noAutofit/>
          </a:bodyPr>
          <a:lstStyle>
            <a:lvl1pPr marL="207935" indent="-207935">
              <a:buFontTx/>
              <a:buBlip>
                <a:blip r:embed="rId3"/>
              </a:buBlip>
              <a:defRPr sz="1940">
                <a:solidFill>
                  <a:schemeClr val="bg1"/>
                </a:solidFill>
                <a:latin typeface="Roboto Medium" panose="02000000000000000000" pitchFamily="2" charset="0"/>
                <a:ea typeface="Roboto Medium" panose="02000000000000000000" pitchFamily="2" charset="0"/>
              </a:defRPr>
            </a:lvl1pPr>
          </a:lstStyle>
          <a:p>
            <a:pPr lvl="0"/>
            <a:r>
              <a:rPr lang="fr-FR" dirty="0"/>
              <a:t>Part 1</a:t>
            </a:r>
            <a:endParaRPr lang="en-US" dirty="0"/>
          </a:p>
        </p:txBody>
      </p:sp>
    </p:spTree>
    <p:extLst>
      <p:ext uri="{BB962C8B-B14F-4D97-AF65-F5344CB8AC3E}">
        <p14:creationId xmlns:p14="http://schemas.microsoft.com/office/powerpoint/2010/main" val="2147298905"/>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2AB71-7553-B81B-377E-BEDC78EE6233}"/>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633CA602-33CD-66A7-43E8-6DE85F650400}"/>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8DF9DC33-6947-132E-7BE3-9A0A536F829B}"/>
              </a:ext>
            </a:extLst>
          </p:cNvPr>
          <p:cNvSpPr txBox="1">
            <a:spLocks noGrp="1"/>
          </p:cNvSpPr>
          <p:nvPr>
            <p:ph type="dt" sz="half" idx="7"/>
          </p:nvPr>
        </p:nvSpPr>
        <p:spPr/>
        <p:txBody>
          <a:bodyPr/>
          <a:lstStyle>
            <a:lvl1pPr>
              <a:defRPr/>
            </a:lvl1pPr>
          </a:lstStyle>
          <a:p>
            <a:pPr lvl="0"/>
            <a:fld id="{4BC3A71F-0C46-4F1E-8D02-94B170F7E2C8}" type="datetime1">
              <a:rPr lang="en-US"/>
              <a:pPr lvl="0"/>
              <a:t>3/9/2026</a:t>
            </a:fld>
            <a:endParaRPr lang="en-US"/>
          </a:p>
        </p:txBody>
      </p:sp>
      <p:sp>
        <p:nvSpPr>
          <p:cNvPr id="5" name="Footer Placeholder 4">
            <a:extLst>
              <a:ext uri="{FF2B5EF4-FFF2-40B4-BE49-F238E27FC236}">
                <a16:creationId xmlns:a16="http://schemas.microsoft.com/office/drawing/2014/main" id="{D2E67877-4C30-D8AB-81C0-FED42EC474A7}"/>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0E289D7-68F3-3601-CC00-37115F0C57C1}"/>
              </a:ext>
            </a:extLst>
          </p:cNvPr>
          <p:cNvSpPr txBox="1">
            <a:spLocks noGrp="1"/>
          </p:cNvSpPr>
          <p:nvPr>
            <p:ph type="sldNum" sz="quarter" idx="8"/>
          </p:nvPr>
        </p:nvSpPr>
        <p:spPr/>
        <p:txBody>
          <a:bodyPr/>
          <a:lstStyle>
            <a:lvl1pPr>
              <a:defRPr/>
            </a:lvl1pPr>
          </a:lstStyle>
          <a:p>
            <a:pPr lvl="0"/>
            <a:fld id="{46F6FC9D-A3FE-403D-B50A-E6783607E470}" type="slidenum">
              <a:t>‹#›</a:t>
            </a:fld>
            <a:endParaRPr lang="en-US"/>
          </a:p>
        </p:txBody>
      </p:sp>
    </p:spTree>
    <p:extLst>
      <p:ext uri="{BB962C8B-B14F-4D97-AF65-F5344CB8AC3E}">
        <p14:creationId xmlns:p14="http://schemas.microsoft.com/office/powerpoint/2010/main" val="955871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14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B19BD-0710-4639-FE1F-005BB32782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01A550-0D4E-0B78-C2FE-63D48B25B49D}"/>
              </a:ext>
            </a:extLst>
          </p:cNvPr>
          <p:cNvSpPr>
            <a:spLocks noGrp="1"/>
          </p:cNvSpPr>
          <p:nvPr>
            <p:ph type="dt" sz="half" idx="10"/>
          </p:nvPr>
        </p:nvSpPr>
        <p:spPr/>
        <p:txBody>
          <a:bodyPr/>
          <a:lstStyle/>
          <a:p>
            <a:fld id="{651C5CD9-45B5-4D41-B43A-EBC57FC45F2B}" type="datetime1">
              <a:rPr lang="en-US" smtClean="0"/>
              <a:pPr/>
              <a:t>3/9/2026</a:t>
            </a:fld>
            <a:endParaRPr lang="en-US"/>
          </a:p>
        </p:txBody>
      </p:sp>
      <p:sp>
        <p:nvSpPr>
          <p:cNvPr id="4" name="Footer Placeholder 3">
            <a:extLst>
              <a:ext uri="{FF2B5EF4-FFF2-40B4-BE49-F238E27FC236}">
                <a16:creationId xmlns:a16="http://schemas.microsoft.com/office/drawing/2014/main" id="{C63DAB86-51AA-D47F-34B3-C6BC808D19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CF09C1-4009-FAD5-E3F9-03BA15F360B6}"/>
              </a:ext>
            </a:extLst>
          </p:cNvPr>
          <p:cNvSpPr>
            <a:spLocks noGrp="1"/>
          </p:cNvSpPr>
          <p:nvPr>
            <p:ph type="sldNum" sz="quarter" idx="12"/>
          </p:nvPr>
        </p:nvSpPr>
        <p:spPr/>
        <p:txBody>
          <a:bodyPr/>
          <a:lstStyle/>
          <a:p>
            <a:fld id="{AE08E97F-F00E-4E70-B27B-07F538C138D6}" type="slidenum">
              <a:rPr lang="en-US" smtClean="0"/>
              <a:pPr/>
              <a:t>‹#›</a:t>
            </a:fld>
            <a:endParaRPr lang="en-US"/>
          </a:p>
        </p:txBody>
      </p:sp>
    </p:spTree>
    <p:extLst>
      <p:ext uri="{BB962C8B-B14F-4D97-AF65-F5344CB8AC3E}">
        <p14:creationId xmlns:p14="http://schemas.microsoft.com/office/powerpoint/2010/main" val="22798332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B532EA0-42DD-C2EF-9306-0966A8686874}"/>
              </a:ext>
            </a:extLst>
          </p:cNvPr>
          <p:cNvSpPr txBox="1">
            <a:spLocks noGrp="1"/>
          </p:cNvSpPr>
          <p:nvPr>
            <p:ph type="dt" sz="half" idx="7"/>
          </p:nvPr>
        </p:nvSpPr>
        <p:spPr/>
        <p:txBody>
          <a:bodyPr/>
          <a:lstStyle>
            <a:lvl1pPr>
              <a:defRPr/>
            </a:lvl1pPr>
          </a:lstStyle>
          <a:p>
            <a:pPr lvl="0"/>
            <a:fld id="{AA2C3656-1F45-4F27-AD1D-CBB87AA6A2D3}" type="datetime1">
              <a:rPr lang="en-US"/>
              <a:pPr lvl="0"/>
              <a:t>3/9/2026</a:t>
            </a:fld>
            <a:endParaRPr lang="en-US"/>
          </a:p>
        </p:txBody>
      </p:sp>
      <p:sp>
        <p:nvSpPr>
          <p:cNvPr id="5" name="Footer Placeholder 4">
            <a:extLst>
              <a:ext uri="{FF2B5EF4-FFF2-40B4-BE49-F238E27FC236}">
                <a16:creationId xmlns:a16="http://schemas.microsoft.com/office/drawing/2014/main" id="{F5EE1B8F-D62D-E9BF-B953-1CD7130E6D2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51210F2-53E3-7A75-8054-B34739F8E12D}"/>
              </a:ext>
            </a:extLst>
          </p:cNvPr>
          <p:cNvSpPr txBox="1">
            <a:spLocks noGrp="1"/>
          </p:cNvSpPr>
          <p:nvPr>
            <p:ph type="sldNum" sz="quarter" idx="8"/>
          </p:nvPr>
        </p:nvSpPr>
        <p:spPr/>
        <p:txBody>
          <a:bodyPr/>
          <a:lstStyle>
            <a:lvl1pPr>
              <a:defRPr>
                <a:solidFill>
                  <a:schemeClr val="bg1"/>
                </a:solidFill>
              </a:defRPr>
            </a:lvl1pPr>
          </a:lstStyle>
          <a:p>
            <a:fld id="{2C50A540-90C9-4EFA-871E-1B6E172935E8}" type="slidenum">
              <a:rPr lang="en-US" smtClean="0"/>
              <a:pPr/>
              <a:t>‹#›</a:t>
            </a:fld>
            <a:endParaRPr lang="en-US"/>
          </a:p>
        </p:txBody>
      </p:sp>
      <p:sp>
        <p:nvSpPr>
          <p:cNvPr id="7" name="Date Placeholder 3">
            <a:extLst>
              <a:ext uri="{FF2B5EF4-FFF2-40B4-BE49-F238E27FC236}">
                <a16:creationId xmlns:a16="http://schemas.microsoft.com/office/drawing/2014/main" id="{3B6FC8A2-2E16-197E-5905-EB58BE7231B0}"/>
              </a:ext>
            </a:extLst>
          </p:cNvPr>
          <p:cNvSpPr txBox="1">
            <a:spLocks/>
          </p:cNvSpPr>
          <p:nvPr/>
        </p:nvSpPr>
        <p:spPr>
          <a:xfrm>
            <a:off x="838200" y="6356352"/>
            <a:ext cx="2743200" cy="365129"/>
          </a:xfrm>
          <a:prstGeom prst="rect">
            <a:avLst/>
          </a:prstGeom>
          <a:noFill/>
          <a:ln>
            <a:noFill/>
          </a:ln>
        </p:spPr>
        <p:txBody>
          <a:bodyPr vert="horz" wrap="square" lIns="91440" tIns="45720" rIns="91440" bIns="45720" anchor="ctr" anchorCtr="0" compatLnSpc="1">
            <a:noAutofit/>
          </a:bodyPr>
          <a:lstStyle>
            <a:defPPr>
              <a:defRPr lang="en-US"/>
            </a:defPPr>
            <a:lvl1pPr marL="0" marR="0" lvl="0" indent="0" algn="l"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767676"/>
                </a:solidFill>
                <a:uFillTx/>
                <a:latin typeface="Apto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2C3656-1F45-4F27-AD1D-CBB87AA6A2D3}" type="datetime1">
              <a:rPr lang="en-US" sz="1200" smtClean="0">
                <a:solidFill>
                  <a:schemeClr val="bg1"/>
                </a:solidFill>
              </a:rPr>
              <a:pPr/>
              <a:t>3/9/2026</a:t>
            </a:fld>
            <a:endParaRPr lang="en-US" sz="1200">
              <a:solidFill>
                <a:schemeClr val="bg1"/>
              </a:solidFill>
            </a:endParaRPr>
          </a:p>
        </p:txBody>
      </p:sp>
      <p:sp>
        <p:nvSpPr>
          <p:cNvPr id="8" name="Footer Placeholder 4">
            <a:extLst>
              <a:ext uri="{FF2B5EF4-FFF2-40B4-BE49-F238E27FC236}">
                <a16:creationId xmlns:a16="http://schemas.microsoft.com/office/drawing/2014/main" id="{9C988810-B49B-8F80-EA49-1E1109C4A72E}"/>
              </a:ext>
            </a:extLst>
          </p:cNvPr>
          <p:cNvSpPr txBox="1">
            <a:spLocks/>
          </p:cNvSpPr>
          <p:nvPr/>
        </p:nvSpPr>
        <p:spPr>
          <a:xfrm>
            <a:off x="4038600" y="6356352"/>
            <a:ext cx="4114800" cy="365129"/>
          </a:xfrm>
          <a:prstGeom prst="rect">
            <a:avLst/>
          </a:prstGeom>
          <a:noFill/>
          <a:ln>
            <a:noFill/>
          </a:ln>
        </p:spPr>
        <p:txBody>
          <a:bodyPr vert="horz" wrap="square" lIns="91440" tIns="45720" rIns="91440" bIns="45720" anchor="ctr" anchorCtr="1" compatLnSpc="1">
            <a:noAutofit/>
          </a:bodyPr>
          <a:lstStyle>
            <a:defPPr>
              <a:defRPr lang="en-US"/>
            </a:defPPr>
            <a:lvl1pPr marL="0" marR="0" lvl="0" indent="0" algn="ctr" defTabSz="914400" rtl="0" eaLnBrk="1" fontAlgn="auto" latinLnBrk="0" hangingPunct="1">
              <a:lnSpc>
                <a:spcPct val="100000"/>
              </a:lnSpc>
              <a:spcBef>
                <a:spcPts val="0"/>
              </a:spcBef>
              <a:spcAft>
                <a:spcPts val="0"/>
              </a:spcAft>
              <a:buNone/>
              <a:tabLst/>
              <a:defRPr lang="en-US" sz="1200" b="0" i="0" u="none" strike="noStrike" kern="1200" cap="none" spc="0" baseline="0">
                <a:solidFill>
                  <a:srgbClr val="767676"/>
                </a:solidFill>
                <a:uFillTx/>
                <a:latin typeface="Apto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schemeClr val="bg1"/>
              </a:solidFill>
            </a:endParaRPr>
          </a:p>
        </p:txBody>
      </p:sp>
    </p:spTree>
    <p:extLst>
      <p:ext uri="{BB962C8B-B14F-4D97-AF65-F5344CB8AC3E}">
        <p14:creationId xmlns:p14="http://schemas.microsoft.com/office/powerpoint/2010/main" val="9815124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FEC6-6A80-BA70-1A45-242E362DEF25}"/>
              </a:ext>
            </a:extLst>
          </p:cNvPr>
          <p:cNvSpPr txBox="1">
            <a:spLocks noGrp="1"/>
          </p:cNvSpPr>
          <p:nvPr>
            <p:ph type="title"/>
          </p:nvPr>
        </p:nvSpPr>
        <p:spPr/>
        <p:txBody>
          <a:bodyPr/>
          <a:lstStyle>
            <a:lvl1pPr>
              <a:defRPr>
                <a:latin typeface="Roboto" panose="02000000000000000000" pitchFamily="2" charset="0"/>
                <a:ea typeface="Roboto" panose="02000000000000000000" pitchFamily="2" charset="0"/>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585966BF-14A3-4431-2376-6A47BC3A0054}"/>
              </a:ext>
            </a:extLst>
          </p:cNvPr>
          <p:cNvSpPr txBox="1">
            <a:spLocks noGrp="1"/>
          </p:cNvSpPr>
          <p:nvPr>
            <p:ph idx="1"/>
          </p:nvPr>
        </p:nvSpPr>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12DB4-875E-D4CB-0AA1-A3AE59D7FB97}"/>
              </a:ext>
            </a:extLst>
          </p:cNvPr>
          <p:cNvSpPr txBox="1">
            <a:spLocks noGrp="1"/>
          </p:cNvSpPr>
          <p:nvPr>
            <p:ph type="dt" sz="half" idx="7"/>
          </p:nvPr>
        </p:nvSpPr>
        <p:spPr/>
        <p:txBody>
          <a:bodyPr/>
          <a:lstStyle>
            <a:lvl1pPr>
              <a:defRPr>
                <a:latin typeface="Roboto" panose="02000000000000000000" pitchFamily="2" charset="0"/>
                <a:ea typeface="Roboto" panose="02000000000000000000" pitchFamily="2" charset="0"/>
              </a:defRPr>
            </a:lvl1pPr>
          </a:lstStyle>
          <a:p>
            <a:fld id="{FF7F7A48-5585-4876-9E3E-2FBD8BDAA9C0}" type="datetime1">
              <a:rPr lang="en-US" smtClean="0"/>
              <a:pPr/>
              <a:t>3/9/2026</a:t>
            </a:fld>
            <a:endParaRPr lang="en-US"/>
          </a:p>
        </p:txBody>
      </p:sp>
      <p:sp>
        <p:nvSpPr>
          <p:cNvPr id="5" name="Footer Placeholder 4">
            <a:extLst>
              <a:ext uri="{FF2B5EF4-FFF2-40B4-BE49-F238E27FC236}">
                <a16:creationId xmlns:a16="http://schemas.microsoft.com/office/drawing/2014/main" id="{FDC180DC-07CC-CC9C-8622-A9CC71BE1BF0}"/>
              </a:ext>
            </a:extLst>
          </p:cNvPr>
          <p:cNvSpPr txBox="1">
            <a:spLocks noGrp="1"/>
          </p:cNvSpPr>
          <p:nvPr>
            <p:ph type="ftr" sz="quarter" idx="9"/>
          </p:nvPr>
        </p:nvSpPr>
        <p:spPr/>
        <p:txBody>
          <a:bodyPr/>
          <a:lstStyle>
            <a:lvl1pPr>
              <a:defRPr>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35FAED75-A7DE-02A0-C33E-9C6D5B692B1A}"/>
              </a:ext>
            </a:extLst>
          </p:cNvPr>
          <p:cNvSpPr txBox="1">
            <a:spLocks noGrp="1"/>
          </p:cNvSpPr>
          <p:nvPr>
            <p:ph type="sldNum" sz="quarter" idx="8"/>
          </p:nvPr>
        </p:nvSpPr>
        <p:spPr/>
        <p:txBody>
          <a:bodyPr/>
          <a:lstStyle>
            <a:lvl1pPr>
              <a:defRPr>
                <a:latin typeface="Roboto" panose="02000000000000000000" pitchFamily="2" charset="0"/>
                <a:ea typeface="Roboto" panose="02000000000000000000" pitchFamily="2" charset="0"/>
              </a:defRPr>
            </a:lvl1pPr>
          </a:lstStyle>
          <a:p>
            <a:fld id="{E4D795A0-0A83-4094-B05C-C922BBDD0E95}" type="slidenum">
              <a:rPr lang="en-US" smtClean="0"/>
              <a:pPr/>
              <a:t>‹#›</a:t>
            </a:fld>
            <a:endParaRPr lang="en-US"/>
          </a:p>
        </p:txBody>
      </p:sp>
    </p:spTree>
    <p:extLst>
      <p:ext uri="{BB962C8B-B14F-4D97-AF65-F5344CB8AC3E}">
        <p14:creationId xmlns:p14="http://schemas.microsoft.com/office/powerpoint/2010/main" val="426837177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2AB71-7553-B81B-377E-BEDC78EE6233}"/>
              </a:ext>
            </a:extLst>
          </p:cNvPr>
          <p:cNvSpPr txBox="1">
            <a:spLocks noGrp="1"/>
          </p:cNvSpPr>
          <p:nvPr>
            <p:ph type="title"/>
          </p:nvPr>
        </p:nvSpPr>
        <p:spPr>
          <a:xfrm>
            <a:off x="831847" y="1709736"/>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633CA602-33CD-66A7-43E8-6DE85F650400}"/>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8DF9DC33-6947-132E-7BE3-9A0A536F829B}"/>
              </a:ext>
            </a:extLst>
          </p:cNvPr>
          <p:cNvSpPr txBox="1">
            <a:spLocks noGrp="1"/>
          </p:cNvSpPr>
          <p:nvPr>
            <p:ph type="dt" sz="half" idx="7"/>
          </p:nvPr>
        </p:nvSpPr>
        <p:spPr/>
        <p:txBody>
          <a:bodyPr/>
          <a:lstStyle>
            <a:lvl1pPr>
              <a:defRPr/>
            </a:lvl1pPr>
          </a:lstStyle>
          <a:p>
            <a:pPr lvl="0"/>
            <a:fld id="{4BC3A71F-0C46-4F1E-8D02-94B170F7E2C8}" type="datetime1">
              <a:rPr lang="en-US"/>
              <a:pPr lvl="0"/>
              <a:t>3/9/2026</a:t>
            </a:fld>
            <a:endParaRPr lang="en-US"/>
          </a:p>
        </p:txBody>
      </p:sp>
      <p:sp>
        <p:nvSpPr>
          <p:cNvPr id="5" name="Footer Placeholder 4">
            <a:extLst>
              <a:ext uri="{FF2B5EF4-FFF2-40B4-BE49-F238E27FC236}">
                <a16:creationId xmlns:a16="http://schemas.microsoft.com/office/drawing/2014/main" id="{D2E67877-4C30-D8AB-81C0-FED42EC474A7}"/>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0E289D7-68F3-3601-CC00-37115F0C57C1}"/>
              </a:ext>
            </a:extLst>
          </p:cNvPr>
          <p:cNvSpPr txBox="1">
            <a:spLocks noGrp="1"/>
          </p:cNvSpPr>
          <p:nvPr>
            <p:ph type="sldNum" sz="quarter" idx="8"/>
          </p:nvPr>
        </p:nvSpPr>
        <p:spPr/>
        <p:txBody>
          <a:bodyPr/>
          <a:lstStyle>
            <a:lvl1pPr>
              <a:defRPr/>
            </a:lvl1pPr>
          </a:lstStyle>
          <a:p>
            <a:pPr lvl="0"/>
            <a:fld id="{46F6FC9D-A3FE-403D-B50A-E6783607E470}" type="slidenum">
              <a:t>‹#›</a:t>
            </a:fld>
            <a:endParaRPr lang="en-US"/>
          </a:p>
        </p:txBody>
      </p:sp>
    </p:spTree>
    <p:extLst>
      <p:ext uri="{BB962C8B-B14F-4D97-AF65-F5344CB8AC3E}">
        <p14:creationId xmlns:p14="http://schemas.microsoft.com/office/powerpoint/2010/main" val="354986103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DA10-3793-06FF-5205-909F2E10983A}"/>
              </a:ext>
            </a:extLst>
          </p:cNvPr>
          <p:cNvSpPr txBox="1">
            <a:spLocks noGrp="1"/>
          </p:cNvSpPr>
          <p:nvPr>
            <p:ph type="title"/>
          </p:nvPr>
        </p:nvSpPr>
        <p:spPr/>
        <p:txBody>
          <a:bodyPr/>
          <a:lstStyle>
            <a:lvl1pPr>
              <a:defRPr>
                <a:solidFill>
                  <a:schemeClr val="bg1"/>
                </a:solidFill>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690EDE9-9A6A-FBB8-0139-17CDB8AC07BF}"/>
              </a:ext>
            </a:extLst>
          </p:cNvPr>
          <p:cNvSpPr txBox="1">
            <a:spLocks noGrp="1"/>
          </p:cNvSpPr>
          <p:nvPr>
            <p:ph idx="1"/>
          </p:nvPr>
        </p:nvSpPr>
        <p:spPr>
          <a:xfrm>
            <a:off x="838204" y="1825627"/>
            <a:ext cx="5181603" cy="435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58AE9CB-5105-38B4-6CCC-D2222B22FCC3}"/>
              </a:ext>
            </a:extLst>
          </p:cNvPr>
          <p:cNvSpPr txBox="1">
            <a:spLocks noGrp="1"/>
          </p:cNvSpPr>
          <p:nvPr>
            <p:ph idx="2"/>
          </p:nvPr>
        </p:nvSpPr>
        <p:spPr>
          <a:xfrm>
            <a:off x="6172200" y="1825627"/>
            <a:ext cx="5181603" cy="435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A0DA0F-AE15-4FE8-5466-ADD140DC3325}"/>
              </a:ext>
            </a:extLst>
          </p:cNvPr>
          <p:cNvSpPr txBox="1">
            <a:spLocks noGrp="1"/>
          </p:cNvSpPr>
          <p:nvPr>
            <p:ph type="dt" sz="half" idx="7"/>
          </p:nvPr>
        </p:nvSpPr>
        <p:spPr/>
        <p:txBody>
          <a:bodyPr/>
          <a:lstStyle>
            <a:lvl1pPr>
              <a:defRPr>
                <a:solidFill>
                  <a:schemeClr val="bg1"/>
                </a:solidFill>
              </a:defRPr>
            </a:lvl1pPr>
          </a:lstStyle>
          <a:p>
            <a:fld id="{B1874FE3-BC61-4E3E-B4D0-4354F5B7517A}" type="datetime1">
              <a:rPr lang="en-US" smtClean="0"/>
              <a:pPr/>
              <a:t>3/9/2026</a:t>
            </a:fld>
            <a:endParaRPr lang="en-US"/>
          </a:p>
        </p:txBody>
      </p:sp>
      <p:sp>
        <p:nvSpPr>
          <p:cNvPr id="6" name="Footer Placeholder 5">
            <a:extLst>
              <a:ext uri="{FF2B5EF4-FFF2-40B4-BE49-F238E27FC236}">
                <a16:creationId xmlns:a16="http://schemas.microsoft.com/office/drawing/2014/main" id="{4CB8CE65-61B7-C3E5-FA49-9D2C2147D11D}"/>
              </a:ext>
            </a:extLst>
          </p:cNvPr>
          <p:cNvSpPr txBox="1">
            <a:spLocks noGrp="1"/>
          </p:cNvSpPr>
          <p:nvPr>
            <p:ph type="ftr" sz="quarter" idx="9"/>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5C7BC5A8-9C7D-6802-094E-069520EE03FA}"/>
              </a:ext>
            </a:extLst>
          </p:cNvPr>
          <p:cNvSpPr txBox="1">
            <a:spLocks noGrp="1"/>
          </p:cNvSpPr>
          <p:nvPr>
            <p:ph type="sldNum" sz="quarter" idx="8"/>
          </p:nvPr>
        </p:nvSpPr>
        <p:spPr/>
        <p:txBody>
          <a:bodyPr/>
          <a:lstStyle>
            <a:lvl1pPr>
              <a:defRPr>
                <a:solidFill>
                  <a:schemeClr val="bg1"/>
                </a:solidFill>
              </a:defRPr>
            </a:lvl1pPr>
          </a:lstStyle>
          <a:p>
            <a:fld id="{80FAA0CE-906F-4987-A7A1-D0ED320160F9}" type="slidenum">
              <a:rPr lang="en-US" smtClean="0"/>
              <a:pPr/>
              <a:t>‹#›</a:t>
            </a:fld>
            <a:endParaRPr lang="en-US"/>
          </a:p>
        </p:txBody>
      </p:sp>
    </p:spTree>
    <p:extLst>
      <p:ext uri="{BB962C8B-B14F-4D97-AF65-F5344CB8AC3E}">
        <p14:creationId xmlns:p14="http://schemas.microsoft.com/office/powerpoint/2010/main" val="161762081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953F-DDB8-5792-BD8C-F1A7730A0A4D}"/>
              </a:ext>
            </a:extLst>
          </p:cNvPr>
          <p:cNvSpPr txBox="1">
            <a:spLocks noGrp="1"/>
          </p:cNvSpPr>
          <p:nvPr>
            <p:ph type="title"/>
          </p:nvPr>
        </p:nvSpPr>
        <p:spPr>
          <a:xfrm>
            <a:off x="839784" y="365130"/>
            <a:ext cx="10515600" cy="1325559"/>
          </a:xfrm>
        </p:spPr>
        <p:txBody>
          <a:bodyPr/>
          <a:lstStyle>
            <a:lvl1pPr>
              <a:defRPr>
                <a:solidFill>
                  <a:schemeClr val="bg1"/>
                </a:solidFill>
              </a:defRPr>
            </a:lvl1pPr>
          </a:lstStyle>
          <a:p>
            <a:pPr lvl="0"/>
            <a:r>
              <a:rPr lang="en-US"/>
              <a:t>Click to edit Master title style</a:t>
            </a:r>
          </a:p>
        </p:txBody>
      </p:sp>
      <p:sp>
        <p:nvSpPr>
          <p:cNvPr id="3" name="Text Placeholder 2">
            <a:extLst>
              <a:ext uri="{FF2B5EF4-FFF2-40B4-BE49-F238E27FC236}">
                <a16:creationId xmlns:a16="http://schemas.microsoft.com/office/drawing/2014/main" id="{54686867-C821-3FF7-0703-E96CF0516C37}"/>
              </a:ext>
            </a:extLst>
          </p:cNvPr>
          <p:cNvSpPr txBox="1">
            <a:spLocks noGrp="1"/>
          </p:cNvSpPr>
          <p:nvPr>
            <p:ph type="body" idx="1"/>
          </p:nvPr>
        </p:nvSpPr>
        <p:spPr>
          <a:xfrm>
            <a:off x="839784" y="1681160"/>
            <a:ext cx="5157782" cy="823910"/>
          </a:xfrm>
        </p:spPr>
        <p:txBody>
          <a:bodyPr anchor="b"/>
          <a:lstStyle>
            <a:lvl1pPr marL="0" indent="0">
              <a:buNone/>
              <a:defRPr sz="2400" b="1">
                <a:solidFill>
                  <a:schemeClr val="bg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A6043BBE-C57A-46F8-7685-9AC4BF75D66F}"/>
              </a:ext>
            </a:extLst>
          </p:cNvPr>
          <p:cNvSpPr txBox="1">
            <a:spLocks noGrp="1"/>
          </p:cNvSpPr>
          <p:nvPr>
            <p:ph idx="2"/>
          </p:nvPr>
        </p:nvSpPr>
        <p:spPr>
          <a:xfrm>
            <a:off x="839784" y="2505072"/>
            <a:ext cx="5157782" cy="36845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D29A7-E36A-68D9-0B12-C76DDF55620E}"/>
              </a:ext>
            </a:extLst>
          </p:cNvPr>
          <p:cNvSpPr txBox="1">
            <a:spLocks noGrp="1"/>
          </p:cNvSpPr>
          <p:nvPr>
            <p:ph type="body" idx="3"/>
          </p:nvPr>
        </p:nvSpPr>
        <p:spPr>
          <a:xfrm>
            <a:off x="6172201" y="1681160"/>
            <a:ext cx="5183184" cy="823910"/>
          </a:xfrm>
        </p:spPr>
        <p:txBody>
          <a:bodyPr anchor="b"/>
          <a:lstStyle>
            <a:lvl1pPr marL="0" indent="0">
              <a:buNone/>
              <a:defRPr sz="2400" b="1">
                <a:solidFill>
                  <a:schemeClr val="bg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DB46BC3F-0D0D-5A59-0B8A-6401D5A5E037}"/>
              </a:ext>
            </a:extLst>
          </p:cNvPr>
          <p:cNvSpPr txBox="1">
            <a:spLocks noGrp="1"/>
          </p:cNvSpPr>
          <p:nvPr>
            <p:ph idx="4"/>
          </p:nvPr>
        </p:nvSpPr>
        <p:spPr>
          <a:xfrm>
            <a:off x="6172201" y="2505072"/>
            <a:ext cx="5183184" cy="36845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5454FD-9732-6F62-B0F7-0465504FF2B2}"/>
              </a:ext>
            </a:extLst>
          </p:cNvPr>
          <p:cNvSpPr txBox="1">
            <a:spLocks noGrp="1"/>
          </p:cNvSpPr>
          <p:nvPr>
            <p:ph type="dt" sz="half" idx="7"/>
          </p:nvPr>
        </p:nvSpPr>
        <p:spPr/>
        <p:txBody>
          <a:bodyPr/>
          <a:lstStyle>
            <a:lvl1pPr>
              <a:defRPr>
                <a:solidFill>
                  <a:schemeClr val="bg1"/>
                </a:solidFill>
              </a:defRPr>
            </a:lvl1pPr>
          </a:lstStyle>
          <a:p>
            <a:fld id="{50C72F98-B59E-4A23-AED7-DF71FC0FC36C}" type="datetime1">
              <a:rPr lang="en-US" smtClean="0"/>
              <a:pPr/>
              <a:t>3/9/2026</a:t>
            </a:fld>
            <a:endParaRPr lang="en-US"/>
          </a:p>
        </p:txBody>
      </p:sp>
      <p:sp>
        <p:nvSpPr>
          <p:cNvPr id="8" name="Footer Placeholder 7">
            <a:extLst>
              <a:ext uri="{FF2B5EF4-FFF2-40B4-BE49-F238E27FC236}">
                <a16:creationId xmlns:a16="http://schemas.microsoft.com/office/drawing/2014/main" id="{568A0F5B-74B9-AAA7-9E12-2C77843DB883}"/>
              </a:ext>
            </a:extLst>
          </p:cNvPr>
          <p:cNvSpPr txBox="1">
            <a:spLocks noGrp="1"/>
          </p:cNvSpPr>
          <p:nvPr>
            <p:ph type="ftr" sz="quarter" idx="9"/>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56C12D97-E744-855D-9B4D-437A5B246151}"/>
              </a:ext>
            </a:extLst>
          </p:cNvPr>
          <p:cNvSpPr txBox="1">
            <a:spLocks noGrp="1"/>
          </p:cNvSpPr>
          <p:nvPr>
            <p:ph type="sldNum" sz="quarter" idx="8"/>
          </p:nvPr>
        </p:nvSpPr>
        <p:spPr/>
        <p:txBody>
          <a:bodyPr/>
          <a:lstStyle>
            <a:lvl1pPr>
              <a:defRPr>
                <a:solidFill>
                  <a:schemeClr val="bg1"/>
                </a:solidFill>
              </a:defRPr>
            </a:lvl1pPr>
          </a:lstStyle>
          <a:p>
            <a:fld id="{4A2B3956-D172-4F1A-A690-0564C726C4DC}" type="slidenum">
              <a:rPr lang="en-US" smtClean="0"/>
              <a:pPr/>
              <a:t>‹#›</a:t>
            </a:fld>
            <a:endParaRPr lang="en-US"/>
          </a:p>
        </p:txBody>
      </p:sp>
      <p:sp>
        <p:nvSpPr>
          <p:cNvPr id="11" name="Content Placeholder 3">
            <a:extLst>
              <a:ext uri="{FF2B5EF4-FFF2-40B4-BE49-F238E27FC236}">
                <a16:creationId xmlns:a16="http://schemas.microsoft.com/office/drawing/2014/main" id="{2DE8F37D-A44D-9335-E5DF-53A3BD92F41F}"/>
              </a:ext>
            </a:extLst>
          </p:cNvPr>
          <p:cNvSpPr txBox="1">
            <a:spLocks noGrp="1"/>
          </p:cNvSpPr>
          <p:nvPr>
            <p:ph idx="10"/>
          </p:nvPr>
        </p:nvSpPr>
        <p:spPr>
          <a:xfrm>
            <a:off x="839784" y="2505070"/>
            <a:ext cx="5157782" cy="36845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93331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CC47A-734B-BC50-17A0-E9C383BD461B}"/>
              </a:ext>
            </a:extLst>
          </p:cNvPr>
          <p:cNvSpPr txBox="1">
            <a:spLocks noGrp="1"/>
          </p:cNvSpPr>
          <p:nvPr>
            <p:ph type="title"/>
          </p:nvPr>
        </p:nvSpPr>
        <p:spPr/>
        <p:txBody>
          <a:bodyPr/>
          <a:lstStyle>
            <a:lvl1pPr>
              <a:defRPr>
                <a:solidFill>
                  <a:schemeClr val="bg1"/>
                </a:solidFill>
              </a:defRPr>
            </a:lvl1pPr>
          </a:lstStyle>
          <a:p>
            <a:pPr lvl="0"/>
            <a:r>
              <a:rPr lang="en-US"/>
              <a:t>Click to edit Master title style</a:t>
            </a:r>
            <a:endParaRPr lang="en-US" dirty="0"/>
          </a:p>
        </p:txBody>
      </p:sp>
      <p:sp>
        <p:nvSpPr>
          <p:cNvPr id="3" name="Date Placeholder 2">
            <a:extLst>
              <a:ext uri="{FF2B5EF4-FFF2-40B4-BE49-F238E27FC236}">
                <a16:creationId xmlns:a16="http://schemas.microsoft.com/office/drawing/2014/main" id="{E4F418A8-EFC5-1056-2EC7-3D73A435AE4C}"/>
              </a:ext>
            </a:extLst>
          </p:cNvPr>
          <p:cNvSpPr txBox="1">
            <a:spLocks noGrp="1"/>
          </p:cNvSpPr>
          <p:nvPr>
            <p:ph type="dt" sz="half" idx="7"/>
          </p:nvPr>
        </p:nvSpPr>
        <p:spPr/>
        <p:txBody>
          <a:bodyPr/>
          <a:lstStyle>
            <a:lvl1pPr>
              <a:defRPr>
                <a:solidFill>
                  <a:schemeClr val="bg1"/>
                </a:solidFill>
              </a:defRPr>
            </a:lvl1pPr>
          </a:lstStyle>
          <a:p>
            <a:fld id="{60EBA167-DB66-44EE-A241-20EF4D062075}" type="datetime1">
              <a:rPr lang="en-US" smtClean="0"/>
              <a:pPr/>
              <a:t>3/9/2026</a:t>
            </a:fld>
            <a:endParaRPr lang="en-US"/>
          </a:p>
        </p:txBody>
      </p:sp>
      <p:sp>
        <p:nvSpPr>
          <p:cNvPr id="4" name="Footer Placeholder 3">
            <a:extLst>
              <a:ext uri="{FF2B5EF4-FFF2-40B4-BE49-F238E27FC236}">
                <a16:creationId xmlns:a16="http://schemas.microsoft.com/office/drawing/2014/main" id="{C375F9D9-6ED6-BA32-053A-91E2C33B199A}"/>
              </a:ext>
            </a:extLst>
          </p:cNvPr>
          <p:cNvSpPr txBox="1">
            <a:spLocks noGrp="1"/>
          </p:cNvSpPr>
          <p:nvPr>
            <p:ph type="ftr" sz="quarter" idx="9"/>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916E4C7-E253-F2C5-A1D4-F89381F465FC}"/>
              </a:ext>
            </a:extLst>
          </p:cNvPr>
          <p:cNvSpPr txBox="1">
            <a:spLocks noGrp="1"/>
          </p:cNvSpPr>
          <p:nvPr>
            <p:ph type="sldNum" sz="quarter" idx="8"/>
          </p:nvPr>
        </p:nvSpPr>
        <p:spPr/>
        <p:txBody>
          <a:bodyPr/>
          <a:lstStyle>
            <a:lvl1pPr>
              <a:defRPr>
                <a:solidFill>
                  <a:schemeClr val="bg1"/>
                </a:solidFill>
              </a:defRPr>
            </a:lvl1pPr>
          </a:lstStyle>
          <a:p>
            <a:fld id="{FF29B3AC-D56D-479E-955F-76BBBC2377B5}" type="slidenum">
              <a:rPr lang="en-US" smtClean="0"/>
              <a:pPr/>
              <a:t>‹#›</a:t>
            </a:fld>
            <a:endParaRPr lang="en-US"/>
          </a:p>
        </p:txBody>
      </p:sp>
    </p:spTree>
    <p:extLst>
      <p:ext uri="{BB962C8B-B14F-4D97-AF65-F5344CB8AC3E}">
        <p14:creationId xmlns:p14="http://schemas.microsoft.com/office/powerpoint/2010/main" val="276618034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808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1">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FDB2F19-93C6-4E62-927B-CA991F1C435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 y="0"/>
            <a:ext cx="12181576" cy="6858000"/>
          </a:xfrm>
          <a:prstGeom prst="rect">
            <a:avLst/>
          </a:prstGeom>
        </p:spPr>
      </p:pic>
      <p:sp>
        <p:nvSpPr>
          <p:cNvPr id="10" name="Holder 2">
            <a:extLst>
              <a:ext uri="{FF2B5EF4-FFF2-40B4-BE49-F238E27FC236}">
                <a16:creationId xmlns:a16="http://schemas.microsoft.com/office/drawing/2014/main" id="{3B79C412-7A4C-4DCC-8294-2F436B052ABE}"/>
              </a:ext>
            </a:extLst>
          </p:cNvPr>
          <p:cNvSpPr>
            <a:spLocks noGrp="1"/>
          </p:cNvSpPr>
          <p:nvPr>
            <p:ph type="title" hasCustomPrompt="1"/>
          </p:nvPr>
        </p:nvSpPr>
        <p:spPr>
          <a:xfrm>
            <a:off x="4916943" y="2103608"/>
            <a:ext cx="6724992" cy="1325392"/>
          </a:xfrm>
          <a:prstGeom prst="rect">
            <a:avLst/>
          </a:prstGeom>
        </p:spPr>
        <p:txBody>
          <a:bodyPr lIns="0" tIns="0" rIns="0" bIns="0">
            <a:noAutofit/>
          </a:bodyPr>
          <a:lstStyle>
            <a:lvl1pPr>
              <a:defRPr sz="4366" b="0" i="0">
                <a:solidFill>
                  <a:schemeClr val="tx1"/>
                </a:solidFill>
                <a:latin typeface="Roboto Medium"/>
                <a:cs typeface="Roboto Medium"/>
              </a:defRPr>
            </a:lvl1pPr>
          </a:lstStyle>
          <a:p>
            <a:r>
              <a:rPr lang="fr-FR" dirty="0" err="1"/>
              <a:t>Chapter</a:t>
            </a:r>
            <a:r>
              <a:rPr lang="fr-FR" dirty="0"/>
              <a:t> </a:t>
            </a:r>
            <a:r>
              <a:rPr lang="fr-FR" dirty="0" err="1"/>
              <a:t>title</a:t>
            </a:r>
            <a:endParaRPr dirty="0"/>
          </a:p>
        </p:txBody>
      </p:sp>
      <p:sp>
        <p:nvSpPr>
          <p:cNvPr id="17" name="Espace réservé du texte 16">
            <a:extLst>
              <a:ext uri="{FF2B5EF4-FFF2-40B4-BE49-F238E27FC236}">
                <a16:creationId xmlns:a16="http://schemas.microsoft.com/office/drawing/2014/main" id="{49501EAD-15BB-4C3F-BD18-0C3F4ACCC9B2}"/>
              </a:ext>
            </a:extLst>
          </p:cNvPr>
          <p:cNvSpPr>
            <a:spLocks noGrp="1"/>
          </p:cNvSpPr>
          <p:nvPr>
            <p:ph type="body" sz="quarter" idx="10" hasCustomPrompt="1"/>
          </p:nvPr>
        </p:nvSpPr>
        <p:spPr>
          <a:xfrm>
            <a:off x="4911731" y="3429000"/>
            <a:ext cx="4022394" cy="654986"/>
          </a:xfrm>
          <a:prstGeom prst="rect">
            <a:avLst/>
          </a:prstGeom>
        </p:spPr>
        <p:txBody>
          <a:bodyPr/>
          <a:lstStyle>
            <a:lvl1pPr marL="0" indent="0">
              <a:buFontTx/>
              <a:buNone/>
              <a:defRPr sz="2426">
                <a:latin typeface="Roboto Medium" panose="02000000000000000000" pitchFamily="2" charset="0"/>
                <a:ea typeface="Roboto Medium" panose="02000000000000000000" pitchFamily="2" charset="0"/>
              </a:defRPr>
            </a:lvl1pPr>
          </a:lstStyle>
          <a:p>
            <a:pPr lvl="0"/>
            <a:r>
              <a:rPr lang="fr-FR" dirty="0" err="1"/>
              <a:t>Subtitle</a:t>
            </a:r>
            <a:endParaRPr lang="en-US" dirty="0"/>
          </a:p>
        </p:txBody>
      </p:sp>
    </p:spTree>
    <p:extLst>
      <p:ext uri="{BB962C8B-B14F-4D97-AF65-F5344CB8AC3E}">
        <p14:creationId xmlns:p14="http://schemas.microsoft.com/office/powerpoint/2010/main" val="3855070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110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628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296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321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66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231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92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308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477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p:cSld name="1_Custom Layou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3" y="365130"/>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dt" idx="10"/>
          </p:nvPr>
        </p:nvSpPr>
        <p:spPr>
          <a:xfrm>
            <a:off x="838203" y="6356352"/>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6767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4038603" y="6356352"/>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76767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8610603" y="6356352"/>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67676"/>
              </a:buClr>
              <a:buSzPts val="1200"/>
              <a:buFont typeface="Roboto"/>
              <a:buNone/>
              <a:defRPr/>
            </a:lvl1pPr>
            <a:lvl2pPr marL="0" marR="0" lvl="1" indent="0" algn="r">
              <a:lnSpc>
                <a:spcPct val="100000"/>
              </a:lnSpc>
              <a:spcBef>
                <a:spcPts val="0"/>
              </a:spcBef>
              <a:spcAft>
                <a:spcPts val="0"/>
              </a:spcAft>
              <a:buClr>
                <a:srgbClr val="767676"/>
              </a:buClr>
              <a:buSzPts val="1200"/>
              <a:buFont typeface="Roboto"/>
              <a:buNone/>
              <a:defRPr/>
            </a:lvl2pPr>
            <a:lvl3pPr marL="0" marR="0" lvl="2" indent="0" algn="r">
              <a:lnSpc>
                <a:spcPct val="100000"/>
              </a:lnSpc>
              <a:spcBef>
                <a:spcPts val="0"/>
              </a:spcBef>
              <a:spcAft>
                <a:spcPts val="0"/>
              </a:spcAft>
              <a:buClr>
                <a:srgbClr val="767676"/>
              </a:buClr>
              <a:buSzPts val="1200"/>
              <a:buFont typeface="Roboto"/>
              <a:buNone/>
              <a:defRPr/>
            </a:lvl3pPr>
            <a:lvl4pPr marL="0" marR="0" lvl="3" indent="0" algn="r">
              <a:lnSpc>
                <a:spcPct val="100000"/>
              </a:lnSpc>
              <a:spcBef>
                <a:spcPts val="0"/>
              </a:spcBef>
              <a:spcAft>
                <a:spcPts val="0"/>
              </a:spcAft>
              <a:buClr>
                <a:srgbClr val="767676"/>
              </a:buClr>
              <a:buSzPts val="1200"/>
              <a:buFont typeface="Roboto"/>
              <a:buNone/>
              <a:defRPr/>
            </a:lvl4pPr>
            <a:lvl5pPr marL="0" marR="0" lvl="4" indent="0" algn="r">
              <a:lnSpc>
                <a:spcPct val="100000"/>
              </a:lnSpc>
              <a:spcBef>
                <a:spcPts val="0"/>
              </a:spcBef>
              <a:spcAft>
                <a:spcPts val="0"/>
              </a:spcAft>
              <a:buClr>
                <a:srgbClr val="767676"/>
              </a:buClr>
              <a:buSzPts val="1200"/>
              <a:buFont typeface="Roboto"/>
              <a:buNone/>
              <a:defRPr/>
            </a:lvl5pPr>
            <a:lvl6pPr marL="0" marR="0" lvl="5" indent="0" algn="r">
              <a:lnSpc>
                <a:spcPct val="100000"/>
              </a:lnSpc>
              <a:spcBef>
                <a:spcPts val="0"/>
              </a:spcBef>
              <a:spcAft>
                <a:spcPts val="0"/>
              </a:spcAft>
              <a:buClr>
                <a:srgbClr val="767676"/>
              </a:buClr>
              <a:buSzPts val="1200"/>
              <a:buFont typeface="Roboto"/>
              <a:buNone/>
              <a:defRPr/>
            </a:lvl6pPr>
            <a:lvl7pPr marL="0" marR="0" lvl="6" indent="0" algn="r">
              <a:lnSpc>
                <a:spcPct val="100000"/>
              </a:lnSpc>
              <a:spcBef>
                <a:spcPts val="0"/>
              </a:spcBef>
              <a:spcAft>
                <a:spcPts val="0"/>
              </a:spcAft>
              <a:buClr>
                <a:srgbClr val="767676"/>
              </a:buClr>
              <a:buSzPts val="1200"/>
              <a:buFont typeface="Roboto"/>
              <a:buNone/>
              <a:defRPr/>
            </a:lvl7pPr>
            <a:lvl8pPr marL="0" marR="0" lvl="7" indent="0" algn="r">
              <a:lnSpc>
                <a:spcPct val="100000"/>
              </a:lnSpc>
              <a:spcBef>
                <a:spcPts val="0"/>
              </a:spcBef>
              <a:spcAft>
                <a:spcPts val="0"/>
              </a:spcAft>
              <a:buClr>
                <a:srgbClr val="767676"/>
              </a:buClr>
              <a:buSzPts val="1200"/>
              <a:buFont typeface="Roboto"/>
              <a:buNone/>
              <a:defRPr/>
            </a:lvl8pPr>
            <a:lvl9pPr marL="0" marR="0" lvl="8" indent="0" algn="r">
              <a:lnSpc>
                <a:spcPct val="100000"/>
              </a:lnSpc>
              <a:spcBef>
                <a:spcPts val="0"/>
              </a:spcBef>
              <a:spcAft>
                <a:spcPts val="0"/>
              </a:spcAft>
              <a:buClr>
                <a:srgbClr val="767676"/>
              </a:buClr>
              <a:buSzPts val="1200"/>
              <a:buFont typeface="Roboto"/>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006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4"/>
            <a:ext cx="10742520" cy="3580589"/>
          </a:xfrm>
          <a:prstGeom prst="rect">
            <a:avLst/>
          </a:prstGeom>
        </p:spPr>
        <p:txBody>
          <a:bodyPr>
            <a:normAutofit/>
          </a:bodyPr>
          <a:lstStyle>
            <a:lvl1pPr>
              <a:defRPr sz="194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7" name="Rectangle 6">
            <a:extLst>
              <a:ext uri="{FF2B5EF4-FFF2-40B4-BE49-F238E27FC236}">
                <a16:creationId xmlns:a16="http://schemas.microsoft.com/office/drawing/2014/main" id="{1563C7B2-D2EF-4B6F-BB60-C57FA3272E3E}"/>
              </a:ext>
            </a:extLst>
          </p:cNvPr>
          <p:cNvSpPr/>
          <p:nvPr userDrawn="1"/>
        </p:nvSpPr>
        <p:spPr>
          <a:xfrm>
            <a:off x="0" y="0"/>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8"/>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Tree>
    <p:extLst>
      <p:ext uri="{BB962C8B-B14F-4D97-AF65-F5344CB8AC3E}">
        <p14:creationId xmlns:p14="http://schemas.microsoft.com/office/powerpoint/2010/main" val="3355073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1_Comparison">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9784" y="365130"/>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839784" y="1681160"/>
            <a:ext cx="5157782" cy="823910"/>
          </a:xfrm>
          <a:prstGeom prst="rect">
            <a:avLst/>
          </a:prstGeom>
          <a:noFill/>
          <a:ln>
            <a:noFill/>
          </a:ln>
        </p:spPr>
        <p:txBody>
          <a:bodyPr spcFirstLastPara="1" wrap="square" lIns="91425" tIns="45700" rIns="91425" bIns="45700" anchor="b" anchorCtr="0">
            <a:normAutofit/>
          </a:bodyPr>
          <a:lstStyle>
            <a:lvl1pPr marL="457182" lvl="0" indent="-228591" algn="l">
              <a:lnSpc>
                <a:spcPct val="90000"/>
              </a:lnSpc>
              <a:spcBef>
                <a:spcPts val="1000"/>
              </a:spcBef>
              <a:spcAft>
                <a:spcPts val="0"/>
              </a:spcAft>
              <a:buClr>
                <a:schemeClr val="lt1"/>
              </a:buClr>
              <a:buSzPts val="2400"/>
              <a:buNone/>
              <a:defRPr sz="2400" b="1">
                <a:solidFill>
                  <a:schemeClr val="lt1"/>
                </a:solidFill>
              </a:defRPr>
            </a:lvl1pPr>
            <a:lvl2pPr marL="914363" lvl="1" indent="-342886" algn="l">
              <a:lnSpc>
                <a:spcPct val="90000"/>
              </a:lnSpc>
              <a:spcBef>
                <a:spcPts val="500"/>
              </a:spcBef>
              <a:spcAft>
                <a:spcPts val="0"/>
              </a:spcAft>
              <a:buClr>
                <a:srgbClr val="000000"/>
              </a:buClr>
              <a:buSzPts val="1800"/>
              <a:buChar char="•"/>
              <a:defRPr/>
            </a:lvl2pPr>
            <a:lvl3pPr marL="1371545" lvl="2" indent="-342886" algn="l">
              <a:lnSpc>
                <a:spcPct val="90000"/>
              </a:lnSpc>
              <a:spcBef>
                <a:spcPts val="500"/>
              </a:spcBef>
              <a:spcAft>
                <a:spcPts val="0"/>
              </a:spcAft>
              <a:buClr>
                <a:srgbClr val="000000"/>
              </a:buClr>
              <a:buSzPts val="1800"/>
              <a:buChar char="•"/>
              <a:defRPr/>
            </a:lvl3pPr>
            <a:lvl4pPr marL="1828727" lvl="3" indent="-342886" algn="l">
              <a:lnSpc>
                <a:spcPct val="90000"/>
              </a:lnSpc>
              <a:spcBef>
                <a:spcPts val="500"/>
              </a:spcBef>
              <a:spcAft>
                <a:spcPts val="0"/>
              </a:spcAft>
              <a:buClr>
                <a:srgbClr val="000000"/>
              </a:buClr>
              <a:buSzPts val="1800"/>
              <a:buChar char="•"/>
              <a:defRPr/>
            </a:lvl4pPr>
            <a:lvl5pPr marL="2285909" lvl="4" indent="-342886" algn="l">
              <a:lnSpc>
                <a:spcPct val="90000"/>
              </a:lnSpc>
              <a:spcBef>
                <a:spcPts val="500"/>
              </a:spcBef>
              <a:spcAft>
                <a:spcPts val="0"/>
              </a:spcAft>
              <a:buClr>
                <a:srgbClr val="000000"/>
              </a:buClr>
              <a:buSzPts val="1800"/>
              <a:buChar char="•"/>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2"/>
          </p:nvPr>
        </p:nvSpPr>
        <p:spPr>
          <a:xfrm>
            <a:off x="839784" y="2505072"/>
            <a:ext cx="5157782" cy="3684583"/>
          </a:xfrm>
          <a:prstGeom prst="rect">
            <a:avLst/>
          </a:prstGeom>
          <a:noFill/>
          <a:ln>
            <a:noFill/>
          </a:ln>
        </p:spPr>
        <p:txBody>
          <a:bodyPr spcFirstLastPara="1" wrap="square" lIns="91425" tIns="45700" rIns="91425" bIns="45700" anchor="t" anchorCtr="0">
            <a:normAutofit/>
          </a:bodyPr>
          <a:lstStyle>
            <a:lvl1pPr marL="457182" lvl="0" indent="-406384" algn="l">
              <a:lnSpc>
                <a:spcPct val="90000"/>
              </a:lnSpc>
              <a:spcBef>
                <a:spcPts val="1000"/>
              </a:spcBef>
              <a:spcAft>
                <a:spcPts val="0"/>
              </a:spcAft>
              <a:buClr>
                <a:schemeClr val="lt1"/>
              </a:buClr>
              <a:buSzPts val="2800"/>
              <a:buChar char="•"/>
              <a:defRPr>
                <a:solidFill>
                  <a:schemeClr val="lt1"/>
                </a:solidFill>
              </a:defRPr>
            </a:lvl1pPr>
            <a:lvl2pPr marL="914363" lvl="1" indent="-380985" algn="l">
              <a:lnSpc>
                <a:spcPct val="90000"/>
              </a:lnSpc>
              <a:spcBef>
                <a:spcPts val="500"/>
              </a:spcBef>
              <a:spcAft>
                <a:spcPts val="0"/>
              </a:spcAft>
              <a:buClr>
                <a:schemeClr val="lt1"/>
              </a:buClr>
              <a:buSzPts val="2400"/>
              <a:buChar char="•"/>
              <a:defRPr>
                <a:solidFill>
                  <a:schemeClr val="lt1"/>
                </a:solidFill>
              </a:defRPr>
            </a:lvl2pPr>
            <a:lvl3pPr marL="1371545" lvl="2" indent="-355586" algn="l">
              <a:lnSpc>
                <a:spcPct val="90000"/>
              </a:lnSpc>
              <a:spcBef>
                <a:spcPts val="500"/>
              </a:spcBef>
              <a:spcAft>
                <a:spcPts val="0"/>
              </a:spcAft>
              <a:buClr>
                <a:schemeClr val="lt1"/>
              </a:buClr>
              <a:buSzPts val="2000"/>
              <a:buChar char="•"/>
              <a:defRPr>
                <a:solidFill>
                  <a:schemeClr val="lt1"/>
                </a:solidFill>
              </a:defRPr>
            </a:lvl3pPr>
            <a:lvl4pPr marL="1828727" lvl="3" indent="-342886" algn="l">
              <a:lnSpc>
                <a:spcPct val="90000"/>
              </a:lnSpc>
              <a:spcBef>
                <a:spcPts val="500"/>
              </a:spcBef>
              <a:spcAft>
                <a:spcPts val="0"/>
              </a:spcAft>
              <a:buClr>
                <a:schemeClr val="lt1"/>
              </a:buClr>
              <a:buSzPts val="1800"/>
              <a:buChar char="•"/>
              <a:defRPr>
                <a:solidFill>
                  <a:schemeClr val="lt1"/>
                </a:solidFill>
              </a:defRPr>
            </a:lvl4pPr>
            <a:lvl5pPr marL="2285909" lvl="4" indent="-342886" algn="l">
              <a:lnSpc>
                <a:spcPct val="90000"/>
              </a:lnSpc>
              <a:spcBef>
                <a:spcPts val="500"/>
              </a:spcBef>
              <a:spcAft>
                <a:spcPts val="0"/>
              </a:spcAft>
              <a:buClr>
                <a:schemeClr val="lt1"/>
              </a:buClr>
              <a:buSzPts val="1800"/>
              <a:buChar char="•"/>
              <a:defRPr>
                <a:solidFill>
                  <a:schemeClr val="lt1"/>
                </a:solidFill>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3"/>
          </p:nvPr>
        </p:nvSpPr>
        <p:spPr>
          <a:xfrm>
            <a:off x="6172201" y="1681160"/>
            <a:ext cx="5183184" cy="823910"/>
          </a:xfrm>
          <a:prstGeom prst="rect">
            <a:avLst/>
          </a:prstGeom>
          <a:noFill/>
          <a:ln>
            <a:noFill/>
          </a:ln>
        </p:spPr>
        <p:txBody>
          <a:bodyPr spcFirstLastPara="1" wrap="square" lIns="91425" tIns="45700" rIns="91425" bIns="45700" anchor="b" anchorCtr="0">
            <a:normAutofit/>
          </a:bodyPr>
          <a:lstStyle>
            <a:lvl1pPr marL="457182" lvl="0" indent="-228591" algn="l">
              <a:lnSpc>
                <a:spcPct val="90000"/>
              </a:lnSpc>
              <a:spcBef>
                <a:spcPts val="1000"/>
              </a:spcBef>
              <a:spcAft>
                <a:spcPts val="0"/>
              </a:spcAft>
              <a:buClr>
                <a:schemeClr val="lt1"/>
              </a:buClr>
              <a:buSzPts val="2400"/>
              <a:buNone/>
              <a:defRPr sz="2400" b="1">
                <a:solidFill>
                  <a:schemeClr val="lt1"/>
                </a:solidFill>
              </a:defRPr>
            </a:lvl1pPr>
            <a:lvl2pPr marL="914363" lvl="1" indent="-342886" algn="l">
              <a:lnSpc>
                <a:spcPct val="90000"/>
              </a:lnSpc>
              <a:spcBef>
                <a:spcPts val="500"/>
              </a:spcBef>
              <a:spcAft>
                <a:spcPts val="0"/>
              </a:spcAft>
              <a:buClr>
                <a:srgbClr val="000000"/>
              </a:buClr>
              <a:buSzPts val="1800"/>
              <a:buChar char="•"/>
              <a:defRPr/>
            </a:lvl2pPr>
            <a:lvl3pPr marL="1371545" lvl="2" indent="-342886" algn="l">
              <a:lnSpc>
                <a:spcPct val="90000"/>
              </a:lnSpc>
              <a:spcBef>
                <a:spcPts val="500"/>
              </a:spcBef>
              <a:spcAft>
                <a:spcPts val="0"/>
              </a:spcAft>
              <a:buClr>
                <a:srgbClr val="000000"/>
              </a:buClr>
              <a:buSzPts val="1800"/>
              <a:buChar char="•"/>
              <a:defRPr/>
            </a:lvl3pPr>
            <a:lvl4pPr marL="1828727" lvl="3" indent="-342886" algn="l">
              <a:lnSpc>
                <a:spcPct val="90000"/>
              </a:lnSpc>
              <a:spcBef>
                <a:spcPts val="500"/>
              </a:spcBef>
              <a:spcAft>
                <a:spcPts val="0"/>
              </a:spcAft>
              <a:buClr>
                <a:srgbClr val="000000"/>
              </a:buClr>
              <a:buSzPts val="1800"/>
              <a:buChar char="•"/>
              <a:defRPr/>
            </a:lvl4pPr>
            <a:lvl5pPr marL="2285909" lvl="4" indent="-342886" algn="l">
              <a:lnSpc>
                <a:spcPct val="90000"/>
              </a:lnSpc>
              <a:spcBef>
                <a:spcPts val="500"/>
              </a:spcBef>
              <a:spcAft>
                <a:spcPts val="0"/>
              </a:spcAft>
              <a:buClr>
                <a:srgbClr val="000000"/>
              </a:buClr>
              <a:buSzPts val="1800"/>
              <a:buChar char="•"/>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body" idx="4"/>
          </p:nvPr>
        </p:nvSpPr>
        <p:spPr>
          <a:xfrm>
            <a:off x="6172201" y="2505072"/>
            <a:ext cx="5183184" cy="3684583"/>
          </a:xfrm>
          <a:prstGeom prst="rect">
            <a:avLst/>
          </a:prstGeom>
          <a:noFill/>
          <a:ln>
            <a:noFill/>
          </a:ln>
        </p:spPr>
        <p:txBody>
          <a:bodyPr spcFirstLastPara="1" wrap="square" lIns="91425" tIns="45700" rIns="91425" bIns="45700" anchor="t" anchorCtr="0">
            <a:normAutofit/>
          </a:bodyPr>
          <a:lstStyle>
            <a:lvl1pPr marL="457182" lvl="0" indent="-406384" algn="l">
              <a:lnSpc>
                <a:spcPct val="90000"/>
              </a:lnSpc>
              <a:spcBef>
                <a:spcPts val="1000"/>
              </a:spcBef>
              <a:spcAft>
                <a:spcPts val="0"/>
              </a:spcAft>
              <a:buClr>
                <a:schemeClr val="lt1"/>
              </a:buClr>
              <a:buSzPts val="2800"/>
              <a:buChar char="•"/>
              <a:defRPr>
                <a:solidFill>
                  <a:schemeClr val="lt1"/>
                </a:solidFill>
              </a:defRPr>
            </a:lvl1pPr>
            <a:lvl2pPr marL="914363" lvl="1" indent="-380985" algn="l">
              <a:lnSpc>
                <a:spcPct val="90000"/>
              </a:lnSpc>
              <a:spcBef>
                <a:spcPts val="500"/>
              </a:spcBef>
              <a:spcAft>
                <a:spcPts val="0"/>
              </a:spcAft>
              <a:buClr>
                <a:schemeClr val="lt1"/>
              </a:buClr>
              <a:buSzPts val="2400"/>
              <a:buChar char="•"/>
              <a:defRPr>
                <a:solidFill>
                  <a:schemeClr val="lt1"/>
                </a:solidFill>
              </a:defRPr>
            </a:lvl2pPr>
            <a:lvl3pPr marL="1371545" lvl="2" indent="-355586" algn="l">
              <a:lnSpc>
                <a:spcPct val="90000"/>
              </a:lnSpc>
              <a:spcBef>
                <a:spcPts val="500"/>
              </a:spcBef>
              <a:spcAft>
                <a:spcPts val="0"/>
              </a:spcAft>
              <a:buClr>
                <a:schemeClr val="lt1"/>
              </a:buClr>
              <a:buSzPts val="2000"/>
              <a:buChar char="•"/>
              <a:defRPr>
                <a:solidFill>
                  <a:schemeClr val="lt1"/>
                </a:solidFill>
              </a:defRPr>
            </a:lvl3pPr>
            <a:lvl4pPr marL="1828727" lvl="3" indent="-342886" algn="l">
              <a:lnSpc>
                <a:spcPct val="90000"/>
              </a:lnSpc>
              <a:spcBef>
                <a:spcPts val="500"/>
              </a:spcBef>
              <a:spcAft>
                <a:spcPts val="0"/>
              </a:spcAft>
              <a:buClr>
                <a:schemeClr val="lt1"/>
              </a:buClr>
              <a:buSzPts val="1800"/>
              <a:buChar char="•"/>
              <a:defRPr>
                <a:solidFill>
                  <a:schemeClr val="lt1"/>
                </a:solidFill>
              </a:defRPr>
            </a:lvl4pPr>
            <a:lvl5pPr marL="2285909" lvl="4" indent="-342886" algn="l">
              <a:lnSpc>
                <a:spcPct val="90000"/>
              </a:lnSpc>
              <a:spcBef>
                <a:spcPts val="500"/>
              </a:spcBef>
              <a:spcAft>
                <a:spcPts val="0"/>
              </a:spcAft>
              <a:buClr>
                <a:schemeClr val="lt1"/>
              </a:buClr>
              <a:buSzPts val="1800"/>
              <a:buChar char="•"/>
              <a:defRPr>
                <a:solidFill>
                  <a:schemeClr val="lt1"/>
                </a:solidFill>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dt" idx="10"/>
          </p:nvPr>
        </p:nvSpPr>
        <p:spPr>
          <a:xfrm>
            <a:off x="838203" y="6356352"/>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3" y="6356352"/>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chemeClr val="lt1"/>
              </a:buClr>
              <a:buSzPts val="1200"/>
              <a:buFont typeface="Roboto"/>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3" y="6356352"/>
            <a:ext cx="2743200" cy="365129"/>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1pPr>
            <a:lvl2pPr marL="0" lvl="1"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2pPr>
            <a:lvl3pPr marL="0" lvl="2"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3pPr>
            <a:lvl4pPr marL="0" lvl="3"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4pPr>
            <a:lvl5pPr marL="0" lvl="4"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5pPr>
            <a:lvl6pPr marL="0" lvl="5"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6pPr>
            <a:lvl7pPr marL="0" lvl="6"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7pPr>
            <a:lvl8pPr marL="0" lvl="7"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8pPr>
            <a:lvl9pPr marL="0" lvl="8" indent="0" algn="r">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9pPr>
          </a:lstStyle>
          <a:p>
            <a:fld id="{00000000-1234-1234-1234-123412341234}" type="slidenum">
              <a:rPr lang="en-US" smtClean="0"/>
              <a:pPr/>
              <a:t>‹#›</a:t>
            </a:fld>
            <a:endParaRPr lang="en-US"/>
          </a:p>
        </p:txBody>
      </p:sp>
      <p:sp>
        <p:nvSpPr>
          <p:cNvPr id="50" name="Google Shape;50;p7"/>
          <p:cNvSpPr txBox="1">
            <a:spLocks noGrp="1"/>
          </p:cNvSpPr>
          <p:nvPr>
            <p:ph type="body" idx="5"/>
          </p:nvPr>
        </p:nvSpPr>
        <p:spPr>
          <a:xfrm>
            <a:off x="839784" y="2505070"/>
            <a:ext cx="5157782" cy="3684583"/>
          </a:xfrm>
          <a:prstGeom prst="rect">
            <a:avLst/>
          </a:prstGeom>
          <a:noFill/>
          <a:ln>
            <a:noFill/>
          </a:ln>
        </p:spPr>
        <p:txBody>
          <a:bodyPr spcFirstLastPara="1" wrap="square" lIns="91425" tIns="45700" rIns="91425" bIns="45700" anchor="t" anchorCtr="0">
            <a:normAutofit/>
          </a:bodyPr>
          <a:lstStyle>
            <a:lvl1pPr marL="457182" lvl="0" indent="-406384" algn="l">
              <a:lnSpc>
                <a:spcPct val="90000"/>
              </a:lnSpc>
              <a:spcBef>
                <a:spcPts val="1000"/>
              </a:spcBef>
              <a:spcAft>
                <a:spcPts val="0"/>
              </a:spcAft>
              <a:buClr>
                <a:schemeClr val="lt1"/>
              </a:buClr>
              <a:buSzPts val="2800"/>
              <a:buChar char="•"/>
              <a:defRPr>
                <a:solidFill>
                  <a:schemeClr val="lt1"/>
                </a:solidFill>
              </a:defRPr>
            </a:lvl1pPr>
            <a:lvl2pPr marL="914363" lvl="1" indent="-380985" algn="l">
              <a:lnSpc>
                <a:spcPct val="90000"/>
              </a:lnSpc>
              <a:spcBef>
                <a:spcPts val="500"/>
              </a:spcBef>
              <a:spcAft>
                <a:spcPts val="0"/>
              </a:spcAft>
              <a:buClr>
                <a:schemeClr val="lt1"/>
              </a:buClr>
              <a:buSzPts val="2400"/>
              <a:buChar char="•"/>
              <a:defRPr>
                <a:solidFill>
                  <a:schemeClr val="lt1"/>
                </a:solidFill>
              </a:defRPr>
            </a:lvl2pPr>
            <a:lvl3pPr marL="1371545" lvl="2" indent="-355586" algn="l">
              <a:lnSpc>
                <a:spcPct val="90000"/>
              </a:lnSpc>
              <a:spcBef>
                <a:spcPts val="500"/>
              </a:spcBef>
              <a:spcAft>
                <a:spcPts val="0"/>
              </a:spcAft>
              <a:buClr>
                <a:schemeClr val="lt1"/>
              </a:buClr>
              <a:buSzPts val="2000"/>
              <a:buChar char="•"/>
              <a:defRPr>
                <a:solidFill>
                  <a:schemeClr val="lt1"/>
                </a:solidFill>
              </a:defRPr>
            </a:lvl3pPr>
            <a:lvl4pPr marL="1828727" lvl="3" indent="-342886" algn="l">
              <a:lnSpc>
                <a:spcPct val="90000"/>
              </a:lnSpc>
              <a:spcBef>
                <a:spcPts val="500"/>
              </a:spcBef>
              <a:spcAft>
                <a:spcPts val="0"/>
              </a:spcAft>
              <a:buClr>
                <a:schemeClr val="lt1"/>
              </a:buClr>
              <a:buSzPts val="1800"/>
              <a:buChar char="•"/>
              <a:defRPr>
                <a:solidFill>
                  <a:schemeClr val="lt1"/>
                </a:solidFill>
              </a:defRPr>
            </a:lvl4pPr>
            <a:lvl5pPr marL="2285909" lvl="4" indent="-342886" algn="l">
              <a:lnSpc>
                <a:spcPct val="90000"/>
              </a:lnSpc>
              <a:spcBef>
                <a:spcPts val="500"/>
              </a:spcBef>
              <a:spcAft>
                <a:spcPts val="0"/>
              </a:spcAft>
              <a:buClr>
                <a:schemeClr val="lt1"/>
              </a:buClr>
              <a:buSzPts val="1800"/>
              <a:buChar char="•"/>
              <a:defRPr>
                <a:solidFill>
                  <a:schemeClr val="lt1"/>
                </a:solidFill>
              </a:defRPr>
            </a:lvl5pPr>
            <a:lvl6pPr marL="2743090" lvl="5" indent="-342886" algn="l">
              <a:lnSpc>
                <a:spcPct val="90000"/>
              </a:lnSpc>
              <a:spcBef>
                <a:spcPts val="500"/>
              </a:spcBef>
              <a:spcAft>
                <a:spcPts val="0"/>
              </a:spcAft>
              <a:buClr>
                <a:schemeClr val="dk1"/>
              </a:buClr>
              <a:buSzPts val="1800"/>
              <a:buChar char="•"/>
              <a:defRPr/>
            </a:lvl6pPr>
            <a:lvl7pPr marL="3200272" lvl="6" indent="-342886" algn="l">
              <a:lnSpc>
                <a:spcPct val="90000"/>
              </a:lnSpc>
              <a:spcBef>
                <a:spcPts val="500"/>
              </a:spcBef>
              <a:spcAft>
                <a:spcPts val="0"/>
              </a:spcAft>
              <a:buClr>
                <a:schemeClr val="dk1"/>
              </a:buClr>
              <a:buSzPts val="1800"/>
              <a:buChar char="•"/>
              <a:defRPr/>
            </a:lvl7pPr>
            <a:lvl8pPr marL="3657454" lvl="7" indent="-342886" algn="l">
              <a:lnSpc>
                <a:spcPct val="90000"/>
              </a:lnSpc>
              <a:spcBef>
                <a:spcPts val="500"/>
              </a:spcBef>
              <a:spcAft>
                <a:spcPts val="0"/>
              </a:spcAft>
              <a:buClr>
                <a:schemeClr val="dk1"/>
              </a:buClr>
              <a:buSzPts val="1800"/>
              <a:buChar char="•"/>
              <a:defRPr/>
            </a:lvl8pPr>
            <a:lvl9pPr marL="4114635" lvl="8" indent="-342886"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54982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5"/>
            <a:ext cx="10742520" cy="3580589"/>
          </a:xfrm>
          <a:prstGeom prst="rect">
            <a:avLst/>
          </a:prstGeom>
        </p:spPr>
        <p:txBody>
          <a:bodyPr>
            <a:normAutofit/>
          </a:bodyPr>
          <a:lstStyle>
            <a:lvl1pPr>
              <a:defRPr sz="194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7" name="Rectangle 6">
            <a:extLst>
              <a:ext uri="{FF2B5EF4-FFF2-40B4-BE49-F238E27FC236}">
                <a16:creationId xmlns:a16="http://schemas.microsoft.com/office/drawing/2014/main" id="{1563C7B2-D2EF-4B6F-BB60-C57FA3272E3E}"/>
              </a:ext>
            </a:extLst>
          </p:cNvPr>
          <p:cNvSpPr/>
          <p:nvPr userDrawn="1"/>
        </p:nvSpPr>
        <p:spPr>
          <a:xfrm>
            <a:off x="0" y="1"/>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9"/>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Tree>
    <p:extLst>
      <p:ext uri="{BB962C8B-B14F-4D97-AF65-F5344CB8AC3E}">
        <p14:creationId xmlns:p14="http://schemas.microsoft.com/office/powerpoint/2010/main" val="903577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apitr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350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5"/>
            <a:ext cx="10742520" cy="3580589"/>
          </a:xfrm>
          <a:prstGeom prst="rect">
            <a:avLst/>
          </a:prstGeom>
        </p:spPr>
        <p:txBody>
          <a:bodyPr>
            <a:normAutofit/>
          </a:bodyPr>
          <a:lstStyle>
            <a:lvl1pPr>
              <a:defRPr sz="194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9"/>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
        <p:nvSpPr>
          <p:cNvPr id="2" name="Rectangle 1">
            <a:extLst>
              <a:ext uri="{FF2B5EF4-FFF2-40B4-BE49-F238E27FC236}">
                <a16:creationId xmlns:a16="http://schemas.microsoft.com/office/drawing/2014/main" id="{19A1DBAD-2203-F3B2-AD46-313199D53E6F}"/>
              </a:ext>
            </a:extLst>
          </p:cNvPr>
          <p:cNvSpPr/>
          <p:nvPr userDrawn="1"/>
        </p:nvSpPr>
        <p:spPr>
          <a:xfrm>
            <a:off x="0" y="1"/>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Tree>
    <p:extLst>
      <p:ext uri="{BB962C8B-B14F-4D97-AF65-F5344CB8AC3E}">
        <p14:creationId xmlns:p14="http://schemas.microsoft.com/office/powerpoint/2010/main" val="1339364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5BD17-F787-3809-6D65-F851BEA52236}"/>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C7424CE9-A4F8-4D33-DDE7-527276AB976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EB92EA3E-DF12-6500-0065-C28E6065C3E9}"/>
              </a:ext>
            </a:extLst>
          </p:cNvPr>
          <p:cNvSpPr txBox="1">
            <a:spLocks noGrp="1"/>
          </p:cNvSpPr>
          <p:nvPr>
            <p:ph type="dt" sz="half" idx="7"/>
          </p:nvPr>
        </p:nvSpPr>
        <p:spPr/>
        <p:txBody>
          <a:bodyPr/>
          <a:lstStyle>
            <a:lvl1pPr>
              <a:defRPr/>
            </a:lvl1pPr>
          </a:lstStyle>
          <a:p>
            <a:pPr lvl="0"/>
            <a:fld id="{DF4035B9-C2E9-4390-8DD0-1F8D83EF92D8}" type="datetime1">
              <a:rPr lang="en-US"/>
              <a:pPr lvl="0"/>
              <a:t>3/9/2026</a:t>
            </a:fld>
            <a:endParaRPr lang="en-US"/>
          </a:p>
        </p:txBody>
      </p:sp>
      <p:sp>
        <p:nvSpPr>
          <p:cNvPr id="5" name="Footer Placeholder 4">
            <a:extLst>
              <a:ext uri="{FF2B5EF4-FFF2-40B4-BE49-F238E27FC236}">
                <a16:creationId xmlns:a16="http://schemas.microsoft.com/office/drawing/2014/main" id="{8C6CDC64-C055-8EB3-357D-BE91E78A53C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5C55AA4-62D9-CAF7-DB62-9343B4AA9C84}"/>
              </a:ext>
            </a:extLst>
          </p:cNvPr>
          <p:cNvSpPr txBox="1">
            <a:spLocks noGrp="1"/>
          </p:cNvSpPr>
          <p:nvPr>
            <p:ph type="sldNum" sz="quarter" idx="8"/>
          </p:nvPr>
        </p:nvSpPr>
        <p:spPr/>
        <p:txBody>
          <a:bodyPr/>
          <a:lstStyle>
            <a:lvl1pPr>
              <a:defRPr/>
            </a:lvl1pPr>
          </a:lstStyle>
          <a:p>
            <a:pPr lvl="0"/>
            <a:fld id="{5C653BD6-68F3-411B-AC7E-F8E9053577BD}" type="slidenum">
              <a:t>‹#›</a:t>
            </a:fld>
            <a:endParaRPr lang="en-US"/>
          </a:p>
        </p:txBody>
      </p:sp>
    </p:spTree>
    <p:extLst>
      <p:ext uri="{BB962C8B-B14F-4D97-AF65-F5344CB8AC3E}">
        <p14:creationId xmlns:p14="http://schemas.microsoft.com/office/powerpoint/2010/main" val="2985669299"/>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30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itre 2">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A0DF41-A47F-4BC1-9AF6-F31646E2CA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24" y="0"/>
            <a:ext cx="12181576" cy="6858000"/>
          </a:xfrm>
          <a:prstGeom prst="rect">
            <a:avLst/>
          </a:prstGeom>
        </p:spPr>
      </p:pic>
      <p:sp>
        <p:nvSpPr>
          <p:cNvPr id="10" name="Holder 2">
            <a:extLst>
              <a:ext uri="{FF2B5EF4-FFF2-40B4-BE49-F238E27FC236}">
                <a16:creationId xmlns:a16="http://schemas.microsoft.com/office/drawing/2014/main" id="{3B79C412-7A4C-4DCC-8294-2F436B052ABE}"/>
              </a:ext>
            </a:extLst>
          </p:cNvPr>
          <p:cNvSpPr>
            <a:spLocks noGrp="1"/>
          </p:cNvSpPr>
          <p:nvPr>
            <p:ph type="title" hasCustomPrompt="1"/>
          </p:nvPr>
        </p:nvSpPr>
        <p:spPr>
          <a:xfrm>
            <a:off x="4916943" y="2103608"/>
            <a:ext cx="6724992" cy="1325392"/>
          </a:xfrm>
          <a:prstGeom prst="rect">
            <a:avLst/>
          </a:prstGeom>
        </p:spPr>
        <p:txBody>
          <a:bodyPr lIns="0" tIns="0" rIns="0" bIns="0">
            <a:noAutofit/>
          </a:bodyPr>
          <a:lstStyle>
            <a:lvl1pPr>
              <a:defRPr sz="4366" b="0" i="0">
                <a:solidFill>
                  <a:schemeClr val="tx1"/>
                </a:solidFill>
                <a:latin typeface="Roboto Medium"/>
                <a:cs typeface="Roboto Medium"/>
              </a:defRPr>
            </a:lvl1pPr>
          </a:lstStyle>
          <a:p>
            <a:r>
              <a:rPr lang="fr-FR" dirty="0" err="1"/>
              <a:t>Chapter</a:t>
            </a:r>
            <a:r>
              <a:rPr lang="fr-FR" dirty="0"/>
              <a:t> </a:t>
            </a:r>
            <a:r>
              <a:rPr lang="fr-FR" dirty="0" err="1"/>
              <a:t>title</a:t>
            </a:r>
            <a:endParaRPr dirty="0"/>
          </a:p>
        </p:txBody>
      </p:sp>
      <p:sp>
        <p:nvSpPr>
          <p:cNvPr id="8" name="Espace réservé du texte 16">
            <a:extLst>
              <a:ext uri="{FF2B5EF4-FFF2-40B4-BE49-F238E27FC236}">
                <a16:creationId xmlns:a16="http://schemas.microsoft.com/office/drawing/2014/main" id="{609F46E0-A74A-4F63-AD55-87B2C1F9FCDE}"/>
              </a:ext>
            </a:extLst>
          </p:cNvPr>
          <p:cNvSpPr>
            <a:spLocks noGrp="1"/>
          </p:cNvSpPr>
          <p:nvPr>
            <p:ph type="body" sz="quarter" idx="10" hasCustomPrompt="1"/>
          </p:nvPr>
        </p:nvSpPr>
        <p:spPr>
          <a:xfrm>
            <a:off x="4911731" y="3429000"/>
            <a:ext cx="4022394" cy="654986"/>
          </a:xfrm>
          <a:prstGeom prst="rect">
            <a:avLst/>
          </a:prstGeom>
        </p:spPr>
        <p:txBody>
          <a:bodyPr/>
          <a:lstStyle>
            <a:lvl1pPr marL="0" indent="0">
              <a:buFontTx/>
              <a:buNone/>
              <a:defRPr sz="2426">
                <a:latin typeface="Roboto Medium" panose="02000000000000000000" pitchFamily="2" charset="0"/>
                <a:ea typeface="Roboto Medium" panose="02000000000000000000" pitchFamily="2" charset="0"/>
              </a:defRPr>
            </a:lvl1pPr>
          </a:lstStyle>
          <a:p>
            <a:pPr lvl="0"/>
            <a:r>
              <a:rPr lang="fr-FR" dirty="0" err="1"/>
              <a:t>Subtitle</a:t>
            </a:r>
            <a:endParaRPr lang="en-US" dirty="0"/>
          </a:p>
        </p:txBody>
      </p:sp>
    </p:spTree>
    <p:extLst>
      <p:ext uri="{BB962C8B-B14F-4D97-AF65-F5344CB8AC3E}">
        <p14:creationId xmlns:p14="http://schemas.microsoft.com/office/powerpoint/2010/main" val="108885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55E15-CD68-2B89-F53C-CD9DB3AC453D}"/>
              </a:ext>
            </a:extLst>
          </p:cNvPr>
          <p:cNvSpPr/>
          <p:nvPr userDrawn="1"/>
        </p:nvSpPr>
        <p:spPr>
          <a:xfrm>
            <a:off x="428" y="241"/>
            <a:ext cx="12191144" cy="1114639"/>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bg1"/>
              </a:solidFill>
            </a:endParaRPr>
          </a:p>
        </p:txBody>
      </p:sp>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4"/>
            <a:ext cx="10742520" cy="3580589"/>
          </a:xfrm>
          <a:prstGeom prst="rect">
            <a:avLst/>
          </a:prstGeom>
        </p:spPr>
        <p:txBody>
          <a:bodyPr>
            <a:normAutofit/>
          </a:bodyPr>
          <a:lstStyle>
            <a:lvl1pPr>
              <a:defRPr sz="1940" b="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Tree>
    <p:extLst>
      <p:ext uri="{BB962C8B-B14F-4D97-AF65-F5344CB8AC3E}">
        <p14:creationId xmlns:p14="http://schemas.microsoft.com/office/powerpoint/2010/main" val="274553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itre 3">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6335DF8-3085-4E4C-B52D-4CE2EC2CCC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 y="0"/>
            <a:ext cx="12181576" cy="6858000"/>
          </a:xfrm>
          <a:prstGeom prst="rect">
            <a:avLst/>
          </a:prstGeom>
        </p:spPr>
      </p:pic>
      <p:sp>
        <p:nvSpPr>
          <p:cNvPr id="10" name="Holder 2">
            <a:extLst>
              <a:ext uri="{FF2B5EF4-FFF2-40B4-BE49-F238E27FC236}">
                <a16:creationId xmlns:a16="http://schemas.microsoft.com/office/drawing/2014/main" id="{3B79C412-7A4C-4DCC-8294-2F436B052ABE}"/>
              </a:ext>
            </a:extLst>
          </p:cNvPr>
          <p:cNvSpPr>
            <a:spLocks noGrp="1"/>
          </p:cNvSpPr>
          <p:nvPr>
            <p:ph type="title" hasCustomPrompt="1"/>
          </p:nvPr>
        </p:nvSpPr>
        <p:spPr>
          <a:xfrm>
            <a:off x="4916943" y="2103608"/>
            <a:ext cx="6724992" cy="1325392"/>
          </a:xfrm>
          <a:prstGeom prst="rect">
            <a:avLst/>
          </a:prstGeom>
        </p:spPr>
        <p:txBody>
          <a:bodyPr lIns="0" tIns="0" rIns="0" bIns="0">
            <a:noAutofit/>
          </a:bodyPr>
          <a:lstStyle>
            <a:lvl1pPr>
              <a:defRPr sz="4366" b="0" i="0">
                <a:solidFill>
                  <a:schemeClr val="tx1"/>
                </a:solidFill>
                <a:latin typeface="Roboto Medium"/>
                <a:cs typeface="Roboto Medium"/>
              </a:defRPr>
            </a:lvl1pPr>
          </a:lstStyle>
          <a:p>
            <a:r>
              <a:rPr lang="fr-FR" dirty="0" err="1"/>
              <a:t>Chapter</a:t>
            </a:r>
            <a:r>
              <a:rPr lang="fr-FR" dirty="0"/>
              <a:t> </a:t>
            </a:r>
            <a:r>
              <a:rPr lang="fr-FR" dirty="0" err="1"/>
              <a:t>title</a:t>
            </a:r>
            <a:endParaRPr dirty="0"/>
          </a:p>
        </p:txBody>
      </p:sp>
      <p:sp>
        <p:nvSpPr>
          <p:cNvPr id="8" name="Espace réservé du texte 16">
            <a:extLst>
              <a:ext uri="{FF2B5EF4-FFF2-40B4-BE49-F238E27FC236}">
                <a16:creationId xmlns:a16="http://schemas.microsoft.com/office/drawing/2014/main" id="{FC1C9939-6016-4F79-B1A6-E320D7733AB4}"/>
              </a:ext>
            </a:extLst>
          </p:cNvPr>
          <p:cNvSpPr>
            <a:spLocks noGrp="1"/>
          </p:cNvSpPr>
          <p:nvPr>
            <p:ph type="body" sz="quarter" idx="10" hasCustomPrompt="1"/>
          </p:nvPr>
        </p:nvSpPr>
        <p:spPr>
          <a:xfrm>
            <a:off x="4911731" y="3429000"/>
            <a:ext cx="4022394" cy="654986"/>
          </a:xfrm>
          <a:prstGeom prst="rect">
            <a:avLst/>
          </a:prstGeom>
        </p:spPr>
        <p:txBody>
          <a:bodyPr/>
          <a:lstStyle>
            <a:lvl1pPr marL="0" indent="0">
              <a:buFontTx/>
              <a:buNone/>
              <a:defRPr sz="2426">
                <a:latin typeface="Roboto Medium" panose="02000000000000000000" pitchFamily="2" charset="0"/>
                <a:ea typeface="Roboto Medium" panose="02000000000000000000" pitchFamily="2" charset="0"/>
              </a:defRPr>
            </a:lvl1pPr>
          </a:lstStyle>
          <a:p>
            <a:pPr lvl="0"/>
            <a:r>
              <a:rPr lang="fr-FR" dirty="0" err="1"/>
              <a:t>Subtitle</a:t>
            </a:r>
            <a:endParaRPr lang="en-US" dirty="0"/>
          </a:p>
        </p:txBody>
      </p:sp>
    </p:spTree>
    <p:extLst>
      <p:ext uri="{BB962C8B-B14F-4D97-AF65-F5344CB8AC3E}">
        <p14:creationId xmlns:p14="http://schemas.microsoft.com/office/powerpoint/2010/main" val="1288384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a:t>SEALSQ is a WISeKey 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4"/>
            <a:ext cx="10742520" cy="3580589"/>
          </a:xfrm>
          <a:prstGeom prst="rect">
            <a:avLst/>
          </a:prstGeom>
        </p:spPr>
        <p:txBody>
          <a:bodyPr>
            <a:normAutofit/>
          </a:bodyPr>
          <a:lstStyle>
            <a:lvl1pPr>
              <a:defRPr sz="194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8"/>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
        <p:nvSpPr>
          <p:cNvPr id="2" name="Rectangle 1">
            <a:extLst>
              <a:ext uri="{FF2B5EF4-FFF2-40B4-BE49-F238E27FC236}">
                <a16:creationId xmlns:a16="http://schemas.microsoft.com/office/drawing/2014/main" id="{19A1DBAD-2203-F3B2-AD46-313199D53E6F}"/>
              </a:ext>
            </a:extLst>
          </p:cNvPr>
          <p:cNvSpPr/>
          <p:nvPr userDrawn="1"/>
        </p:nvSpPr>
        <p:spPr>
          <a:xfrm>
            <a:off x="0" y="0"/>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Tree>
    <p:extLst>
      <p:ext uri="{BB962C8B-B14F-4D97-AF65-F5344CB8AC3E}">
        <p14:creationId xmlns:p14="http://schemas.microsoft.com/office/powerpoint/2010/main" val="350918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FE2667D-CFAF-4776-99D1-41F933F811ED}"/>
              </a:ext>
            </a:extLst>
          </p:cNvPr>
          <p:cNvSpPr>
            <a:spLocks noGrp="1"/>
          </p:cNvSpPr>
          <p:nvPr>
            <p:ph type="ftr" sz="quarter" idx="10"/>
          </p:nvPr>
        </p:nvSpPr>
        <p:spPr/>
        <p:txBody>
          <a:bodyPr/>
          <a:lstStyle/>
          <a:p>
            <a:r>
              <a:rPr lang="fr-FR" dirty="0"/>
              <a:t>SEALSQ </a:t>
            </a:r>
            <a:r>
              <a:rPr lang="fr-FR" dirty="0" err="1"/>
              <a:t>is</a:t>
            </a:r>
            <a:r>
              <a:rPr lang="fr-FR" dirty="0"/>
              <a:t> a </a:t>
            </a:r>
            <a:r>
              <a:rPr lang="fr-FR" dirty="0" err="1"/>
              <a:t>WISeKey</a:t>
            </a:r>
            <a:r>
              <a:rPr lang="fr-FR" dirty="0"/>
              <a:t> </a:t>
            </a:r>
            <a:r>
              <a:rPr lang="fr-FR" dirty="0" err="1"/>
              <a:t>Company</a:t>
            </a:r>
            <a:endParaRPr lang="en-US" dirty="0"/>
          </a:p>
        </p:txBody>
      </p:sp>
      <p:sp>
        <p:nvSpPr>
          <p:cNvPr id="4" name="Espace réservé du numéro de diapositive 3">
            <a:extLst>
              <a:ext uri="{FF2B5EF4-FFF2-40B4-BE49-F238E27FC236}">
                <a16:creationId xmlns:a16="http://schemas.microsoft.com/office/drawing/2014/main" id="{149B54E2-5956-4059-9D5D-785654610723}"/>
              </a:ext>
            </a:extLst>
          </p:cNvPr>
          <p:cNvSpPr>
            <a:spLocks noGrp="1"/>
          </p:cNvSpPr>
          <p:nvPr>
            <p:ph type="sldNum" sz="quarter" idx="11"/>
          </p:nvPr>
        </p:nvSpPr>
        <p:spPr/>
        <p:txBody>
          <a:bodyPr/>
          <a:lstStyle/>
          <a:p>
            <a:fld id="{928EB752-1209-48B8-B421-2CE3AA70C8A0}" type="slidenum">
              <a:rPr lang="en-US" smtClean="0"/>
              <a:pPr/>
              <a:t>‹#›</a:t>
            </a:fld>
            <a:endParaRPr lang="en-US" dirty="0"/>
          </a:p>
        </p:txBody>
      </p:sp>
      <p:sp>
        <p:nvSpPr>
          <p:cNvPr id="6" name="Espace réservé du texte 16">
            <a:extLst>
              <a:ext uri="{FF2B5EF4-FFF2-40B4-BE49-F238E27FC236}">
                <a16:creationId xmlns:a16="http://schemas.microsoft.com/office/drawing/2014/main" id="{BF6FC58F-4ED7-45F0-95BD-E5CEE5D4DBFB}"/>
              </a:ext>
            </a:extLst>
          </p:cNvPr>
          <p:cNvSpPr>
            <a:spLocks noGrp="1"/>
          </p:cNvSpPr>
          <p:nvPr>
            <p:ph type="body" sz="quarter" idx="12" hasCustomPrompt="1"/>
          </p:nvPr>
        </p:nvSpPr>
        <p:spPr>
          <a:xfrm>
            <a:off x="593734" y="1857034"/>
            <a:ext cx="10742520" cy="3580589"/>
          </a:xfrm>
          <a:prstGeom prst="rect">
            <a:avLst/>
          </a:prstGeom>
        </p:spPr>
        <p:txBody>
          <a:bodyPr>
            <a:normAutofit/>
          </a:bodyPr>
          <a:lstStyle>
            <a:lvl1pPr>
              <a:defRPr sz="1940" b="0">
                <a:latin typeface="Roboto Medium" panose="02000000000000000000" pitchFamily="2" charset="0"/>
                <a:ea typeface="Roboto Medium" panose="02000000000000000000" pitchFamily="2" charset="0"/>
              </a:defRPr>
            </a:lvl1pPr>
          </a:lstStyle>
          <a:p>
            <a:pPr lvl="0"/>
            <a:r>
              <a:rPr lang="fr-FR" dirty="0" err="1"/>
              <a:t>Text</a:t>
            </a:r>
            <a:endParaRPr lang="en-US" dirty="0"/>
          </a:p>
        </p:txBody>
      </p:sp>
      <p:sp>
        <p:nvSpPr>
          <p:cNvPr id="8" name="Holder 2">
            <a:extLst>
              <a:ext uri="{FF2B5EF4-FFF2-40B4-BE49-F238E27FC236}">
                <a16:creationId xmlns:a16="http://schemas.microsoft.com/office/drawing/2014/main" id="{2751C4BB-64D6-4552-93C8-25E7577D60B5}"/>
              </a:ext>
            </a:extLst>
          </p:cNvPr>
          <p:cNvSpPr>
            <a:spLocks noGrp="1"/>
          </p:cNvSpPr>
          <p:nvPr>
            <p:ph type="title" hasCustomPrompt="1"/>
          </p:nvPr>
        </p:nvSpPr>
        <p:spPr>
          <a:xfrm>
            <a:off x="593734" y="264528"/>
            <a:ext cx="10742520" cy="850189"/>
          </a:xfrm>
          <a:prstGeom prst="rect">
            <a:avLst/>
          </a:prstGeom>
        </p:spPr>
        <p:txBody>
          <a:bodyPr lIns="0" tIns="0" rIns="0" bIns="0">
            <a:noAutofit/>
          </a:bodyPr>
          <a:lstStyle>
            <a:lvl1pPr algn="l">
              <a:defRPr sz="2911" b="0" i="0">
                <a:solidFill>
                  <a:schemeClr val="bg1"/>
                </a:solidFill>
                <a:latin typeface="Roboto Medium"/>
                <a:cs typeface="Roboto Medium"/>
              </a:defRPr>
            </a:lvl1pPr>
          </a:lstStyle>
          <a:p>
            <a:r>
              <a:rPr lang="fr-FR" dirty="0"/>
              <a:t>Slide </a:t>
            </a:r>
            <a:r>
              <a:rPr lang="fr-FR" dirty="0" err="1"/>
              <a:t>Title</a:t>
            </a:r>
            <a:endParaRPr dirty="0"/>
          </a:p>
        </p:txBody>
      </p:sp>
      <p:sp>
        <p:nvSpPr>
          <p:cNvPr id="2" name="Rectangle 1">
            <a:extLst>
              <a:ext uri="{FF2B5EF4-FFF2-40B4-BE49-F238E27FC236}">
                <a16:creationId xmlns:a16="http://schemas.microsoft.com/office/drawing/2014/main" id="{5B39B75B-A531-CC31-F445-1D003BDF3C91}"/>
              </a:ext>
            </a:extLst>
          </p:cNvPr>
          <p:cNvSpPr/>
          <p:nvPr userDrawn="1"/>
        </p:nvSpPr>
        <p:spPr>
          <a:xfrm>
            <a:off x="0" y="0"/>
            <a:ext cx="12192000" cy="1114717"/>
          </a:xfrm>
          <a:prstGeom prst="rect">
            <a:avLst/>
          </a:prstGeom>
          <a:solidFill>
            <a:srgbClr val="339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Tree>
    <p:extLst>
      <p:ext uri="{BB962C8B-B14F-4D97-AF65-F5344CB8AC3E}">
        <p14:creationId xmlns:p14="http://schemas.microsoft.com/office/powerpoint/2010/main" val="795868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17.pn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BD62CCE-B760-4A88-A2BD-96BDA533A72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0439834" y="6155258"/>
            <a:ext cx="1540100" cy="600536"/>
          </a:xfrm>
          <a:prstGeom prst="rect">
            <a:avLst/>
          </a:prstGeom>
        </p:spPr>
      </p:pic>
      <p:sp>
        <p:nvSpPr>
          <p:cNvPr id="11" name="Espace réservé du titre 10">
            <a:extLst>
              <a:ext uri="{FF2B5EF4-FFF2-40B4-BE49-F238E27FC236}">
                <a16:creationId xmlns:a16="http://schemas.microsoft.com/office/drawing/2014/main" id="{2624BD57-1146-46C9-87C8-384423006721}"/>
              </a:ext>
            </a:extLst>
          </p:cNvPr>
          <p:cNvSpPr>
            <a:spLocks noGrp="1"/>
          </p:cNvSpPr>
          <p:nvPr>
            <p:ph type="title"/>
          </p:nvPr>
        </p:nvSpPr>
        <p:spPr>
          <a:xfrm>
            <a:off x="838538" y="364850"/>
            <a:ext cx="10514926" cy="1325584"/>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2" name="Espace réservé du pied de page 1">
            <a:extLst>
              <a:ext uri="{FF2B5EF4-FFF2-40B4-BE49-F238E27FC236}">
                <a16:creationId xmlns:a16="http://schemas.microsoft.com/office/drawing/2014/main" id="{DFF96D70-FBF2-4ADA-A053-1D46B65C9BDD}"/>
              </a:ext>
            </a:extLst>
          </p:cNvPr>
          <p:cNvSpPr>
            <a:spLocks noGrp="1"/>
          </p:cNvSpPr>
          <p:nvPr>
            <p:ph type="ftr" sz="quarter" idx="3"/>
          </p:nvPr>
        </p:nvSpPr>
        <p:spPr>
          <a:xfrm>
            <a:off x="4038648" y="6276713"/>
            <a:ext cx="4114704" cy="364848"/>
          </a:xfrm>
          <a:prstGeom prst="rect">
            <a:avLst/>
          </a:prstGeom>
        </p:spPr>
        <p:txBody>
          <a:bodyPr vert="horz" lIns="91440" tIns="45720" rIns="91440" bIns="45720" rtlCol="0" anchor="ctr"/>
          <a:lstStyle>
            <a:lvl1pPr algn="ctr">
              <a:defRPr sz="728">
                <a:solidFill>
                  <a:schemeClr val="tx1">
                    <a:tint val="75000"/>
                  </a:schemeClr>
                </a:solidFill>
              </a:defRPr>
            </a:lvl1pPr>
          </a:lstStyle>
          <a:p>
            <a:r>
              <a:rPr lang="fr-FR" dirty="0"/>
              <a:t>SEALSQ </a:t>
            </a:r>
            <a:r>
              <a:rPr lang="fr-FR" dirty="0" err="1"/>
              <a:t>is</a:t>
            </a:r>
            <a:r>
              <a:rPr lang="fr-FR" dirty="0"/>
              <a:t> a </a:t>
            </a:r>
            <a:r>
              <a:rPr lang="fr-FR" dirty="0" err="1"/>
              <a:t>WISeKey</a:t>
            </a:r>
            <a:r>
              <a:rPr lang="fr-FR" dirty="0"/>
              <a:t> </a:t>
            </a:r>
            <a:r>
              <a:rPr lang="fr-FR" dirty="0" err="1"/>
              <a:t>Company</a:t>
            </a:r>
            <a:endParaRPr lang="en-US" dirty="0"/>
          </a:p>
        </p:txBody>
      </p:sp>
      <p:sp>
        <p:nvSpPr>
          <p:cNvPr id="3" name="Espace réservé du numéro de diapositive 2">
            <a:extLst>
              <a:ext uri="{FF2B5EF4-FFF2-40B4-BE49-F238E27FC236}">
                <a16:creationId xmlns:a16="http://schemas.microsoft.com/office/drawing/2014/main" id="{3EB5A903-515B-4975-8653-61D228668DD1}"/>
              </a:ext>
            </a:extLst>
          </p:cNvPr>
          <p:cNvSpPr>
            <a:spLocks noGrp="1"/>
          </p:cNvSpPr>
          <p:nvPr>
            <p:ph type="sldNum" sz="quarter" idx="4"/>
          </p:nvPr>
        </p:nvSpPr>
        <p:spPr>
          <a:xfrm>
            <a:off x="838537" y="6276713"/>
            <a:ext cx="2742815" cy="364848"/>
          </a:xfrm>
          <a:prstGeom prst="rect">
            <a:avLst/>
          </a:prstGeom>
        </p:spPr>
        <p:txBody>
          <a:bodyPr vert="horz" lIns="91440" tIns="45720" rIns="91440" bIns="45720" rtlCol="0" anchor="ctr"/>
          <a:lstStyle>
            <a:lvl1pPr algn="l">
              <a:defRPr sz="728">
                <a:solidFill>
                  <a:schemeClr val="tx1">
                    <a:tint val="75000"/>
                  </a:schemeClr>
                </a:solidFill>
              </a:defRPr>
            </a:lvl1pPr>
          </a:lstStyle>
          <a:p>
            <a:fld id="{928EB752-1209-48B8-B421-2CE3AA70C8A0}" type="slidenum">
              <a:rPr lang="en-US" smtClean="0"/>
              <a:pPr/>
              <a:t>‹#›</a:t>
            </a:fld>
            <a:endParaRPr lang="en-US" dirty="0"/>
          </a:p>
        </p:txBody>
      </p:sp>
      <p:sp>
        <p:nvSpPr>
          <p:cNvPr id="4" name="Espace réservé du texte 3">
            <a:extLst>
              <a:ext uri="{FF2B5EF4-FFF2-40B4-BE49-F238E27FC236}">
                <a16:creationId xmlns:a16="http://schemas.microsoft.com/office/drawing/2014/main" id="{9DA637CF-9CFE-4C0F-ABA0-0002935459F0}"/>
              </a:ext>
            </a:extLst>
          </p:cNvPr>
          <p:cNvSpPr>
            <a:spLocks noGrp="1"/>
          </p:cNvSpPr>
          <p:nvPr>
            <p:ph type="body" idx="1"/>
          </p:nvPr>
        </p:nvSpPr>
        <p:spPr>
          <a:xfrm>
            <a:off x="838538" y="1825206"/>
            <a:ext cx="10514926" cy="4352193"/>
          </a:xfrm>
          <a:prstGeom prst="rect">
            <a:avLst/>
          </a:prstGeom>
        </p:spPr>
        <p:txBody>
          <a:bodyPr vert="horz" lIns="91440" tIns="45720" rIns="91440" bIns="45720" rtlCol="0">
            <a:normAutofit/>
          </a:bodyPr>
          <a:lstStyle/>
          <a:p>
            <a:pPr lvl="0"/>
            <a:r>
              <a:rPr lang="fr-FR" dirty="0"/>
              <a:t>Cliquez pour modifier les styles du texte du masque</a:t>
            </a:r>
          </a:p>
        </p:txBody>
      </p:sp>
    </p:spTree>
    <p:extLst>
      <p:ext uri="{BB962C8B-B14F-4D97-AF65-F5344CB8AC3E}">
        <p14:creationId xmlns:p14="http://schemas.microsoft.com/office/powerpoint/2010/main" val="3756467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 id="2147483679" r:id="rId18"/>
    <p:sldLayoutId id="2147483680" r:id="rId19"/>
    <p:sldLayoutId id="2147483705" r:id="rId20"/>
    <p:sldLayoutId id="2147483706" r:id="rId21"/>
  </p:sldLayoutIdLst>
  <p:hf hdr="0" dt="0"/>
  <p:txStyles>
    <p:titleStyle>
      <a:lvl1pPr eaLnBrk="1" hangingPunct="1">
        <a:defRPr sz="3275" b="1">
          <a:solidFill>
            <a:schemeClr val="accent2"/>
          </a:solidFill>
          <a:latin typeface="+mj-lt"/>
          <a:ea typeface="+mj-ea"/>
          <a:cs typeface="+mj-cs"/>
        </a:defRPr>
      </a:lvl1pPr>
    </p:titleStyle>
    <p:bodyStyle>
      <a:lvl1pPr marL="207935" indent="-207935" eaLnBrk="1" hangingPunct="1">
        <a:buFontTx/>
        <a:buBlip>
          <a:blip r:embed="rId24"/>
        </a:buBlip>
        <a:defRPr sz="1940" b="0">
          <a:latin typeface="+mn-lt"/>
          <a:ea typeface="+mn-ea"/>
          <a:cs typeface="+mn-cs"/>
        </a:defRPr>
      </a:lvl1pPr>
      <a:lvl2pPr marL="277246" eaLnBrk="1" hangingPunct="1">
        <a:defRPr sz="1213">
          <a:latin typeface="+mn-lt"/>
          <a:ea typeface="+mn-ea"/>
          <a:cs typeface="+mn-cs"/>
        </a:defRPr>
      </a:lvl2pPr>
      <a:lvl3pPr marL="554492" eaLnBrk="1" hangingPunct="1">
        <a:defRPr sz="970">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38EFE0-F240-E975-18CB-7A2D6CA60F27}"/>
              </a:ext>
            </a:extLst>
          </p:cNvPr>
          <p:cNvSpPr txBox="1">
            <a:spLocks noGrp="1"/>
          </p:cNvSpPr>
          <p:nvPr>
            <p:ph type="title"/>
          </p:nvPr>
        </p:nvSpPr>
        <p:spPr>
          <a:xfrm>
            <a:off x="838203" y="365130"/>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3702AF8B-1D60-DDF5-8E24-FE8EB7E30196}"/>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6F84A-9E0D-3439-85E6-5CC379E04760}"/>
              </a:ext>
            </a:extLst>
          </p:cNvPr>
          <p:cNvSpPr txBox="1">
            <a:spLocks noGrp="1"/>
          </p:cNvSpPr>
          <p:nvPr>
            <p:ph type="dt" sz="half" idx="2"/>
          </p:nvPr>
        </p:nvSpPr>
        <p:spPr>
          <a:xfrm>
            <a:off x="838203" y="6356352"/>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363" rtl="0" fontAlgn="auto" hangingPunct="1">
              <a:lnSpc>
                <a:spcPct val="100000"/>
              </a:lnSpc>
              <a:spcBef>
                <a:spcPts val="0"/>
              </a:spcBef>
              <a:spcAft>
                <a:spcPts val="0"/>
              </a:spcAft>
              <a:buNone/>
              <a:tabLst/>
              <a:defRPr lang="en-US" sz="1200" b="0" i="0" u="none" strike="noStrike" kern="1200" cap="none" spc="0" baseline="0">
                <a:solidFill>
                  <a:srgbClr val="767676"/>
                </a:solidFill>
                <a:uFillTx/>
                <a:latin typeface="Roboto" panose="02000000000000000000" pitchFamily="2" charset="0"/>
                <a:ea typeface="Roboto" panose="02000000000000000000" pitchFamily="2" charset="0"/>
              </a:defRPr>
            </a:lvl1pPr>
          </a:lstStyle>
          <a:p>
            <a:fld id="{651C5CD9-45B5-4D41-B43A-EBC57FC45F2B}" type="datetime1">
              <a:rPr lang="en-US" smtClean="0"/>
              <a:pPr/>
              <a:t>3/9/2026</a:t>
            </a:fld>
            <a:endParaRPr lang="en-US"/>
          </a:p>
        </p:txBody>
      </p:sp>
      <p:sp>
        <p:nvSpPr>
          <p:cNvPr id="5" name="Footer Placeholder 4">
            <a:extLst>
              <a:ext uri="{FF2B5EF4-FFF2-40B4-BE49-F238E27FC236}">
                <a16:creationId xmlns:a16="http://schemas.microsoft.com/office/drawing/2014/main" id="{1726E596-0FD3-042C-B817-A97C13CEE463}"/>
              </a:ext>
            </a:extLst>
          </p:cNvPr>
          <p:cNvSpPr txBox="1">
            <a:spLocks noGrp="1"/>
          </p:cNvSpPr>
          <p:nvPr>
            <p:ph type="ftr" sz="quarter" idx="3"/>
          </p:nvPr>
        </p:nvSpPr>
        <p:spPr>
          <a:xfrm>
            <a:off x="4038603" y="6356352"/>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363" rtl="0" fontAlgn="auto" hangingPunct="1">
              <a:lnSpc>
                <a:spcPct val="100000"/>
              </a:lnSpc>
              <a:spcBef>
                <a:spcPts val="0"/>
              </a:spcBef>
              <a:spcAft>
                <a:spcPts val="0"/>
              </a:spcAft>
              <a:buNone/>
              <a:tabLst/>
              <a:defRPr lang="en-US" sz="1200" b="0" i="0" u="none" strike="noStrike" kern="1200" cap="none" spc="0" baseline="0">
                <a:solidFill>
                  <a:srgbClr val="767676"/>
                </a:solidFill>
                <a:uFillTx/>
                <a:latin typeface="Roboto" panose="02000000000000000000" pitchFamily="2" charset="0"/>
                <a:ea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4AF70D18-03D3-7705-3B6D-1F5F9BDDA499}"/>
              </a:ext>
            </a:extLst>
          </p:cNvPr>
          <p:cNvSpPr txBox="1">
            <a:spLocks noGrp="1"/>
          </p:cNvSpPr>
          <p:nvPr>
            <p:ph type="sldNum" sz="quarter" idx="4"/>
          </p:nvPr>
        </p:nvSpPr>
        <p:spPr>
          <a:xfrm>
            <a:off x="8610603" y="6356352"/>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363" rtl="0" fontAlgn="auto" hangingPunct="1">
              <a:lnSpc>
                <a:spcPct val="100000"/>
              </a:lnSpc>
              <a:spcBef>
                <a:spcPts val="0"/>
              </a:spcBef>
              <a:spcAft>
                <a:spcPts val="0"/>
              </a:spcAft>
              <a:buNone/>
              <a:tabLst/>
              <a:defRPr lang="en-US" sz="1200" b="0" i="0" u="none" strike="noStrike" kern="1200" cap="none" spc="0" baseline="0">
                <a:solidFill>
                  <a:srgbClr val="767676"/>
                </a:solidFill>
                <a:uFillTx/>
                <a:latin typeface="Roboto" panose="02000000000000000000" pitchFamily="2" charset="0"/>
                <a:ea typeface="Roboto" panose="02000000000000000000" pitchFamily="2" charset="0"/>
              </a:defRPr>
            </a:lvl1pPr>
          </a:lstStyle>
          <a:p>
            <a:fld id="{AE08E97F-F00E-4E70-B27B-07F538C138D6}" type="slidenum">
              <a:rPr lang="en-US" smtClean="0"/>
              <a:pPr/>
              <a:t>‹#›</a:t>
            </a:fld>
            <a:endParaRPr lang="en-US"/>
          </a:p>
        </p:txBody>
      </p:sp>
    </p:spTree>
    <p:extLst>
      <p:ext uri="{BB962C8B-B14F-4D97-AF65-F5344CB8AC3E}">
        <p14:creationId xmlns:p14="http://schemas.microsoft.com/office/powerpoint/2010/main" val="1871918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7" r:id="rId24"/>
  </p:sldLayoutIdLst>
  <p:hf sldNum="0" hdr="0" ftr="0" dt="0"/>
  <p:txStyles>
    <p:titleStyle>
      <a:lvl1pPr marL="0" marR="0" lvl="0" indent="0" algn="l" defTabSz="914363" rtl="0" eaLnBrk="1"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Roboto" panose="02000000000000000000" pitchFamily="2" charset="0"/>
          <a:ea typeface="Roboto" panose="02000000000000000000" pitchFamily="2" charset="0"/>
        </a:defRPr>
      </a:lvl1pPr>
    </p:titleStyle>
    <p:bodyStyle>
      <a:lvl1pPr marL="228591" marR="0" lvl="0" indent="-228591" algn="l" defTabSz="914363" rtl="0" eaLnBrk="1"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Roboto" panose="02000000000000000000" pitchFamily="2" charset="0"/>
          <a:ea typeface="Roboto" panose="02000000000000000000" pitchFamily="2" charset="0"/>
        </a:defRPr>
      </a:lvl1pPr>
      <a:lvl2pPr marL="685773" marR="0" lvl="1" indent="-228591" algn="l" defTabSz="914363"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Roboto" panose="02000000000000000000" pitchFamily="2" charset="0"/>
          <a:ea typeface="Roboto" panose="02000000000000000000" pitchFamily="2" charset="0"/>
        </a:defRPr>
      </a:lvl2pPr>
      <a:lvl3pPr marL="1142954" marR="0" lvl="2" indent="-228591" algn="l" defTabSz="914363" rtl="0" eaLnBrk="1"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Roboto" panose="02000000000000000000" pitchFamily="2" charset="0"/>
          <a:ea typeface="Roboto" panose="02000000000000000000" pitchFamily="2" charset="0"/>
        </a:defRPr>
      </a:lvl3pPr>
      <a:lvl4pPr marL="1600136" marR="0" lvl="3" indent="-228591" algn="l" defTabSz="914363"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panose="02000000000000000000" pitchFamily="2" charset="0"/>
          <a:ea typeface="Roboto" panose="02000000000000000000" pitchFamily="2" charset="0"/>
        </a:defRPr>
      </a:lvl4pPr>
      <a:lvl5pPr marL="2057318" marR="0" lvl="4" indent="-228591" algn="l" defTabSz="914363"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panose="02000000000000000000" pitchFamily="2" charset="0"/>
          <a:ea typeface="Roboto" panose="02000000000000000000" pitchFamily="2"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5.png"/><Relationship Id="rId7"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32.png"/><Relationship Id="rId4" Type="http://schemas.openxmlformats.org/officeDocument/2006/relationships/image" Target="../media/image89.png"/><Relationship Id="rId9"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5.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5.png"/><Relationship Id="rId7"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97.png"/><Relationship Id="rId5" Type="http://schemas.microsoft.com/office/2007/relationships/hdphoto" Target="../media/hdphoto13.wdp"/><Relationship Id="rId4" Type="http://schemas.openxmlformats.org/officeDocument/2006/relationships/image" Target="../media/image96.png"/></Relationships>
</file>

<file path=ppt/slides/_rels/slide1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6.png"/><Relationship Id="rId1" Type="http://schemas.openxmlformats.org/officeDocument/2006/relationships/slideLayout" Target="../slideLayouts/slideLayout1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jpeg"/><Relationship Id="rId7" Type="http://schemas.openxmlformats.org/officeDocument/2006/relationships/image" Target="../media/image113.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118.jpeg"/><Relationship Id="rId5" Type="http://schemas.openxmlformats.org/officeDocument/2006/relationships/image" Target="../media/image117.jpeg"/><Relationship Id="rId10" Type="http://schemas.openxmlformats.org/officeDocument/2006/relationships/image" Target="../media/image32.png"/><Relationship Id="rId4" Type="http://schemas.openxmlformats.org/officeDocument/2006/relationships/image" Target="../media/image116.jpeg"/><Relationship Id="rId9" Type="http://schemas.openxmlformats.org/officeDocument/2006/relationships/image" Target="../media/image1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png"/><Relationship Id="rId5" Type="http://schemas.microsoft.com/office/2007/relationships/hdphoto" Target="../media/hdphoto14.wdp"/><Relationship Id="rId4" Type="http://schemas.openxmlformats.org/officeDocument/2006/relationships/image" Target="../media/image1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hyperlink" Target="mailto:info@sealsq.com" TargetMode="External"/><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hyperlink" Target="mailto:lcati@theequitygroup.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25.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2.png"/><Relationship Id="rId10" Type="http://schemas.openxmlformats.org/officeDocument/2006/relationships/image" Target="../media/image56.sv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sv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6.png"/><Relationship Id="rId18" Type="http://schemas.microsoft.com/office/2007/relationships/hdphoto" Target="../media/hdphoto11.wdp"/><Relationship Id="rId3" Type="http://schemas.openxmlformats.org/officeDocument/2006/relationships/image" Target="../media/image25.png"/><Relationship Id="rId7" Type="http://schemas.openxmlformats.org/officeDocument/2006/relationships/image" Target="../media/image63.png"/><Relationship Id="rId12" Type="http://schemas.microsoft.com/office/2007/relationships/hdphoto" Target="../media/hdphoto8.wdp"/><Relationship Id="rId17" Type="http://schemas.openxmlformats.org/officeDocument/2006/relationships/image" Target="../media/image68.png"/><Relationship Id="rId2" Type="http://schemas.openxmlformats.org/officeDocument/2006/relationships/notesSlide" Target="../notesSlides/notesSlide7.xml"/><Relationship Id="rId16" Type="http://schemas.microsoft.com/office/2007/relationships/hdphoto" Target="../media/hdphoto10.wdp"/><Relationship Id="rId1" Type="http://schemas.openxmlformats.org/officeDocument/2006/relationships/slideLayout" Target="../slideLayouts/slideLayout11.xml"/><Relationship Id="rId6" Type="http://schemas.microsoft.com/office/2007/relationships/hdphoto" Target="../media/hdphoto5.wdp"/><Relationship Id="rId11" Type="http://schemas.openxmlformats.org/officeDocument/2006/relationships/image" Target="../media/image65.png"/><Relationship Id="rId5" Type="http://schemas.openxmlformats.org/officeDocument/2006/relationships/image" Target="../media/image62.png"/><Relationship Id="rId15" Type="http://schemas.openxmlformats.org/officeDocument/2006/relationships/image" Target="../media/image67.png"/><Relationship Id="rId10" Type="http://schemas.microsoft.com/office/2007/relationships/hdphoto" Target="../media/hdphoto7.wdp"/><Relationship Id="rId19" Type="http://schemas.openxmlformats.org/officeDocument/2006/relationships/image" Target="../media/image32.png"/><Relationship Id="rId4" Type="http://schemas.openxmlformats.org/officeDocument/2006/relationships/image" Target="../media/image61.png"/><Relationship Id="rId9" Type="http://schemas.openxmlformats.org/officeDocument/2006/relationships/image" Target="../media/image64.png"/><Relationship Id="rId14"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84.jpeg"/><Relationship Id="rId3" Type="http://schemas.openxmlformats.org/officeDocument/2006/relationships/image" Target="../media/image69.jpeg"/><Relationship Id="rId21" Type="http://schemas.openxmlformats.org/officeDocument/2006/relationships/image" Target="../media/image87.png"/><Relationship Id="rId7" Type="http://schemas.openxmlformats.org/officeDocument/2006/relationships/image" Target="../media/image73.jpeg"/><Relationship Id="rId12" Type="http://schemas.openxmlformats.org/officeDocument/2006/relationships/image" Target="../media/image78.png"/><Relationship Id="rId17" Type="http://schemas.openxmlformats.org/officeDocument/2006/relationships/image" Target="../media/image83.jpeg"/><Relationship Id="rId2" Type="http://schemas.openxmlformats.org/officeDocument/2006/relationships/image" Target="../media/image25.png"/><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10.xml"/><Relationship Id="rId6" Type="http://schemas.openxmlformats.org/officeDocument/2006/relationships/image" Target="../media/image72.jpeg"/><Relationship Id="rId11" Type="http://schemas.openxmlformats.org/officeDocument/2006/relationships/image" Target="../media/image77.png"/><Relationship Id="rId5" Type="http://schemas.openxmlformats.org/officeDocument/2006/relationships/image" Target="../media/image71.jpeg"/><Relationship Id="rId15" Type="http://schemas.openxmlformats.org/officeDocument/2006/relationships/image" Target="../media/image81.jpe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jpeg"/><Relationship Id="rId9" Type="http://schemas.openxmlformats.org/officeDocument/2006/relationships/image" Target="../media/image75.svg"/><Relationship Id="rId14" Type="http://schemas.openxmlformats.org/officeDocument/2006/relationships/image" Target="../media/image80.png"/><Relationship Id="rId22"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8AB246-FC92-3F78-B5AB-D2C3E04EB6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6" name="Picture 5">
            <a:extLst>
              <a:ext uri="{FF2B5EF4-FFF2-40B4-BE49-F238E27FC236}">
                <a16:creationId xmlns:a16="http://schemas.microsoft.com/office/drawing/2014/main" id="{DDCB2B23-27A4-1832-D0F6-9B302FAD7B6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2269" t="27888" b="12224"/>
          <a:stretch>
            <a:fillRect/>
          </a:stretch>
        </p:blipFill>
        <p:spPr>
          <a:xfrm>
            <a:off x="-1" y="0"/>
            <a:ext cx="12191999" cy="6855066"/>
          </a:xfrm>
          <a:prstGeom prst="rect">
            <a:avLst/>
          </a:prstGeom>
        </p:spPr>
      </p:pic>
      <p:sp>
        <p:nvSpPr>
          <p:cNvPr id="16" name="TextBox 15">
            <a:extLst>
              <a:ext uri="{FF2B5EF4-FFF2-40B4-BE49-F238E27FC236}">
                <a16:creationId xmlns:a16="http://schemas.microsoft.com/office/drawing/2014/main" id="{FC4ED68E-6708-9A6A-B6FB-CE28C8CDC65D}"/>
              </a:ext>
            </a:extLst>
          </p:cNvPr>
          <p:cNvSpPr txBox="1"/>
          <p:nvPr/>
        </p:nvSpPr>
        <p:spPr>
          <a:xfrm>
            <a:off x="652445" y="2684843"/>
            <a:ext cx="5908611" cy="3063536"/>
          </a:xfrm>
          <a:prstGeom prst="rect">
            <a:avLst/>
          </a:prstGeom>
        </p:spPr>
        <p:txBody>
          <a:bodyPr vert="horz" wrap="none" lIns="0" tIns="0" rIns="0" bIns="0" rtlCol="0" anchor="b" anchorCtr="0">
            <a:noAutofit/>
          </a:bodyPr>
          <a:lstStyle/>
          <a:p>
            <a:pPr marL="0" marR="0" lvl="0" indent="0" defTabSz="914400" rtl="0" eaLnBrk="1" fontAlgn="auto" latinLnBrk="0" hangingPunct="1">
              <a:spcBef>
                <a:spcPts val="0"/>
              </a:spcBef>
              <a:spcAft>
                <a:spcPts val="0"/>
              </a:spcAft>
              <a:buClrTx/>
              <a:buSzTx/>
              <a:buFontTx/>
              <a:buNone/>
              <a:tabLst/>
              <a:defRPr/>
            </a:pPr>
            <a:r>
              <a:rPr kumimoji="0" lang="en-US" sz="8000" b="1"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Investor</a:t>
            </a:r>
          </a:p>
          <a:p>
            <a:pPr marL="0" marR="0" lvl="0" indent="0" defTabSz="914400" rtl="0" eaLnBrk="1" fontAlgn="auto" latinLnBrk="0" hangingPunct="1">
              <a:spcBef>
                <a:spcPts val="0"/>
              </a:spcBef>
              <a:spcAft>
                <a:spcPts val="0"/>
              </a:spcAft>
              <a:buClrTx/>
              <a:buSzTx/>
              <a:buFontTx/>
              <a:buNone/>
              <a:tabLst/>
              <a:defRPr/>
            </a:pPr>
            <a:r>
              <a:rPr kumimoji="0" lang="en-US" sz="8000" b="1"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Presentation</a:t>
            </a:r>
          </a:p>
          <a:p>
            <a:pPr marL="0" marR="0" lvl="0" indent="0" defTabSz="914400" rtl="0" eaLnBrk="1" fontAlgn="auto" latinLnBrk="0" hangingPunct="1">
              <a:spcBef>
                <a:spcPts val="0"/>
              </a:spcBef>
              <a:spcAft>
                <a:spcPts val="0"/>
              </a:spcAft>
              <a:buClrTx/>
              <a:buSzTx/>
              <a:buFontTx/>
              <a:buNone/>
              <a:tabLst/>
              <a:defRPr/>
            </a:pPr>
            <a:r>
              <a:rPr lang="en-US" sz="2800" b="1" i="1" dirty="0">
                <a:solidFill>
                  <a:prstClr val="white"/>
                </a:solidFill>
                <a:latin typeface="Roboto"/>
              </a:rPr>
              <a:t>March 2026</a:t>
            </a:r>
            <a:endParaRPr kumimoji="0" lang="en-US" sz="2800" b="1" i="1" u="none" strike="noStrike" kern="1200" cap="none" spc="0" normalizeH="0" baseline="0" noProof="0" dirty="0">
              <a:ln>
                <a:noFill/>
              </a:ln>
              <a:solidFill>
                <a:prstClr val="white"/>
              </a:solidFill>
              <a:effectLst/>
              <a:uLnTx/>
              <a:uFillTx/>
              <a:latin typeface="Roboto"/>
              <a:ea typeface="+mn-ea"/>
              <a:cs typeface="+mn-cs"/>
            </a:endParaRPr>
          </a:p>
        </p:txBody>
      </p:sp>
      <p:pic>
        <p:nvPicPr>
          <p:cNvPr id="17" name="Picture 16">
            <a:extLst>
              <a:ext uri="{FF2B5EF4-FFF2-40B4-BE49-F238E27FC236}">
                <a16:creationId xmlns:a16="http://schemas.microsoft.com/office/drawing/2014/main" id="{A4555134-7EF4-73FC-25BA-C4524F6A32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896" y="2934"/>
            <a:ext cx="3280103" cy="1279112"/>
          </a:xfrm>
          <a:prstGeom prst="rect">
            <a:avLst/>
          </a:prstGeom>
        </p:spPr>
      </p:pic>
      <p:sp>
        <p:nvSpPr>
          <p:cNvPr id="2" name="TextBox 1">
            <a:extLst>
              <a:ext uri="{FF2B5EF4-FFF2-40B4-BE49-F238E27FC236}">
                <a16:creationId xmlns:a16="http://schemas.microsoft.com/office/drawing/2014/main" id="{3EF130AF-A281-7E9F-2AB3-6A2CEA6F38C4}"/>
              </a:ext>
            </a:extLst>
          </p:cNvPr>
          <p:cNvSpPr txBox="1"/>
          <p:nvPr/>
        </p:nvSpPr>
        <p:spPr>
          <a:xfrm>
            <a:off x="1556657" y="902792"/>
            <a:ext cx="2155372" cy="413657"/>
          </a:xfrm>
          <a:prstGeom prst="rect">
            <a:avLst/>
          </a:prstGeom>
        </p:spPr>
        <p:txBody>
          <a:bodyPr vert="horz" wrap="none" lIns="0" tIns="0" rIns="0" bIns="0" rtlCol="0" anchor="b" anchorCtr="0">
            <a:noAutofit/>
          </a:bodyPr>
          <a:lstStyle/>
          <a:p>
            <a:pPr algn="l"/>
            <a:r>
              <a:rPr lang="en-US" b="1" i="1" dirty="0">
                <a:solidFill>
                  <a:schemeClr val="bg1"/>
                </a:solidFill>
              </a:rPr>
              <a:t>Nasdaq: LAES</a:t>
            </a:r>
          </a:p>
        </p:txBody>
      </p:sp>
    </p:spTree>
    <p:extLst>
      <p:ext uri="{BB962C8B-B14F-4D97-AF65-F5344CB8AC3E}">
        <p14:creationId xmlns:p14="http://schemas.microsoft.com/office/powerpoint/2010/main" val="3852556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883C0-A918-0899-D15A-D81F188010D2}"/>
            </a:ext>
          </a:extLst>
        </p:cNvPr>
        <p:cNvGrpSpPr/>
        <p:nvPr/>
      </p:nvGrpSpPr>
      <p:grpSpPr>
        <a:xfrm>
          <a:off x="0" y="0"/>
          <a:ext cx="0" cy="0"/>
          <a:chOff x="0" y="0"/>
          <a:chExt cx="0" cy="0"/>
        </a:xfrm>
      </p:grpSpPr>
      <p:pic>
        <p:nvPicPr>
          <p:cNvPr id="45" name="Picture 44">
            <a:extLst>
              <a:ext uri="{FF2B5EF4-FFF2-40B4-BE49-F238E27FC236}">
                <a16:creationId xmlns:a16="http://schemas.microsoft.com/office/drawing/2014/main" id="{1D6097CC-CEF4-8D48-0EA7-A8FD543833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8" name="Title 7">
            <a:extLst>
              <a:ext uri="{FF2B5EF4-FFF2-40B4-BE49-F238E27FC236}">
                <a16:creationId xmlns:a16="http://schemas.microsoft.com/office/drawing/2014/main" id="{FF08497E-1516-1DD0-B7B2-E4DFE0583A12}"/>
              </a:ext>
            </a:extLst>
          </p:cNvPr>
          <p:cNvSpPr>
            <a:spLocks noGrp="1"/>
          </p:cNvSpPr>
          <p:nvPr>
            <p:ph type="title"/>
          </p:nvPr>
        </p:nvSpPr>
        <p:spPr>
          <a:xfrm>
            <a:off x="495637" y="53700"/>
            <a:ext cx="10514926" cy="1325584"/>
          </a:xfrm>
          <a:noFill/>
        </p:spPr>
        <p:txBody>
          <a:bodyPr/>
          <a:lstStyle/>
          <a:p>
            <a:pPr rtl="0"/>
            <a:r>
              <a:rPr lang="en-US" sz="3200" kern="1200" dirty="0">
                <a:gradFill>
                  <a:gsLst>
                    <a:gs pos="0">
                      <a:srgbClr val="339AF0"/>
                    </a:gs>
                    <a:gs pos="100000">
                      <a:srgbClr val="7850F2"/>
                    </a:gs>
                  </a:gsLst>
                  <a:lin ang="0" scaled="0"/>
                </a:gradFill>
                <a:cs typeface="Calibri" panose="020F0502020204030204" pitchFamily="34" charset="0"/>
              </a:rPr>
              <a:t>Key Differentiators</a:t>
            </a:r>
            <a:endParaRPr lang="en-US" dirty="0">
              <a:gradFill>
                <a:gsLst>
                  <a:gs pos="0">
                    <a:srgbClr val="339AF0"/>
                  </a:gs>
                  <a:gs pos="100000">
                    <a:srgbClr val="7850F2"/>
                  </a:gs>
                </a:gsLst>
                <a:lin ang="0" scaled="0"/>
              </a:gradFill>
            </a:endParaRPr>
          </a:p>
        </p:txBody>
      </p:sp>
      <p:pic>
        <p:nvPicPr>
          <p:cNvPr id="10" name="Picture 9" descr="A blue and purple circle design&#10;&#10;AI-generated content may be incorrect.">
            <a:extLst>
              <a:ext uri="{FF2B5EF4-FFF2-40B4-BE49-F238E27FC236}">
                <a16:creationId xmlns:a16="http://schemas.microsoft.com/office/drawing/2014/main" id="{7080C5E4-C20B-C9CF-BADE-DB13ECC6F4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23517" y="1443754"/>
            <a:ext cx="1110792" cy="1110792"/>
          </a:xfrm>
          <a:prstGeom prst="rect">
            <a:avLst/>
          </a:prstGeom>
        </p:spPr>
      </p:pic>
      <p:pic>
        <p:nvPicPr>
          <p:cNvPr id="14" name="Picture 13" descr="A blue and purple check mark on a black background&#10;&#10;AI-generated content may be incorrect.">
            <a:extLst>
              <a:ext uri="{FF2B5EF4-FFF2-40B4-BE49-F238E27FC236}">
                <a16:creationId xmlns:a16="http://schemas.microsoft.com/office/drawing/2014/main" id="{88371A9F-1820-AA6C-4123-000A735C4C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7282" y="3914608"/>
            <a:ext cx="1087879" cy="1087879"/>
          </a:xfrm>
          <a:prstGeom prst="rect">
            <a:avLst/>
          </a:prstGeom>
        </p:spPr>
      </p:pic>
      <p:pic>
        <p:nvPicPr>
          <p:cNvPr id="16" name="Picture 15" descr="A blue and purple logo&#10;&#10;AI-generated content may be incorrect.">
            <a:extLst>
              <a:ext uri="{FF2B5EF4-FFF2-40B4-BE49-F238E27FC236}">
                <a16:creationId xmlns:a16="http://schemas.microsoft.com/office/drawing/2014/main" id="{8669C8DE-671F-7D07-9A03-96B8662FBB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0604" y="1480978"/>
            <a:ext cx="1110792" cy="1110792"/>
          </a:xfrm>
          <a:prstGeom prst="rect">
            <a:avLst/>
          </a:prstGeom>
        </p:spPr>
      </p:pic>
      <p:pic>
        <p:nvPicPr>
          <p:cNvPr id="22" name="Picture 21" descr="A blue and purple square with a black background&#10;&#10;AI-generated content may be incorrect.">
            <a:extLst>
              <a:ext uri="{FF2B5EF4-FFF2-40B4-BE49-F238E27FC236}">
                <a16:creationId xmlns:a16="http://schemas.microsoft.com/office/drawing/2014/main" id="{B6CD53FC-38BB-CD00-3EC6-DDF7C159D7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76699" y="3958276"/>
            <a:ext cx="1038603" cy="1038603"/>
          </a:xfrm>
          <a:prstGeom prst="rect">
            <a:avLst/>
          </a:prstGeom>
        </p:spPr>
      </p:pic>
      <p:pic>
        <p:nvPicPr>
          <p:cNvPr id="30" name="Picture 29" descr="A hand holding a gear&#10;&#10;AI-generated content may be incorrect.">
            <a:extLst>
              <a:ext uri="{FF2B5EF4-FFF2-40B4-BE49-F238E27FC236}">
                <a16:creationId xmlns:a16="http://schemas.microsoft.com/office/drawing/2014/main" id="{CD197D3B-6F0C-F249-6F53-A5F52356D3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58201" y="3958276"/>
            <a:ext cx="1124190" cy="1124190"/>
          </a:xfrm>
          <a:prstGeom prst="rect">
            <a:avLst/>
          </a:prstGeom>
        </p:spPr>
      </p:pic>
      <p:pic>
        <p:nvPicPr>
          <p:cNvPr id="35" name="Picture 34" descr="A blue and purple symbol&#10;&#10;AI-generated content may be incorrect.">
            <a:extLst>
              <a:ext uri="{FF2B5EF4-FFF2-40B4-BE49-F238E27FC236}">
                <a16:creationId xmlns:a16="http://schemas.microsoft.com/office/drawing/2014/main" id="{4D358C26-8D8B-0A54-7817-D78460CC17F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068654" y="1564541"/>
            <a:ext cx="825659" cy="1013309"/>
          </a:xfrm>
          <a:prstGeom prst="rect">
            <a:avLst/>
          </a:prstGeom>
        </p:spPr>
      </p:pic>
      <p:sp>
        <p:nvSpPr>
          <p:cNvPr id="36" name="TextBox 35">
            <a:extLst>
              <a:ext uri="{FF2B5EF4-FFF2-40B4-BE49-F238E27FC236}">
                <a16:creationId xmlns:a16="http://schemas.microsoft.com/office/drawing/2014/main" id="{3D7A9408-829F-F600-5F4C-28C765359822}"/>
              </a:ext>
            </a:extLst>
          </p:cNvPr>
          <p:cNvSpPr txBox="1"/>
          <p:nvPr/>
        </p:nvSpPr>
        <p:spPr>
          <a:xfrm>
            <a:off x="1089761" y="2688714"/>
            <a:ext cx="2682917" cy="1035668"/>
          </a:xfrm>
          <a:prstGeom prst="rect">
            <a:avLst/>
          </a:prstGeom>
          <a:noFill/>
        </p:spPr>
        <p:txBody>
          <a:bodyPr wrap="square" rtlCol="0">
            <a:spAutoFit/>
          </a:bodyPr>
          <a:lstStyle/>
          <a:p>
            <a:pPr lvl="0" algn="ctr">
              <a:lnSpc>
                <a:spcPct val="120000"/>
              </a:lnSpc>
              <a:defRPr/>
            </a:pPr>
            <a:r>
              <a:rPr lang="en-US" sz="1600" b="1" dirty="0">
                <a:solidFill>
                  <a:schemeClr val="bg1"/>
                </a:solidFill>
                <a:cs typeface="Calibri" panose="020F0502020204030204" pitchFamily="34" charset="0"/>
              </a:rPr>
              <a:t>Post-Quantum Pioneer</a:t>
            </a:r>
          </a:p>
          <a:p>
            <a:pPr lvl="0" algn="ctr">
              <a:lnSpc>
                <a:spcPct val="120000"/>
              </a:lnSpc>
              <a:buClr>
                <a:schemeClr val="bg1"/>
              </a:buClr>
              <a:defRPr/>
            </a:pPr>
            <a:endParaRPr lang="en-US" sz="1200" dirty="0">
              <a:solidFill>
                <a:schemeClr val="bg1"/>
              </a:solidFill>
              <a:ea typeface="Roboto" panose="02000000000000000000" pitchFamily="2" charset="0"/>
              <a:cs typeface="Roboto" panose="02000000000000000000" pitchFamily="2" charset="0"/>
            </a:endParaRPr>
          </a:p>
          <a:p>
            <a:pPr lvl="0" algn="ctr">
              <a:lnSpc>
                <a:spcPct val="120000"/>
              </a:lnSpc>
              <a:defRPr/>
            </a:pPr>
            <a:r>
              <a:rPr lang="en-US" sz="1200" dirty="0">
                <a:solidFill>
                  <a:schemeClr val="bg1"/>
                </a:solidFill>
                <a:ea typeface="Roboto Medium" panose="02000000000000000000" pitchFamily="2" charset="0"/>
                <a:cs typeface="Calibri" panose="020F0502020204030204" pitchFamily="34" charset="0"/>
              </a:rPr>
              <a:t>First to launch Quantum-resistant chips + post-quantum </a:t>
            </a:r>
            <a:r>
              <a:rPr lang="en-US" sz="1200" dirty="0" err="1">
                <a:solidFill>
                  <a:schemeClr val="bg1"/>
                </a:solidFill>
                <a:ea typeface="Roboto Medium" panose="02000000000000000000" pitchFamily="2" charset="0"/>
                <a:cs typeface="Calibri" panose="020F0502020204030204" pitchFamily="34" charset="0"/>
              </a:rPr>
              <a:t>RoT</a:t>
            </a:r>
            <a:r>
              <a:rPr lang="en-US" sz="1200" dirty="0">
                <a:solidFill>
                  <a:schemeClr val="bg1"/>
                </a:solidFill>
                <a:ea typeface="Roboto Medium" panose="02000000000000000000" pitchFamily="2" charset="0"/>
                <a:cs typeface="Calibri" panose="020F0502020204030204" pitchFamily="34" charset="0"/>
              </a:rPr>
              <a:t> &amp; PKI </a:t>
            </a:r>
            <a:endParaRPr lang="en-US" sz="1100" dirty="0">
              <a:solidFill>
                <a:schemeClr val="bg1"/>
              </a:solidFill>
              <a:cs typeface="Calibri" panose="020F0502020204030204" pitchFamily="34" charset="0"/>
            </a:endParaRPr>
          </a:p>
        </p:txBody>
      </p:sp>
      <p:sp>
        <p:nvSpPr>
          <p:cNvPr id="37" name="TextBox 36">
            <a:extLst>
              <a:ext uri="{FF2B5EF4-FFF2-40B4-BE49-F238E27FC236}">
                <a16:creationId xmlns:a16="http://schemas.microsoft.com/office/drawing/2014/main" id="{16135C4D-2BD6-DEA7-13E1-9A680F4CC243}"/>
              </a:ext>
            </a:extLst>
          </p:cNvPr>
          <p:cNvSpPr txBox="1"/>
          <p:nvPr/>
        </p:nvSpPr>
        <p:spPr>
          <a:xfrm>
            <a:off x="993090" y="4964558"/>
            <a:ext cx="2945202" cy="1257267"/>
          </a:xfrm>
          <a:prstGeom prst="rect">
            <a:avLst/>
          </a:prstGeom>
          <a:noFill/>
        </p:spPr>
        <p:txBody>
          <a:bodyPr wrap="square" rtlCol="0">
            <a:spAutoFit/>
          </a:bodyPr>
          <a:lstStyle/>
          <a:p>
            <a:pPr lvl="0" algn="ctr">
              <a:lnSpc>
                <a:spcPct val="120000"/>
              </a:lnSpc>
              <a:defRPr/>
            </a:pPr>
            <a:r>
              <a:rPr lang="en-US" sz="1600" b="1" dirty="0">
                <a:solidFill>
                  <a:schemeClr val="bg1"/>
                </a:solidFill>
                <a:cs typeface="Calibri" panose="020F0502020204030204" pitchFamily="34" charset="0"/>
              </a:rPr>
              <a:t>Fully Accredited</a:t>
            </a:r>
          </a:p>
          <a:p>
            <a:pPr lvl="0" algn="ctr">
              <a:lnSpc>
                <a:spcPct val="120000"/>
              </a:lnSpc>
              <a:buClr>
                <a:schemeClr val="bg1"/>
              </a:buClr>
              <a:defRPr/>
            </a:pPr>
            <a:endParaRPr lang="en-US" sz="1200" dirty="0">
              <a:solidFill>
                <a:schemeClr val="bg1"/>
              </a:solidFill>
              <a:ea typeface="Roboto" panose="02000000000000000000" pitchFamily="2" charset="0"/>
              <a:cs typeface="Roboto" panose="02000000000000000000" pitchFamily="2" charset="0"/>
            </a:endParaRPr>
          </a:p>
          <a:p>
            <a:pPr lvl="0" algn="ctr">
              <a:lnSpc>
                <a:spcPct val="120000"/>
              </a:lnSpc>
              <a:defRPr/>
            </a:pPr>
            <a:r>
              <a:rPr lang="en-US" sz="1200" dirty="0">
                <a:solidFill>
                  <a:schemeClr val="bg1"/>
                </a:solidFill>
                <a:ea typeface="Roboto Medium" panose="02000000000000000000" pitchFamily="2" charset="0"/>
                <a:cs typeface="Calibri" panose="020F0502020204030204" pitchFamily="34" charset="0"/>
              </a:rPr>
              <a:t>PKI Certificates, Chips, Design process &amp; Test Environments compliant with major Industry &amp; Security standards </a:t>
            </a:r>
            <a:endParaRPr lang="en-US" sz="1200" dirty="0">
              <a:solidFill>
                <a:schemeClr val="bg1"/>
              </a:solidFill>
              <a:cs typeface="Calibri" panose="020F0502020204030204" pitchFamily="34" charset="0"/>
            </a:endParaRPr>
          </a:p>
        </p:txBody>
      </p:sp>
      <p:sp>
        <p:nvSpPr>
          <p:cNvPr id="38" name="TextBox 37">
            <a:extLst>
              <a:ext uri="{FF2B5EF4-FFF2-40B4-BE49-F238E27FC236}">
                <a16:creationId xmlns:a16="http://schemas.microsoft.com/office/drawing/2014/main" id="{C2D1A290-612B-1BCA-0F23-DC155684FF06}"/>
              </a:ext>
            </a:extLst>
          </p:cNvPr>
          <p:cNvSpPr txBox="1"/>
          <p:nvPr/>
        </p:nvSpPr>
        <p:spPr>
          <a:xfrm>
            <a:off x="4397829" y="2711200"/>
            <a:ext cx="3396343" cy="1035668"/>
          </a:xfrm>
          <a:prstGeom prst="rect">
            <a:avLst/>
          </a:prstGeom>
          <a:noFill/>
        </p:spPr>
        <p:txBody>
          <a:bodyPr wrap="square" rtlCol="0">
            <a:spAutoFit/>
          </a:bodyPr>
          <a:lstStyle/>
          <a:p>
            <a:pPr lvl="0" algn="ctr">
              <a:lnSpc>
                <a:spcPct val="120000"/>
              </a:lnSpc>
              <a:defRPr/>
            </a:pPr>
            <a:r>
              <a:rPr lang="en-US" sz="1600" b="1" dirty="0">
                <a:solidFill>
                  <a:schemeClr val="bg1"/>
                </a:solidFill>
                <a:cs typeface="Calibri" panose="020F0502020204030204" pitchFamily="34" charset="0"/>
              </a:rPr>
              <a:t>Security Expertise</a:t>
            </a:r>
          </a:p>
          <a:p>
            <a:pPr lvl="0" algn="ctr">
              <a:lnSpc>
                <a:spcPct val="120000"/>
              </a:lnSpc>
              <a:buClr>
                <a:schemeClr val="bg1"/>
              </a:buClr>
              <a:defRPr/>
            </a:pPr>
            <a:endParaRPr lang="en-US" sz="1200" dirty="0">
              <a:solidFill>
                <a:schemeClr val="bg1"/>
              </a:solidFill>
              <a:ea typeface="Roboto" panose="02000000000000000000" pitchFamily="2" charset="0"/>
              <a:cs typeface="Roboto" panose="02000000000000000000" pitchFamily="2" charset="0"/>
            </a:endParaRPr>
          </a:p>
          <a:p>
            <a:pPr lvl="0" algn="ctr">
              <a:lnSpc>
                <a:spcPct val="120000"/>
              </a:lnSpc>
              <a:defRPr/>
            </a:pPr>
            <a:r>
              <a:rPr lang="en-US" sz="1200" dirty="0">
                <a:solidFill>
                  <a:schemeClr val="bg1"/>
                </a:solidFill>
                <a:ea typeface="Roboto Medium" panose="02000000000000000000" pitchFamily="2" charset="0"/>
                <a:cs typeface="Calibri" panose="020F0502020204030204" pitchFamily="34" charset="0"/>
              </a:rPr>
              <a:t>Unique 25 years semiconductor expertise focusing on secure products &amp; services</a:t>
            </a:r>
            <a:endParaRPr lang="en-US" sz="1100" dirty="0">
              <a:solidFill>
                <a:schemeClr val="bg1"/>
              </a:solidFill>
              <a:cs typeface="Calibri" panose="020F0502020204030204" pitchFamily="34" charset="0"/>
            </a:endParaRPr>
          </a:p>
        </p:txBody>
      </p:sp>
      <p:sp>
        <p:nvSpPr>
          <p:cNvPr id="39" name="TextBox 38">
            <a:extLst>
              <a:ext uri="{FF2B5EF4-FFF2-40B4-BE49-F238E27FC236}">
                <a16:creationId xmlns:a16="http://schemas.microsoft.com/office/drawing/2014/main" id="{F1B1C505-48CB-5B67-CC1A-040A7242B606}"/>
              </a:ext>
            </a:extLst>
          </p:cNvPr>
          <p:cNvSpPr txBox="1"/>
          <p:nvPr/>
        </p:nvSpPr>
        <p:spPr>
          <a:xfrm>
            <a:off x="4516395" y="4964558"/>
            <a:ext cx="3159210" cy="1257267"/>
          </a:xfrm>
          <a:prstGeom prst="rect">
            <a:avLst/>
          </a:prstGeom>
          <a:noFill/>
        </p:spPr>
        <p:txBody>
          <a:bodyPr wrap="square" rtlCol="0">
            <a:spAutoFit/>
          </a:bodyPr>
          <a:lstStyle/>
          <a:p>
            <a:pPr lvl="0" algn="ctr">
              <a:lnSpc>
                <a:spcPct val="120000"/>
              </a:lnSpc>
              <a:defRPr/>
            </a:pPr>
            <a:r>
              <a:rPr lang="en-US" sz="1600" b="1" dirty="0">
                <a:solidFill>
                  <a:schemeClr val="bg1"/>
                </a:solidFill>
                <a:cs typeface="Calibri" panose="020F0502020204030204" pitchFamily="34" charset="0"/>
              </a:rPr>
              <a:t>Customization/ASICS </a:t>
            </a:r>
          </a:p>
          <a:p>
            <a:pPr lvl="0" algn="ctr">
              <a:lnSpc>
                <a:spcPct val="120000"/>
              </a:lnSpc>
              <a:buClr>
                <a:schemeClr val="bg1"/>
              </a:buClr>
              <a:defRPr/>
            </a:pPr>
            <a:endParaRPr lang="en-US" sz="1200" dirty="0">
              <a:solidFill>
                <a:schemeClr val="bg1"/>
              </a:solidFill>
              <a:ea typeface="Roboto" panose="02000000000000000000" pitchFamily="2" charset="0"/>
              <a:cs typeface="Roboto" panose="02000000000000000000" pitchFamily="2" charset="0"/>
            </a:endParaRPr>
          </a:p>
          <a:p>
            <a:pPr lvl="0" algn="ctr">
              <a:lnSpc>
                <a:spcPct val="120000"/>
              </a:lnSpc>
              <a:defRPr/>
            </a:pPr>
            <a:r>
              <a:rPr lang="en-US" sz="1200" dirty="0">
                <a:solidFill>
                  <a:schemeClr val="bg1"/>
                </a:solidFill>
                <a:ea typeface="Roboto Medium" panose="02000000000000000000" pitchFamily="2" charset="0"/>
                <a:cs typeface="Calibri" panose="020F0502020204030204" pitchFamily="34" charset="0"/>
              </a:rPr>
              <a:t>Design AND supply of tailor-made chips to meet specific performance and security needs of large clients.</a:t>
            </a:r>
            <a:endParaRPr lang="en-US" sz="1200" dirty="0">
              <a:solidFill>
                <a:schemeClr val="bg1"/>
              </a:solidFill>
              <a:cs typeface="Calibri" panose="020F0502020204030204" pitchFamily="34" charset="0"/>
            </a:endParaRPr>
          </a:p>
        </p:txBody>
      </p:sp>
      <p:sp>
        <p:nvSpPr>
          <p:cNvPr id="41" name="TextBox 40">
            <a:extLst>
              <a:ext uri="{FF2B5EF4-FFF2-40B4-BE49-F238E27FC236}">
                <a16:creationId xmlns:a16="http://schemas.microsoft.com/office/drawing/2014/main" id="{D9E09BBD-A32F-3C53-EDED-C1627BBDCC8A}"/>
              </a:ext>
            </a:extLst>
          </p:cNvPr>
          <p:cNvSpPr txBox="1"/>
          <p:nvPr/>
        </p:nvSpPr>
        <p:spPr>
          <a:xfrm>
            <a:off x="8021930" y="2711200"/>
            <a:ext cx="3310099" cy="1257267"/>
          </a:xfrm>
          <a:prstGeom prst="rect">
            <a:avLst/>
          </a:prstGeom>
          <a:noFill/>
        </p:spPr>
        <p:txBody>
          <a:bodyPr wrap="square" rtlCol="0">
            <a:spAutoFit/>
          </a:bodyPr>
          <a:lstStyle/>
          <a:p>
            <a:pPr lvl="0" algn="ctr">
              <a:lnSpc>
                <a:spcPct val="120000"/>
              </a:lnSpc>
              <a:defRPr/>
            </a:pPr>
            <a:r>
              <a:rPr lang="en-US" sz="1600" b="1" dirty="0">
                <a:solidFill>
                  <a:schemeClr val="bg1"/>
                </a:solidFill>
                <a:cs typeface="Calibri" panose="020F0502020204030204" pitchFamily="34" charset="0"/>
              </a:rPr>
              <a:t>End-to-End Stack</a:t>
            </a:r>
          </a:p>
          <a:p>
            <a:pPr lvl="0" algn="ctr">
              <a:lnSpc>
                <a:spcPct val="120000"/>
              </a:lnSpc>
              <a:buClr>
                <a:schemeClr val="bg1"/>
              </a:buClr>
              <a:defRPr/>
            </a:pPr>
            <a:endParaRPr lang="en-US" sz="1200" dirty="0">
              <a:solidFill>
                <a:schemeClr val="bg1"/>
              </a:solidFill>
              <a:ea typeface="Roboto" panose="02000000000000000000" pitchFamily="2" charset="0"/>
              <a:cs typeface="Roboto" panose="02000000000000000000" pitchFamily="2" charset="0"/>
            </a:endParaRPr>
          </a:p>
          <a:p>
            <a:pPr lvl="0" algn="ctr">
              <a:lnSpc>
                <a:spcPct val="120000"/>
              </a:lnSpc>
              <a:defRPr/>
            </a:pPr>
            <a:r>
              <a:rPr lang="en-US" sz="1200" dirty="0">
                <a:solidFill>
                  <a:schemeClr val="bg1"/>
                </a:solidFill>
                <a:ea typeface="Roboto Medium" panose="02000000000000000000" pitchFamily="2" charset="0"/>
                <a:cs typeface="Calibri" panose="020F0502020204030204" pitchFamily="34" charset="0"/>
              </a:rPr>
              <a:t>Only player offering full Security Stack from Root-of-Trust/PKI services to Hardware Secure Elements </a:t>
            </a:r>
            <a:endParaRPr lang="en-US" sz="1100" dirty="0">
              <a:solidFill>
                <a:schemeClr val="bg1"/>
              </a:solidFill>
              <a:cs typeface="Calibri" panose="020F0502020204030204" pitchFamily="34" charset="0"/>
            </a:endParaRPr>
          </a:p>
        </p:txBody>
      </p:sp>
      <p:sp>
        <p:nvSpPr>
          <p:cNvPr id="44" name="TextBox 43">
            <a:extLst>
              <a:ext uri="{FF2B5EF4-FFF2-40B4-BE49-F238E27FC236}">
                <a16:creationId xmlns:a16="http://schemas.microsoft.com/office/drawing/2014/main" id="{427C91E0-5D3D-F4AA-95A2-5D284CF58541}"/>
              </a:ext>
            </a:extLst>
          </p:cNvPr>
          <p:cNvSpPr txBox="1"/>
          <p:nvPr/>
        </p:nvSpPr>
        <p:spPr>
          <a:xfrm>
            <a:off x="8060090" y="4996879"/>
            <a:ext cx="3405899" cy="1035668"/>
          </a:xfrm>
          <a:prstGeom prst="rect">
            <a:avLst/>
          </a:prstGeom>
          <a:noFill/>
        </p:spPr>
        <p:txBody>
          <a:bodyPr wrap="square" rtlCol="0">
            <a:spAutoFit/>
          </a:bodyPr>
          <a:lstStyle/>
          <a:p>
            <a:pPr lvl="0" algn="ctr">
              <a:lnSpc>
                <a:spcPct val="120000"/>
              </a:lnSpc>
              <a:defRPr/>
            </a:pPr>
            <a:r>
              <a:rPr lang="en-US" sz="1600" b="1" dirty="0">
                <a:solidFill>
                  <a:schemeClr val="bg1"/>
                </a:solidFill>
                <a:cs typeface="Calibri" panose="020F0502020204030204" pitchFamily="34" charset="0"/>
              </a:rPr>
              <a:t>Personalization &amp; Test</a:t>
            </a:r>
          </a:p>
          <a:p>
            <a:pPr lvl="0" algn="ctr">
              <a:lnSpc>
                <a:spcPct val="120000"/>
              </a:lnSpc>
              <a:buClr>
                <a:schemeClr val="bg1"/>
              </a:buClr>
              <a:defRPr/>
            </a:pPr>
            <a:endParaRPr lang="en-US" sz="1200" dirty="0">
              <a:solidFill>
                <a:schemeClr val="bg1"/>
              </a:solidFill>
              <a:ea typeface="Roboto" panose="02000000000000000000" pitchFamily="2" charset="0"/>
              <a:cs typeface="Roboto" panose="02000000000000000000" pitchFamily="2" charset="0"/>
            </a:endParaRPr>
          </a:p>
          <a:p>
            <a:pPr lvl="0" algn="ctr">
              <a:lnSpc>
                <a:spcPct val="120000"/>
              </a:lnSpc>
              <a:defRPr/>
            </a:pPr>
            <a:r>
              <a:rPr lang="en-US" sz="1200" dirty="0">
                <a:solidFill>
                  <a:schemeClr val="bg1"/>
                </a:solidFill>
                <a:ea typeface="Roboto Medium" panose="02000000000000000000" pitchFamily="2" charset="0"/>
                <a:cs typeface="Calibri" panose="020F0502020204030204" pitchFamily="34" charset="0"/>
              </a:rPr>
              <a:t>Test &amp; Personalize chips with IDs and Data in a certified trusted environment</a:t>
            </a:r>
            <a:endParaRPr lang="en-US" sz="1100" dirty="0">
              <a:solidFill>
                <a:schemeClr val="bg1"/>
              </a:solidFill>
              <a:cs typeface="Calibri" panose="020F0502020204030204" pitchFamily="34" charset="0"/>
            </a:endParaRPr>
          </a:p>
        </p:txBody>
      </p:sp>
      <p:pic>
        <p:nvPicPr>
          <p:cNvPr id="3" name="Picture 2" descr="A black background with white text&#10;&#10;AI-generated content may be incorrect.">
            <a:extLst>
              <a:ext uri="{FF2B5EF4-FFF2-40B4-BE49-F238E27FC236}">
                <a16:creationId xmlns:a16="http://schemas.microsoft.com/office/drawing/2014/main" id="{A2488F2A-1C9C-B889-7818-8BD34EC7B1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90926" y="6113160"/>
            <a:ext cx="1112520" cy="433839"/>
          </a:xfrm>
          <a:prstGeom prst="rect">
            <a:avLst/>
          </a:prstGeom>
        </p:spPr>
      </p:pic>
      <p:sp>
        <p:nvSpPr>
          <p:cNvPr id="4" name="Slide Number Placeholder 2">
            <a:extLst>
              <a:ext uri="{FF2B5EF4-FFF2-40B4-BE49-F238E27FC236}">
                <a16:creationId xmlns:a16="http://schemas.microsoft.com/office/drawing/2014/main" id="{60754132-B891-CA5C-A612-F3671F0AFFAC}"/>
              </a:ext>
            </a:extLst>
          </p:cNvPr>
          <p:cNvSpPr txBox="1">
            <a:spLocks/>
          </p:cNvSpPr>
          <p:nvPr/>
        </p:nvSpPr>
        <p:spPr>
          <a:xfrm>
            <a:off x="381000" y="6228821"/>
            <a:ext cx="30988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dirty="0">
              <a:solidFill>
                <a:schemeClr val="bg1"/>
              </a:solidFill>
            </a:endParaRPr>
          </a:p>
        </p:txBody>
      </p:sp>
    </p:spTree>
    <p:extLst>
      <p:ext uri="{BB962C8B-B14F-4D97-AF65-F5344CB8AC3E}">
        <p14:creationId xmlns:p14="http://schemas.microsoft.com/office/powerpoint/2010/main" val="3599005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184C4-3843-7762-FE4C-99189ABA345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C3904C2-D8B0-4C54-5777-27DFBE6A9909}"/>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487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a:xfrm>
            <a:off x="-1" y="0"/>
            <a:ext cx="12192001" cy="6827520"/>
          </a:xfrm>
          <a:prstGeom prst="rect">
            <a:avLst/>
          </a:prstGeom>
        </p:spPr>
      </p:pic>
      <p:cxnSp>
        <p:nvCxnSpPr>
          <p:cNvPr id="7" name="Straight Connector 6">
            <a:extLst>
              <a:ext uri="{FF2B5EF4-FFF2-40B4-BE49-F238E27FC236}">
                <a16:creationId xmlns:a16="http://schemas.microsoft.com/office/drawing/2014/main" id="{B62E492B-0D33-B535-2E99-A42F7D659BAD}"/>
              </a:ext>
            </a:extLst>
          </p:cNvPr>
          <p:cNvCxnSpPr>
            <a:cxnSpLocks/>
          </p:cNvCxnSpPr>
          <p:nvPr/>
        </p:nvCxnSpPr>
        <p:spPr>
          <a:xfrm flipH="1">
            <a:off x="2872258" y="5588000"/>
            <a:ext cx="655114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ext 28">
            <a:extLst>
              <a:ext uri="{FF2B5EF4-FFF2-40B4-BE49-F238E27FC236}">
                <a16:creationId xmlns:a16="http://schemas.microsoft.com/office/drawing/2014/main" id="{C4FFB763-182E-0F23-AA74-9E70CAE6372D}"/>
              </a:ext>
            </a:extLst>
          </p:cNvPr>
          <p:cNvSpPr/>
          <p:nvPr/>
        </p:nvSpPr>
        <p:spPr>
          <a:xfrm>
            <a:off x="2786748" y="5042612"/>
            <a:ext cx="2547617" cy="341376"/>
          </a:xfrm>
          <a:prstGeom prst="rect">
            <a:avLst/>
          </a:prstGeom>
          <a:noFill/>
          <a:ln/>
        </p:spPr>
        <p:txBody>
          <a:bodyPr wrap="square" rtlCol="0" anchor="ctr"/>
          <a:lstStyle/>
          <a:p>
            <a:r>
              <a:rPr lang="en-US" sz="2000" b="1" dirty="0">
                <a:solidFill>
                  <a:srgbClr val="6565F1"/>
                </a:solidFill>
                <a:latin typeface="Calibri" pitchFamily="34" charset="0"/>
                <a:ea typeface="Calibri" pitchFamily="34" charset="-122"/>
                <a:cs typeface="Calibri" pitchFamily="34" charset="-120"/>
              </a:rPr>
              <a:t>Foundation</a:t>
            </a:r>
          </a:p>
          <a:p>
            <a:r>
              <a:rPr lang="en-US" sz="2000" b="1" dirty="0">
                <a:solidFill>
                  <a:schemeClr val="bg1"/>
                </a:solidFill>
                <a:latin typeface="Calibri" pitchFamily="34" charset="0"/>
                <a:ea typeface="Calibri" pitchFamily="34" charset="-122"/>
                <a:cs typeface="Calibri" pitchFamily="34" charset="-120"/>
              </a:rPr>
              <a:t>2023-2024</a:t>
            </a:r>
            <a:endParaRPr lang="en-US" sz="2000" dirty="0">
              <a:solidFill>
                <a:schemeClr val="bg1"/>
              </a:solidFill>
            </a:endParaRPr>
          </a:p>
        </p:txBody>
      </p:sp>
      <p:sp>
        <p:nvSpPr>
          <p:cNvPr id="12" name="Text 30">
            <a:extLst>
              <a:ext uri="{FF2B5EF4-FFF2-40B4-BE49-F238E27FC236}">
                <a16:creationId xmlns:a16="http://schemas.microsoft.com/office/drawing/2014/main" id="{4006BBC7-11AF-7EBD-F1D3-63733BE7B443}"/>
              </a:ext>
            </a:extLst>
          </p:cNvPr>
          <p:cNvSpPr/>
          <p:nvPr/>
        </p:nvSpPr>
        <p:spPr>
          <a:xfrm>
            <a:off x="2872258" y="5554042"/>
            <a:ext cx="1975104" cy="1053583"/>
          </a:xfrm>
          <a:prstGeom prst="rect">
            <a:avLst/>
          </a:prstGeom>
          <a:noFill/>
          <a:ln/>
        </p:spPr>
        <p:txBody>
          <a:bodyPr wrap="square" lIns="0" tIns="0" rIns="0" bIns="0" rtlCol="0" anchor="ctr"/>
          <a:lstStyle/>
          <a:p>
            <a:r>
              <a:rPr lang="en-US" sz="1100" b="1" dirty="0">
                <a:solidFill>
                  <a:srgbClr val="0070C0"/>
                </a:solidFill>
                <a:latin typeface="Calibri" pitchFamily="34" charset="0"/>
                <a:ea typeface="Calibri" pitchFamily="34" charset="-122"/>
                <a:cs typeface="Calibri" pitchFamily="34" charset="-120"/>
              </a:rPr>
              <a:t>·</a:t>
            </a:r>
            <a:r>
              <a:rPr lang="en-US" sz="1100" b="1" dirty="0">
                <a:solidFill>
                  <a:schemeClr val="bg1"/>
                </a:solidFill>
                <a:latin typeface="Calibri" pitchFamily="34" charset="0"/>
                <a:ea typeface="Calibri" pitchFamily="34" charset="-122"/>
                <a:cs typeface="Calibri" pitchFamily="34" charset="-120"/>
              </a:rPr>
              <a:t> </a:t>
            </a:r>
            <a:r>
              <a:rPr lang="en-US" sz="1100" dirty="0">
                <a:solidFill>
                  <a:schemeClr val="bg1"/>
                </a:solidFill>
                <a:latin typeface="Calibri" pitchFamily="34" charset="0"/>
                <a:ea typeface="Calibri" pitchFamily="34" charset="-122"/>
                <a:cs typeface="Calibri" pitchFamily="34" charset="-120"/>
              </a:rPr>
              <a:t>Legacy chips </a:t>
            </a:r>
          </a:p>
          <a:p>
            <a:r>
              <a:rPr lang="en-US" sz="1100" b="1" dirty="0">
                <a:solidFill>
                  <a:srgbClr val="0070C0"/>
                </a:solidFill>
                <a:latin typeface="Calibri" pitchFamily="34" charset="0"/>
                <a:ea typeface="Calibri" pitchFamily="34" charset="-122"/>
                <a:cs typeface="Calibri" pitchFamily="34" charset="-120"/>
              </a:rPr>
              <a:t>·</a:t>
            </a:r>
            <a:r>
              <a:rPr lang="en-US" sz="1100" b="1" dirty="0">
                <a:solidFill>
                  <a:schemeClr val="bg1"/>
                </a:solidFill>
                <a:latin typeface="Calibri" pitchFamily="34" charset="0"/>
                <a:ea typeface="Calibri" pitchFamily="34" charset="-122"/>
                <a:cs typeface="Calibri" pitchFamily="34" charset="-120"/>
              </a:rPr>
              <a:t> </a:t>
            </a:r>
            <a:r>
              <a:rPr lang="en-US" sz="1100" dirty="0">
                <a:solidFill>
                  <a:schemeClr val="bg1"/>
                </a:solidFill>
                <a:latin typeface="Calibri" pitchFamily="34" charset="0"/>
                <a:ea typeface="Calibri" pitchFamily="34" charset="-122"/>
                <a:cs typeface="Calibri" pitchFamily="34" charset="-120"/>
              </a:rPr>
              <a:t>LAES IPO</a:t>
            </a:r>
          </a:p>
          <a:p>
            <a:r>
              <a:rPr lang="en-US" sz="1100" b="1" dirty="0">
                <a:solidFill>
                  <a:srgbClr val="0070C0"/>
                </a:solidFill>
                <a:latin typeface="Calibri" pitchFamily="34" charset="0"/>
                <a:ea typeface="Calibri" pitchFamily="34" charset="-122"/>
                <a:cs typeface="Calibri" pitchFamily="34" charset="-120"/>
              </a:rPr>
              <a:t>·</a:t>
            </a:r>
            <a:r>
              <a:rPr lang="en-US" sz="1100" b="1" dirty="0">
                <a:solidFill>
                  <a:schemeClr val="bg1"/>
                </a:solidFill>
                <a:latin typeface="Calibri" pitchFamily="34" charset="0"/>
                <a:ea typeface="Calibri" pitchFamily="34" charset="-122"/>
                <a:cs typeface="Calibri" pitchFamily="34" charset="-120"/>
              </a:rPr>
              <a:t> </a:t>
            </a:r>
            <a:r>
              <a:rPr lang="en-US" sz="1100" dirty="0">
                <a:solidFill>
                  <a:schemeClr val="bg1"/>
                </a:solidFill>
                <a:latin typeface="Calibri" pitchFamily="34" charset="0"/>
                <a:ea typeface="Calibri" pitchFamily="34" charset="-122"/>
                <a:cs typeface="Calibri" pitchFamily="34" charset="-120"/>
              </a:rPr>
              <a:t>Classical PKI</a:t>
            </a:r>
            <a:endParaRPr lang="en-US" sz="1100" dirty="0">
              <a:solidFill>
                <a:schemeClr val="bg1"/>
              </a:solidFill>
            </a:endParaRPr>
          </a:p>
          <a:p>
            <a:r>
              <a:rPr lang="en-US" sz="1100" b="1" dirty="0">
                <a:solidFill>
                  <a:srgbClr val="0070C0"/>
                </a:solidFill>
                <a:latin typeface="Calibri" pitchFamily="34" charset="0"/>
                <a:ea typeface="Calibri" pitchFamily="34" charset="-122"/>
                <a:cs typeface="Calibri" pitchFamily="34" charset="-120"/>
              </a:rPr>
              <a:t>·</a:t>
            </a:r>
            <a:r>
              <a:rPr lang="en-US" sz="1100" b="1" dirty="0">
                <a:solidFill>
                  <a:schemeClr val="bg1"/>
                </a:solidFill>
                <a:latin typeface="Calibri" pitchFamily="34" charset="0"/>
                <a:ea typeface="Calibri" pitchFamily="34" charset="-122"/>
                <a:cs typeface="Calibri" pitchFamily="34" charset="-120"/>
              </a:rPr>
              <a:t> </a:t>
            </a:r>
            <a:r>
              <a:rPr lang="en-US" sz="1100" dirty="0" err="1">
                <a:solidFill>
                  <a:schemeClr val="bg1"/>
                </a:solidFill>
                <a:latin typeface="Calibri" pitchFamily="34" charset="0"/>
                <a:ea typeface="Calibri" pitchFamily="34" charset="-122"/>
                <a:cs typeface="Calibri" pitchFamily="34" charset="-120"/>
              </a:rPr>
              <a:t>WISeKey</a:t>
            </a:r>
            <a:r>
              <a:rPr lang="en-US" sz="1100" dirty="0">
                <a:solidFill>
                  <a:schemeClr val="bg1"/>
                </a:solidFill>
                <a:latin typeface="Calibri" pitchFamily="34" charset="0"/>
                <a:ea typeface="Calibri" pitchFamily="34" charset="-122"/>
                <a:cs typeface="Calibri" pitchFamily="34" charset="-120"/>
              </a:rPr>
              <a:t> ecosystem</a:t>
            </a:r>
            <a:endParaRPr lang="en-US" sz="1100" dirty="0">
              <a:solidFill>
                <a:schemeClr val="bg1"/>
              </a:solidFill>
            </a:endParaRPr>
          </a:p>
          <a:p>
            <a:endParaRPr lang="en-US" sz="1100" dirty="0">
              <a:solidFill>
                <a:schemeClr val="bg1"/>
              </a:solidFill>
            </a:endParaRPr>
          </a:p>
        </p:txBody>
      </p:sp>
      <p:cxnSp>
        <p:nvCxnSpPr>
          <p:cNvPr id="26" name="Straight Connector 25">
            <a:extLst>
              <a:ext uri="{FF2B5EF4-FFF2-40B4-BE49-F238E27FC236}">
                <a16:creationId xmlns:a16="http://schemas.microsoft.com/office/drawing/2014/main" id="{B8A1915B-1DAC-BEE5-168D-D9E990F78588}"/>
              </a:ext>
            </a:extLst>
          </p:cNvPr>
          <p:cNvCxnSpPr>
            <a:cxnSpLocks/>
          </p:cNvCxnSpPr>
          <p:nvPr/>
        </p:nvCxnSpPr>
        <p:spPr>
          <a:xfrm flipH="1">
            <a:off x="838203" y="4608280"/>
            <a:ext cx="55081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7" name="Text 28">
            <a:extLst>
              <a:ext uri="{FF2B5EF4-FFF2-40B4-BE49-F238E27FC236}">
                <a16:creationId xmlns:a16="http://schemas.microsoft.com/office/drawing/2014/main" id="{E98B3E11-B990-46A0-2F6A-D1F7F1D00444}"/>
              </a:ext>
            </a:extLst>
          </p:cNvPr>
          <p:cNvSpPr/>
          <p:nvPr/>
        </p:nvSpPr>
        <p:spPr>
          <a:xfrm>
            <a:off x="816432" y="4062892"/>
            <a:ext cx="2547617" cy="341376"/>
          </a:xfrm>
          <a:prstGeom prst="rect">
            <a:avLst/>
          </a:prstGeom>
          <a:noFill/>
          <a:ln/>
        </p:spPr>
        <p:txBody>
          <a:bodyPr wrap="square" rtlCol="0" anchor="ctr"/>
          <a:lstStyle/>
          <a:p>
            <a:r>
              <a:rPr lang="en-US" sz="2000" b="1" dirty="0">
                <a:solidFill>
                  <a:srgbClr val="6565F1"/>
                </a:solidFill>
                <a:latin typeface="Calibri" pitchFamily="34" charset="0"/>
                <a:ea typeface="Calibri" pitchFamily="34" charset="-122"/>
                <a:cs typeface="Calibri" pitchFamily="34" charset="-120"/>
              </a:rPr>
              <a:t>PQC Transition</a:t>
            </a:r>
            <a:endParaRPr lang="en-US" sz="2000" dirty="0">
              <a:solidFill>
                <a:srgbClr val="6565F1"/>
              </a:solidFill>
            </a:endParaRPr>
          </a:p>
          <a:p>
            <a:r>
              <a:rPr lang="en-US" sz="2000" b="1" dirty="0">
                <a:solidFill>
                  <a:schemeClr val="bg1"/>
                </a:solidFill>
                <a:latin typeface="Calibri" pitchFamily="34" charset="0"/>
                <a:ea typeface="Calibri" pitchFamily="34" charset="-122"/>
                <a:cs typeface="Calibri" pitchFamily="34" charset="-120"/>
              </a:rPr>
              <a:t>2025</a:t>
            </a:r>
            <a:endParaRPr lang="en-US" sz="2000" dirty="0">
              <a:solidFill>
                <a:schemeClr val="bg1"/>
              </a:solidFill>
            </a:endParaRPr>
          </a:p>
        </p:txBody>
      </p:sp>
      <p:sp>
        <p:nvSpPr>
          <p:cNvPr id="28" name="Text 30">
            <a:extLst>
              <a:ext uri="{FF2B5EF4-FFF2-40B4-BE49-F238E27FC236}">
                <a16:creationId xmlns:a16="http://schemas.microsoft.com/office/drawing/2014/main" id="{7A83769B-F105-6AB9-E32A-8C7FA75F55F0}"/>
              </a:ext>
            </a:extLst>
          </p:cNvPr>
          <p:cNvSpPr/>
          <p:nvPr/>
        </p:nvSpPr>
        <p:spPr>
          <a:xfrm>
            <a:off x="901942" y="5038119"/>
            <a:ext cx="1503801" cy="511426"/>
          </a:xfrm>
          <a:prstGeom prst="rect">
            <a:avLst/>
          </a:prstGeom>
          <a:noFill/>
          <a:ln/>
        </p:spPr>
        <p:txBody>
          <a:bodyPr wrap="square" lIns="0" tIns="0" rIns="0" bIns="0" rtlCol="0" anchor="ctr"/>
          <a:lstStyle/>
          <a:p>
            <a:r>
              <a:rPr lang="en-US" sz="1100" b="1" dirty="0">
                <a:solidFill>
                  <a:srgbClr val="5B6CFF"/>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QS7001 PQC launch</a:t>
            </a:r>
          </a:p>
          <a:p>
            <a:r>
              <a:rPr lang="en-US" sz="1100" b="1" dirty="0">
                <a:solidFill>
                  <a:srgbClr val="5B6CFF"/>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QUASAR suite begins</a:t>
            </a:r>
          </a:p>
          <a:p>
            <a:r>
              <a:rPr lang="en-US" sz="1100" b="1" dirty="0">
                <a:solidFill>
                  <a:srgbClr val="5B6CFF"/>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IC'ALPS acquisition</a:t>
            </a:r>
          </a:p>
          <a:p>
            <a:r>
              <a:rPr lang="en-US" sz="1100" b="1" dirty="0">
                <a:solidFill>
                  <a:srgbClr val="5B6CFF"/>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OSPT centers signed</a:t>
            </a:r>
            <a:endParaRPr lang="en-US" sz="1100" dirty="0"/>
          </a:p>
          <a:p>
            <a:endParaRPr lang="en-US" sz="1100" dirty="0"/>
          </a:p>
          <a:p>
            <a:endParaRPr lang="en-US" sz="1100" dirty="0"/>
          </a:p>
          <a:p>
            <a:endParaRPr lang="en-US" sz="1100" dirty="0"/>
          </a:p>
        </p:txBody>
      </p:sp>
      <p:cxnSp>
        <p:nvCxnSpPr>
          <p:cNvPr id="31" name="Straight Connector 30">
            <a:extLst>
              <a:ext uri="{FF2B5EF4-FFF2-40B4-BE49-F238E27FC236}">
                <a16:creationId xmlns:a16="http://schemas.microsoft.com/office/drawing/2014/main" id="{E87B209C-7464-F19A-A3CC-9BF7401851C5}"/>
              </a:ext>
            </a:extLst>
          </p:cNvPr>
          <p:cNvCxnSpPr>
            <a:cxnSpLocks/>
          </p:cNvCxnSpPr>
          <p:nvPr/>
        </p:nvCxnSpPr>
        <p:spPr>
          <a:xfrm flipH="1" flipV="1">
            <a:off x="7173686" y="3844981"/>
            <a:ext cx="4180117" cy="3033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2" name="Text 28">
            <a:extLst>
              <a:ext uri="{FF2B5EF4-FFF2-40B4-BE49-F238E27FC236}">
                <a16:creationId xmlns:a16="http://schemas.microsoft.com/office/drawing/2014/main" id="{70EC8163-CE1D-33E9-2ABD-6897151D724C}"/>
              </a:ext>
            </a:extLst>
          </p:cNvPr>
          <p:cNvSpPr/>
          <p:nvPr/>
        </p:nvSpPr>
        <p:spPr>
          <a:xfrm>
            <a:off x="8839193" y="3333555"/>
            <a:ext cx="2547617" cy="341376"/>
          </a:xfrm>
          <a:prstGeom prst="rect">
            <a:avLst/>
          </a:prstGeom>
          <a:noFill/>
          <a:ln/>
        </p:spPr>
        <p:txBody>
          <a:bodyPr wrap="square" rtlCol="0" anchor="ctr"/>
          <a:lstStyle/>
          <a:p>
            <a:pPr algn="r"/>
            <a:r>
              <a:rPr lang="en-US" sz="2000" b="1" dirty="0">
                <a:solidFill>
                  <a:srgbClr val="6565F1"/>
                </a:solidFill>
                <a:latin typeface="Calibri" pitchFamily="34" charset="0"/>
                <a:ea typeface="Calibri" pitchFamily="34" charset="-122"/>
                <a:cs typeface="Calibri" pitchFamily="34" charset="-120"/>
              </a:rPr>
              <a:t>Acceleration</a:t>
            </a:r>
            <a:endParaRPr lang="en-US" sz="2000" dirty="0">
              <a:solidFill>
                <a:srgbClr val="6565F1"/>
              </a:solidFill>
            </a:endParaRPr>
          </a:p>
          <a:p>
            <a:pPr algn="r"/>
            <a:r>
              <a:rPr lang="en-US" sz="2000" b="1" dirty="0">
                <a:solidFill>
                  <a:schemeClr val="bg1"/>
                </a:solidFill>
                <a:latin typeface="Calibri" pitchFamily="34" charset="0"/>
                <a:ea typeface="Calibri" pitchFamily="34" charset="-122"/>
                <a:cs typeface="Calibri" pitchFamily="34" charset="-120"/>
              </a:rPr>
              <a:t>Q1–Q2 2026</a:t>
            </a:r>
            <a:endParaRPr lang="en-US" sz="2000" dirty="0">
              <a:solidFill>
                <a:schemeClr val="bg1"/>
              </a:solidFill>
            </a:endParaRPr>
          </a:p>
        </p:txBody>
      </p:sp>
      <p:sp>
        <p:nvSpPr>
          <p:cNvPr id="33" name="Text 30">
            <a:extLst>
              <a:ext uri="{FF2B5EF4-FFF2-40B4-BE49-F238E27FC236}">
                <a16:creationId xmlns:a16="http://schemas.microsoft.com/office/drawing/2014/main" id="{52AFC8B0-D462-7C03-F8E8-B63AFB881630}"/>
              </a:ext>
            </a:extLst>
          </p:cNvPr>
          <p:cNvSpPr/>
          <p:nvPr/>
        </p:nvSpPr>
        <p:spPr>
          <a:xfrm>
            <a:off x="9947967" y="4374098"/>
            <a:ext cx="1503801" cy="511426"/>
          </a:xfrm>
          <a:prstGeom prst="rect">
            <a:avLst/>
          </a:prstGeom>
          <a:noFill/>
          <a:ln/>
        </p:spPr>
        <p:txBody>
          <a:bodyPr wrap="square" lIns="0" tIns="0" rIns="0" bIns="0" rtlCol="0" anchor="ctr"/>
          <a:lstStyle/>
          <a:p>
            <a:r>
              <a:rPr lang="en-US" sz="1100" b="1" dirty="0">
                <a:solidFill>
                  <a:srgbClr val="7B4FE8"/>
                </a:solidFill>
                <a:latin typeface="Calibri" pitchFamily="34" charset="0"/>
                <a:ea typeface="Calibri" pitchFamily="34" charset="-122"/>
                <a:cs typeface="Calibri" pitchFamily="34" charset="-120"/>
              </a:rPr>
              <a:t>· </a:t>
            </a:r>
            <a:r>
              <a:rPr lang="en-US" sz="1100" dirty="0" err="1">
                <a:solidFill>
                  <a:srgbClr val="E8ECFF"/>
                </a:solidFill>
                <a:latin typeface="Calibri" pitchFamily="34" charset="0"/>
                <a:ea typeface="Calibri" pitchFamily="34" charset="-122"/>
                <a:cs typeface="Calibri" pitchFamily="34" charset="-120"/>
              </a:rPr>
              <a:t>Qvault</a:t>
            </a:r>
            <a:r>
              <a:rPr lang="en-US" sz="1100" dirty="0">
                <a:solidFill>
                  <a:srgbClr val="E8ECFF"/>
                </a:solidFill>
                <a:latin typeface="Calibri" pitchFamily="34" charset="0"/>
                <a:ea typeface="Calibri" pitchFamily="34" charset="-122"/>
                <a:cs typeface="Calibri" pitchFamily="34" charset="-120"/>
              </a:rPr>
              <a:t>-TPM launch</a:t>
            </a:r>
          </a:p>
          <a:p>
            <a:r>
              <a:rPr lang="en-US" sz="1100" b="1" dirty="0">
                <a:solidFill>
                  <a:srgbClr val="7B4FE8"/>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IC'ALPS full integration</a:t>
            </a:r>
          </a:p>
          <a:p>
            <a:r>
              <a:rPr lang="en-US" sz="1100" b="1" dirty="0">
                <a:solidFill>
                  <a:srgbClr val="7B4FE8"/>
                </a:solidFill>
                <a:latin typeface="Calibri" pitchFamily="34" charset="0"/>
                <a:ea typeface="Calibri" pitchFamily="34" charset="-122"/>
                <a:cs typeface="Calibri" pitchFamily="34" charset="-120"/>
              </a:rPr>
              <a:t>· </a:t>
            </a:r>
            <a:r>
              <a:rPr lang="en-US" sz="1100" dirty="0" err="1">
                <a:solidFill>
                  <a:srgbClr val="E8ECFF"/>
                </a:solidFill>
                <a:latin typeface="Calibri" pitchFamily="34" charset="0"/>
                <a:ea typeface="Calibri" pitchFamily="34" charset="-122"/>
                <a:cs typeface="Calibri" pitchFamily="34" charset="-120"/>
              </a:rPr>
              <a:t>EeroQ</a:t>
            </a:r>
            <a:r>
              <a:rPr lang="en-US" sz="1100" dirty="0">
                <a:solidFill>
                  <a:srgbClr val="E8ECFF"/>
                </a:solidFill>
                <a:latin typeface="Calibri" pitchFamily="34" charset="0"/>
                <a:ea typeface="Calibri" pitchFamily="34" charset="-122"/>
                <a:cs typeface="Calibri" pitchFamily="34" charset="-120"/>
              </a:rPr>
              <a:t> investment</a:t>
            </a:r>
          </a:p>
          <a:p>
            <a:r>
              <a:rPr lang="en-US" sz="1100" b="1" dirty="0">
                <a:solidFill>
                  <a:srgbClr val="7B4FE8"/>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+100% Q1 revenue</a:t>
            </a:r>
            <a:endParaRPr lang="en-US" sz="1100" dirty="0"/>
          </a:p>
          <a:p>
            <a:endParaRPr lang="en-US" sz="1100" dirty="0"/>
          </a:p>
          <a:p>
            <a:endParaRPr lang="en-US" sz="1100" dirty="0"/>
          </a:p>
          <a:p>
            <a:endParaRPr lang="en-US" sz="1100" dirty="0"/>
          </a:p>
          <a:p>
            <a:endParaRPr lang="en-US" sz="1100" dirty="0"/>
          </a:p>
        </p:txBody>
      </p:sp>
      <p:cxnSp>
        <p:nvCxnSpPr>
          <p:cNvPr id="37" name="Straight Connector 36">
            <a:extLst>
              <a:ext uri="{FF2B5EF4-FFF2-40B4-BE49-F238E27FC236}">
                <a16:creationId xmlns:a16="http://schemas.microsoft.com/office/drawing/2014/main" id="{077FF620-924A-7B65-4EB5-36D10BA323F3}"/>
              </a:ext>
            </a:extLst>
          </p:cNvPr>
          <p:cNvCxnSpPr>
            <a:cxnSpLocks/>
          </p:cNvCxnSpPr>
          <p:nvPr/>
        </p:nvCxnSpPr>
        <p:spPr>
          <a:xfrm flipH="1">
            <a:off x="2654545" y="3138711"/>
            <a:ext cx="243996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8" name="Text 28">
            <a:extLst>
              <a:ext uri="{FF2B5EF4-FFF2-40B4-BE49-F238E27FC236}">
                <a16:creationId xmlns:a16="http://schemas.microsoft.com/office/drawing/2014/main" id="{B6D58741-79A9-C90A-C91E-E39DBB5E9583}"/>
              </a:ext>
            </a:extLst>
          </p:cNvPr>
          <p:cNvSpPr/>
          <p:nvPr/>
        </p:nvSpPr>
        <p:spPr>
          <a:xfrm>
            <a:off x="2569035" y="2593323"/>
            <a:ext cx="2547617" cy="341376"/>
          </a:xfrm>
          <a:prstGeom prst="rect">
            <a:avLst/>
          </a:prstGeom>
          <a:noFill/>
          <a:ln/>
        </p:spPr>
        <p:txBody>
          <a:bodyPr wrap="square" rtlCol="0" anchor="ctr"/>
          <a:lstStyle/>
          <a:p>
            <a:r>
              <a:rPr lang="en-US" sz="2000" b="1" dirty="0">
                <a:solidFill>
                  <a:srgbClr val="6565F1"/>
                </a:solidFill>
                <a:latin typeface="Calibri" pitchFamily="34" charset="0"/>
                <a:ea typeface="Calibri" pitchFamily="34" charset="-122"/>
                <a:cs typeface="Calibri" pitchFamily="34" charset="-120"/>
              </a:rPr>
              <a:t>Scale-Up</a:t>
            </a:r>
          </a:p>
          <a:p>
            <a:r>
              <a:rPr lang="en-US" sz="2000" b="1" dirty="0">
                <a:solidFill>
                  <a:schemeClr val="bg1"/>
                </a:solidFill>
                <a:latin typeface="Calibri" pitchFamily="34" charset="0"/>
                <a:ea typeface="Calibri" pitchFamily="34" charset="-122"/>
                <a:cs typeface="Calibri" pitchFamily="34" charset="-120"/>
              </a:rPr>
              <a:t>H2 2026</a:t>
            </a:r>
            <a:endParaRPr lang="en-US" sz="2000" dirty="0">
              <a:solidFill>
                <a:schemeClr val="bg1"/>
              </a:solidFill>
            </a:endParaRPr>
          </a:p>
        </p:txBody>
      </p:sp>
      <p:sp>
        <p:nvSpPr>
          <p:cNvPr id="39" name="Text 30">
            <a:extLst>
              <a:ext uri="{FF2B5EF4-FFF2-40B4-BE49-F238E27FC236}">
                <a16:creationId xmlns:a16="http://schemas.microsoft.com/office/drawing/2014/main" id="{59ABC16D-C82F-C2F5-3402-DB3794791050}"/>
              </a:ext>
            </a:extLst>
          </p:cNvPr>
          <p:cNvSpPr/>
          <p:nvPr/>
        </p:nvSpPr>
        <p:spPr>
          <a:xfrm>
            <a:off x="2654545" y="3612094"/>
            <a:ext cx="1503801" cy="511426"/>
          </a:xfrm>
          <a:prstGeom prst="rect">
            <a:avLst/>
          </a:prstGeom>
          <a:noFill/>
          <a:ln/>
        </p:spPr>
        <p:txBody>
          <a:bodyPr wrap="square" lIns="0" tIns="0" rIns="0" bIns="0" rtlCol="0" anchor="ctr"/>
          <a:lstStyle/>
          <a:p>
            <a:r>
              <a:rPr lang="en-US" sz="1100" b="1" dirty="0">
                <a:solidFill>
                  <a:srgbClr val="0070C0"/>
                </a:solidFill>
                <a:latin typeface="Calibri" pitchFamily="34" charset="0"/>
                <a:ea typeface="Calibri" pitchFamily="34" charset="-122"/>
                <a:cs typeface="Calibri" pitchFamily="34" charset="-120"/>
              </a:rPr>
              <a:t>·</a:t>
            </a:r>
            <a:r>
              <a:rPr lang="en-US" sz="1100" b="1" dirty="0">
                <a:solidFill>
                  <a:srgbClr val="00C6AE"/>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Qvault-409 IoT</a:t>
            </a:r>
          </a:p>
          <a:p>
            <a:r>
              <a:rPr lang="en-US" sz="1100" b="1" dirty="0">
                <a:solidFill>
                  <a:srgbClr val="0070C0"/>
                </a:solidFill>
                <a:latin typeface="Calibri" pitchFamily="34" charset="0"/>
                <a:ea typeface="Calibri" pitchFamily="34" charset="-122"/>
                <a:cs typeface="Calibri" pitchFamily="34" charset="-120"/>
              </a:rPr>
              <a:t>·</a:t>
            </a:r>
            <a:r>
              <a:rPr lang="en-US" sz="1100" b="1" dirty="0">
                <a:solidFill>
                  <a:srgbClr val="00C6AE"/>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US OSPT center</a:t>
            </a:r>
          </a:p>
          <a:p>
            <a:r>
              <a:rPr lang="en-US" sz="1100" b="1" dirty="0">
                <a:solidFill>
                  <a:srgbClr val="0070C0"/>
                </a:solidFill>
                <a:latin typeface="Calibri" pitchFamily="34" charset="0"/>
                <a:ea typeface="Calibri" pitchFamily="34" charset="-122"/>
                <a:cs typeface="Calibri" pitchFamily="34" charset="-120"/>
              </a:rPr>
              <a:t>·</a:t>
            </a:r>
            <a:r>
              <a:rPr lang="en-US" sz="1100" b="1" dirty="0">
                <a:solidFill>
                  <a:srgbClr val="00C6AE"/>
                </a:solidFill>
                <a:latin typeface="Calibri" pitchFamily="34" charset="0"/>
                <a:ea typeface="Calibri" pitchFamily="34" charset="-122"/>
                <a:cs typeface="Calibri" pitchFamily="34" charset="-120"/>
              </a:rPr>
              <a:t> </a:t>
            </a:r>
            <a:r>
              <a:rPr lang="en-US" sz="1100" dirty="0" err="1">
                <a:solidFill>
                  <a:srgbClr val="E8ECFF"/>
                </a:solidFill>
                <a:latin typeface="Calibri" pitchFamily="34" charset="0"/>
                <a:ea typeface="Calibri" pitchFamily="34" charset="-122"/>
                <a:cs typeface="Calibri" pitchFamily="34" charset="-120"/>
              </a:rPr>
              <a:t>Quantix</a:t>
            </a:r>
            <a:r>
              <a:rPr lang="en-US" sz="1100" dirty="0">
                <a:solidFill>
                  <a:srgbClr val="E8ECFF"/>
                </a:solidFill>
                <a:latin typeface="Calibri" pitchFamily="34" charset="0"/>
                <a:ea typeface="Calibri" pitchFamily="34" charset="-122"/>
                <a:cs typeface="Calibri" pitchFamily="34" charset="-120"/>
              </a:rPr>
              <a:t> Edge ramp</a:t>
            </a:r>
          </a:p>
          <a:p>
            <a:r>
              <a:rPr lang="en-US" sz="1100" b="1" dirty="0">
                <a:solidFill>
                  <a:srgbClr val="0070C0"/>
                </a:solidFill>
                <a:latin typeface="Calibri" pitchFamily="34" charset="0"/>
                <a:ea typeface="Calibri" pitchFamily="34" charset="-122"/>
                <a:cs typeface="Calibri" pitchFamily="34" charset="-120"/>
              </a:rPr>
              <a:t>·</a:t>
            </a:r>
            <a:r>
              <a:rPr lang="en-US" sz="1100" b="1" dirty="0">
                <a:solidFill>
                  <a:srgbClr val="00C6AE"/>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$200M pipeline exec</a:t>
            </a:r>
            <a:endParaRPr lang="en-US" sz="1100" dirty="0"/>
          </a:p>
          <a:p>
            <a:endParaRPr lang="en-US" sz="1100" dirty="0"/>
          </a:p>
          <a:p>
            <a:endParaRPr lang="en-US" sz="1100" dirty="0"/>
          </a:p>
          <a:p>
            <a:endParaRPr lang="en-US" sz="1100" dirty="0"/>
          </a:p>
          <a:p>
            <a:endParaRPr lang="en-US" sz="1100" dirty="0"/>
          </a:p>
        </p:txBody>
      </p:sp>
      <p:cxnSp>
        <p:nvCxnSpPr>
          <p:cNvPr id="43" name="Straight Connector 42">
            <a:extLst>
              <a:ext uri="{FF2B5EF4-FFF2-40B4-BE49-F238E27FC236}">
                <a16:creationId xmlns:a16="http://schemas.microsoft.com/office/drawing/2014/main" id="{380CDA96-6E88-9C6D-0C81-9A1AEB8A1D3F}"/>
              </a:ext>
            </a:extLst>
          </p:cNvPr>
          <p:cNvCxnSpPr>
            <a:cxnSpLocks/>
          </p:cNvCxnSpPr>
          <p:nvPr/>
        </p:nvCxnSpPr>
        <p:spPr>
          <a:xfrm flipH="1">
            <a:off x="7347857" y="2452911"/>
            <a:ext cx="293949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4" name="Text 28">
            <a:extLst>
              <a:ext uri="{FF2B5EF4-FFF2-40B4-BE49-F238E27FC236}">
                <a16:creationId xmlns:a16="http://schemas.microsoft.com/office/drawing/2014/main" id="{7B564AA3-0770-1AA9-0CAB-4D494782E8C5}"/>
              </a:ext>
            </a:extLst>
          </p:cNvPr>
          <p:cNvSpPr/>
          <p:nvPr/>
        </p:nvSpPr>
        <p:spPr>
          <a:xfrm>
            <a:off x="7739734" y="1907523"/>
            <a:ext cx="2547617" cy="341376"/>
          </a:xfrm>
          <a:prstGeom prst="rect">
            <a:avLst/>
          </a:prstGeom>
          <a:noFill/>
          <a:ln/>
        </p:spPr>
        <p:txBody>
          <a:bodyPr wrap="square" rtlCol="0" anchor="ctr"/>
          <a:lstStyle/>
          <a:p>
            <a:pPr algn="r"/>
            <a:r>
              <a:rPr lang="en-US" sz="2000" b="1" dirty="0">
                <a:solidFill>
                  <a:srgbClr val="6565F1"/>
                </a:solidFill>
                <a:latin typeface="Calibri" pitchFamily="34" charset="0"/>
                <a:ea typeface="Calibri" pitchFamily="34" charset="-122"/>
                <a:cs typeface="Calibri" pitchFamily="34" charset="-120"/>
              </a:rPr>
              <a:t>Quantum Native</a:t>
            </a:r>
            <a:endParaRPr lang="en-US" sz="2000" dirty="0">
              <a:solidFill>
                <a:srgbClr val="6565F1"/>
              </a:solidFill>
            </a:endParaRPr>
          </a:p>
          <a:p>
            <a:pPr algn="r"/>
            <a:r>
              <a:rPr lang="en-US" sz="2000" b="1" dirty="0">
                <a:solidFill>
                  <a:schemeClr val="bg1"/>
                </a:solidFill>
                <a:latin typeface="Calibri" pitchFamily="34" charset="0"/>
                <a:ea typeface="Calibri" pitchFamily="34" charset="-122"/>
                <a:cs typeface="Calibri" pitchFamily="34" charset="-120"/>
              </a:rPr>
              <a:t>2027+</a:t>
            </a:r>
            <a:endParaRPr lang="en-US" sz="2000" dirty="0">
              <a:solidFill>
                <a:schemeClr val="bg1"/>
              </a:solidFill>
            </a:endParaRPr>
          </a:p>
        </p:txBody>
      </p:sp>
      <p:sp>
        <p:nvSpPr>
          <p:cNvPr id="45" name="Text 30">
            <a:extLst>
              <a:ext uri="{FF2B5EF4-FFF2-40B4-BE49-F238E27FC236}">
                <a16:creationId xmlns:a16="http://schemas.microsoft.com/office/drawing/2014/main" id="{177D261F-2F60-8066-DF23-C3C036864650}"/>
              </a:ext>
            </a:extLst>
          </p:cNvPr>
          <p:cNvSpPr/>
          <p:nvPr/>
        </p:nvSpPr>
        <p:spPr>
          <a:xfrm>
            <a:off x="8848508" y="2915410"/>
            <a:ext cx="2069863" cy="511426"/>
          </a:xfrm>
          <a:prstGeom prst="rect">
            <a:avLst/>
          </a:prstGeom>
          <a:noFill/>
          <a:ln/>
        </p:spPr>
        <p:txBody>
          <a:bodyPr wrap="square" lIns="0" tIns="0" rIns="0" bIns="0" rtlCol="0" anchor="ctr"/>
          <a:lstStyle/>
          <a:p>
            <a:r>
              <a:rPr lang="en-US" sz="1100" b="1" dirty="0">
                <a:solidFill>
                  <a:srgbClr val="0070C0"/>
                </a:solidFill>
                <a:latin typeface="Calibri" pitchFamily="34" charset="0"/>
                <a:ea typeface="Calibri" pitchFamily="34" charset="-122"/>
                <a:cs typeface="Calibri" pitchFamily="34" charset="-120"/>
              </a:rPr>
              <a:t>·</a:t>
            </a:r>
            <a:r>
              <a:rPr lang="en-US" sz="1100" b="1" dirty="0">
                <a:solidFill>
                  <a:srgbClr val="FFB547"/>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Full PQC migration wave</a:t>
            </a:r>
          </a:p>
          <a:p>
            <a:r>
              <a:rPr lang="en-US" sz="1100" b="1" dirty="0">
                <a:solidFill>
                  <a:srgbClr val="0070C0"/>
                </a:solidFill>
                <a:latin typeface="Calibri" pitchFamily="34" charset="0"/>
                <a:ea typeface="Calibri" pitchFamily="34" charset="-122"/>
                <a:cs typeface="Calibri" pitchFamily="34" charset="-120"/>
              </a:rPr>
              <a:t>·</a:t>
            </a:r>
            <a:r>
              <a:rPr lang="en-US" sz="1100" b="1" dirty="0">
                <a:solidFill>
                  <a:srgbClr val="FFB547"/>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Regulation-driven demand</a:t>
            </a:r>
          </a:p>
          <a:p>
            <a:r>
              <a:rPr lang="en-US" sz="1100" b="1" dirty="0">
                <a:solidFill>
                  <a:srgbClr val="0070C0"/>
                </a:solidFill>
                <a:latin typeface="Calibri" pitchFamily="34" charset="0"/>
                <a:ea typeface="Calibri" pitchFamily="34" charset="-122"/>
                <a:cs typeface="Calibri" pitchFamily="34" charset="-120"/>
              </a:rPr>
              <a:t>·</a:t>
            </a:r>
            <a:r>
              <a:rPr lang="en-US" sz="1100" b="1" dirty="0">
                <a:solidFill>
                  <a:srgbClr val="FFB547"/>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Quantum hardware JVs</a:t>
            </a:r>
          </a:p>
          <a:p>
            <a:r>
              <a:rPr lang="en-US" sz="1100" b="1" dirty="0">
                <a:solidFill>
                  <a:srgbClr val="0070C0"/>
                </a:solidFill>
                <a:latin typeface="Calibri" pitchFamily="34" charset="0"/>
                <a:ea typeface="Calibri" pitchFamily="34" charset="-122"/>
                <a:cs typeface="Calibri" pitchFamily="34" charset="-120"/>
              </a:rPr>
              <a:t>·</a:t>
            </a:r>
            <a:r>
              <a:rPr lang="en-US" sz="1100" b="1" dirty="0">
                <a:solidFill>
                  <a:srgbClr val="FFB547"/>
                </a:solidFill>
                <a:latin typeface="Calibri" pitchFamily="34" charset="0"/>
                <a:ea typeface="Calibri" pitchFamily="34" charset="-122"/>
                <a:cs typeface="Calibri" pitchFamily="34" charset="-120"/>
              </a:rPr>
              <a:t> </a:t>
            </a:r>
            <a:r>
              <a:rPr lang="en-US" sz="1100" dirty="0">
                <a:solidFill>
                  <a:srgbClr val="E8ECFF"/>
                </a:solidFill>
                <a:latin typeface="Calibri" pitchFamily="34" charset="0"/>
                <a:ea typeface="Calibri" pitchFamily="34" charset="-122"/>
                <a:cs typeface="Calibri" pitchFamily="34" charset="-120"/>
              </a:rPr>
              <a:t>Sovereign AI security</a:t>
            </a:r>
            <a:endParaRPr lang="en-US" sz="1100" dirty="0"/>
          </a:p>
          <a:p>
            <a:endParaRPr lang="en-US" sz="1100" dirty="0"/>
          </a:p>
          <a:p>
            <a:endParaRPr lang="en-US" sz="1100" dirty="0"/>
          </a:p>
          <a:p>
            <a:endParaRPr lang="en-US" sz="1100" dirty="0"/>
          </a:p>
          <a:p>
            <a:endParaRPr lang="en-US" sz="1100" dirty="0"/>
          </a:p>
        </p:txBody>
      </p:sp>
      <p:sp>
        <p:nvSpPr>
          <p:cNvPr id="48" name="Text 1">
            <a:extLst>
              <a:ext uri="{FF2B5EF4-FFF2-40B4-BE49-F238E27FC236}">
                <a16:creationId xmlns:a16="http://schemas.microsoft.com/office/drawing/2014/main" id="{8C99CC02-A63C-83C9-EDA6-C9FD40A131D5}"/>
              </a:ext>
            </a:extLst>
          </p:cNvPr>
          <p:cNvSpPr/>
          <p:nvPr/>
        </p:nvSpPr>
        <p:spPr>
          <a:xfrm>
            <a:off x="609600" y="304800"/>
            <a:ext cx="10972800" cy="670560"/>
          </a:xfrm>
          <a:prstGeom prst="rect">
            <a:avLst/>
          </a:prstGeom>
          <a:noFill/>
          <a:ln/>
        </p:spPr>
        <p:txBody>
          <a:bodyPr wrap="square" lIns="0" tIns="0" rIns="0" bIns="0" rtlCol="0" anchor="ctr"/>
          <a:lstStyle/>
          <a:p>
            <a:r>
              <a:rPr lang="en-US" sz="3200" b="1" dirty="0">
                <a:gradFill>
                  <a:gsLst>
                    <a:gs pos="0">
                      <a:srgbClr val="00B0F0"/>
                    </a:gs>
                    <a:gs pos="100000">
                      <a:srgbClr val="7850F2"/>
                    </a:gs>
                  </a:gsLst>
                  <a:lin ang="0" scaled="0"/>
                </a:gradFill>
                <a:latin typeface="Calibri" pitchFamily="34" charset="0"/>
                <a:ea typeface="Calibri" pitchFamily="34" charset="-122"/>
                <a:cs typeface="Calibri" pitchFamily="34" charset="-120"/>
              </a:rPr>
              <a:t>The Quantum Highway</a:t>
            </a:r>
            <a:endParaRPr lang="en-US" sz="3200" dirty="0">
              <a:gradFill>
                <a:gsLst>
                  <a:gs pos="0">
                    <a:srgbClr val="00B0F0"/>
                  </a:gs>
                  <a:gs pos="100000">
                    <a:srgbClr val="7850F2"/>
                  </a:gs>
                </a:gsLst>
                <a:lin ang="0" scaled="0"/>
              </a:gradFill>
            </a:endParaRPr>
          </a:p>
        </p:txBody>
      </p:sp>
      <p:sp>
        <p:nvSpPr>
          <p:cNvPr id="49" name="Text 2">
            <a:extLst>
              <a:ext uri="{FF2B5EF4-FFF2-40B4-BE49-F238E27FC236}">
                <a16:creationId xmlns:a16="http://schemas.microsoft.com/office/drawing/2014/main" id="{CC0CFDE5-5B21-41DB-28EF-82A1A2E61474}"/>
              </a:ext>
            </a:extLst>
          </p:cNvPr>
          <p:cNvSpPr/>
          <p:nvPr/>
        </p:nvSpPr>
        <p:spPr>
          <a:xfrm>
            <a:off x="609600" y="999744"/>
            <a:ext cx="10972800" cy="365760"/>
          </a:xfrm>
          <a:prstGeom prst="rect">
            <a:avLst/>
          </a:prstGeom>
          <a:noFill/>
          <a:ln/>
        </p:spPr>
        <p:txBody>
          <a:bodyPr wrap="square" lIns="0" tIns="0" rIns="0" bIns="0" rtlCol="0" anchor="ctr"/>
          <a:lstStyle/>
          <a:p>
            <a:r>
              <a:rPr lang="en-US" sz="1600" i="1" dirty="0">
                <a:solidFill>
                  <a:srgbClr val="9BA3C7"/>
                </a:solidFill>
                <a:latin typeface="Calibri" pitchFamily="34" charset="0"/>
                <a:ea typeface="Calibri" pitchFamily="34" charset="-122"/>
                <a:cs typeface="Calibri" pitchFamily="34" charset="-120"/>
              </a:rPr>
              <a:t>A strategic journey from today's silicon security to tomorrow's full quantum-native architecture</a:t>
            </a:r>
            <a:endParaRPr lang="en-US" sz="1600" dirty="0"/>
          </a:p>
        </p:txBody>
      </p:sp>
    </p:spTree>
    <p:extLst>
      <p:ext uri="{BB962C8B-B14F-4D97-AF65-F5344CB8AC3E}">
        <p14:creationId xmlns:p14="http://schemas.microsoft.com/office/powerpoint/2010/main" val="3982163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B1CBD293-8E4A-8A2C-A954-279DB3A190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3" name="Text 1"/>
          <p:cNvSpPr/>
          <p:nvPr/>
        </p:nvSpPr>
        <p:spPr>
          <a:xfrm>
            <a:off x="609600" y="304800"/>
            <a:ext cx="10972800" cy="670560"/>
          </a:xfrm>
          <a:prstGeom prst="rect">
            <a:avLst/>
          </a:prstGeom>
          <a:noFill/>
          <a:ln/>
        </p:spPr>
        <p:txBody>
          <a:bodyPr wrap="square" lIns="0" tIns="0" rIns="0" bIns="0" rtlCol="0" anchor="ctr"/>
          <a:lstStyle/>
          <a:p>
            <a:r>
              <a:rPr lang="en-US" sz="3200" b="1" dirty="0">
                <a:gradFill>
                  <a:gsLst>
                    <a:gs pos="0">
                      <a:srgbClr val="00B0F0"/>
                    </a:gs>
                    <a:gs pos="100000">
                      <a:srgbClr val="7850F2"/>
                    </a:gs>
                  </a:gsLst>
                  <a:lin ang="0" scaled="0"/>
                </a:gradFill>
                <a:latin typeface="Calibri" pitchFamily="34" charset="0"/>
                <a:ea typeface="Calibri" pitchFamily="34" charset="-122"/>
                <a:cs typeface="Calibri" pitchFamily="34" charset="-120"/>
              </a:rPr>
              <a:t>Major Strategic Initiatives</a:t>
            </a:r>
            <a:endParaRPr lang="en-US" sz="3200" dirty="0">
              <a:gradFill>
                <a:gsLst>
                  <a:gs pos="0">
                    <a:srgbClr val="00B0F0"/>
                  </a:gs>
                  <a:gs pos="100000">
                    <a:srgbClr val="7850F2"/>
                  </a:gs>
                </a:gsLst>
                <a:lin ang="0" scaled="0"/>
              </a:gradFill>
            </a:endParaRPr>
          </a:p>
        </p:txBody>
      </p:sp>
      <p:sp>
        <p:nvSpPr>
          <p:cNvPr id="4" name="Text 2"/>
          <p:cNvSpPr/>
          <p:nvPr/>
        </p:nvSpPr>
        <p:spPr>
          <a:xfrm>
            <a:off x="609600" y="999744"/>
            <a:ext cx="10972800" cy="365760"/>
          </a:xfrm>
          <a:prstGeom prst="rect">
            <a:avLst/>
          </a:prstGeom>
          <a:noFill/>
          <a:ln/>
        </p:spPr>
        <p:txBody>
          <a:bodyPr wrap="square" lIns="0" tIns="0" rIns="0" bIns="0" rtlCol="0" anchor="ctr"/>
          <a:lstStyle/>
          <a:p>
            <a:r>
              <a:rPr lang="en-US" sz="1600" i="1" dirty="0">
                <a:solidFill>
                  <a:srgbClr val="9BA3C7"/>
                </a:solidFill>
                <a:latin typeface="Calibri" pitchFamily="34" charset="0"/>
                <a:ea typeface="Calibri" pitchFamily="34" charset="-122"/>
                <a:cs typeface="Calibri" pitchFamily="34" charset="-120"/>
              </a:rPr>
              <a:t>Four pillars reinforcing SEALSQ's position as the quantum security leader</a:t>
            </a:r>
            <a:endParaRPr lang="en-US" sz="1600" dirty="0"/>
          </a:p>
        </p:txBody>
      </p:sp>
      <p:sp>
        <p:nvSpPr>
          <p:cNvPr id="5" name="Shape 3"/>
          <p:cNvSpPr/>
          <p:nvPr/>
        </p:nvSpPr>
        <p:spPr>
          <a:xfrm>
            <a:off x="426720" y="1487424"/>
            <a:ext cx="5608320" cy="2340864"/>
          </a:xfrm>
          <a:prstGeom prst="rect">
            <a:avLst/>
          </a:prstGeom>
          <a:solidFill>
            <a:schemeClr val="bg2">
              <a:lumMod val="10000"/>
            </a:schemeClr>
          </a:solidFill>
          <a:ln w="6350">
            <a:solidFill>
              <a:srgbClr val="3D4580"/>
            </a:solidFill>
            <a:prstDash val="solid"/>
          </a:ln>
        </p:spPr>
        <p:txBody>
          <a:bodyPr/>
          <a:lstStyle/>
          <a:p>
            <a:endParaRPr lang="fr-FR" sz="2400"/>
          </a:p>
        </p:txBody>
      </p:sp>
      <p:sp>
        <p:nvSpPr>
          <p:cNvPr id="6" name="Shape 4"/>
          <p:cNvSpPr/>
          <p:nvPr/>
        </p:nvSpPr>
        <p:spPr>
          <a:xfrm>
            <a:off x="426720" y="1487424"/>
            <a:ext cx="60960" cy="2340864"/>
          </a:xfrm>
          <a:prstGeom prst="rect">
            <a:avLst/>
          </a:prstGeom>
          <a:solidFill>
            <a:srgbClr val="6565F1"/>
          </a:solidFill>
          <a:ln w="12700">
            <a:noFill/>
            <a:prstDash val="solid"/>
          </a:ln>
        </p:spPr>
        <p:txBody>
          <a:bodyPr/>
          <a:lstStyle/>
          <a:p>
            <a:endParaRPr lang="fr-FR" sz="2400"/>
          </a:p>
        </p:txBody>
      </p:sp>
      <p:pic>
        <p:nvPicPr>
          <p:cNvPr id="7" name="Image 0" descr="preencoded.png"/>
          <p:cNvPicPr>
            <a:picLocks noChangeAspect="1"/>
          </p:cNvPicPr>
          <p:nvPr/>
        </p:nvPicPr>
        <p:blipFill>
          <a:blip r:embed="rId4" cstate="screen">
            <a:biLevel thresh="5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tretch>
            <a:fillRect/>
          </a:stretch>
        </p:blipFill>
        <p:spPr>
          <a:xfrm>
            <a:off x="609600" y="1755648"/>
            <a:ext cx="512064" cy="512064"/>
          </a:xfrm>
          <a:prstGeom prst="rect">
            <a:avLst/>
          </a:prstGeom>
        </p:spPr>
      </p:pic>
      <p:sp>
        <p:nvSpPr>
          <p:cNvPr id="8" name="Text 5"/>
          <p:cNvSpPr/>
          <p:nvPr/>
        </p:nvSpPr>
        <p:spPr>
          <a:xfrm>
            <a:off x="1280160" y="1658112"/>
            <a:ext cx="4632960" cy="609600"/>
          </a:xfrm>
          <a:prstGeom prst="rect">
            <a:avLst/>
          </a:prstGeom>
          <a:noFill/>
          <a:ln/>
        </p:spPr>
        <p:txBody>
          <a:bodyPr wrap="square" lIns="0" tIns="0" rIns="0" bIns="0" rtlCol="0" anchor="ctr"/>
          <a:lstStyle/>
          <a:p>
            <a:r>
              <a:rPr lang="en-US" sz="1533" b="1" dirty="0">
                <a:solidFill>
                  <a:srgbClr val="FFFFFF"/>
                </a:solidFill>
                <a:latin typeface="Calibri" pitchFamily="34" charset="0"/>
                <a:ea typeface="Calibri" pitchFamily="34" charset="-122"/>
                <a:cs typeface="Calibri" pitchFamily="34" charset="-120"/>
              </a:rPr>
              <a:t>Post-Quantum Program (QUASAR)</a:t>
            </a:r>
            <a:endParaRPr lang="en-US" sz="1533" dirty="0"/>
          </a:p>
        </p:txBody>
      </p:sp>
      <p:sp>
        <p:nvSpPr>
          <p:cNvPr id="9" name="Text 6"/>
          <p:cNvSpPr/>
          <p:nvPr/>
        </p:nvSpPr>
        <p:spPr>
          <a:xfrm>
            <a:off x="609600" y="2340864"/>
            <a:ext cx="5303520" cy="341376"/>
          </a:xfrm>
          <a:prstGeom prst="rect">
            <a:avLst/>
          </a:prstGeom>
          <a:noFill/>
          <a:ln/>
        </p:spPr>
        <p:txBody>
          <a:bodyPr wrap="square" lIns="0" tIns="0" rIns="0" bIns="0" rtlCol="0" anchor="ctr"/>
          <a:lstStyle/>
          <a:p>
            <a:r>
              <a:rPr lang="en-US" sz="1200" b="1" dirty="0">
                <a:solidFill>
                  <a:srgbClr val="7B4FE8"/>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QS7001 Semiconductor Platform — Launched Q4 2025</a:t>
            </a:r>
            <a:endParaRPr lang="en-US" sz="1200" dirty="0"/>
          </a:p>
        </p:txBody>
      </p:sp>
      <p:sp>
        <p:nvSpPr>
          <p:cNvPr id="10" name="Text 7"/>
          <p:cNvSpPr/>
          <p:nvPr/>
        </p:nvSpPr>
        <p:spPr>
          <a:xfrm>
            <a:off x="609600" y="2706624"/>
            <a:ext cx="5303520" cy="341376"/>
          </a:xfrm>
          <a:prstGeom prst="rect">
            <a:avLst/>
          </a:prstGeom>
          <a:noFill/>
          <a:ln/>
        </p:spPr>
        <p:txBody>
          <a:bodyPr wrap="square" lIns="0" tIns="0" rIns="0" bIns="0" rtlCol="0" anchor="ctr"/>
          <a:lstStyle/>
          <a:p>
            <a:r>
              <a:rPr lang="en-US" sz="1200" b="1" dirty="0">
                <a:solidFill>
                  <a:srgbClr val="7B4FE8"/>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Qvault-TPM (PC/Mobile) — Q2 2026</a:t>
            </a:r>
            <a:endParaRPr lang="en-US" sz="1200" dirty="0"/>
          </a:p>
        </p:txBody>
      </p:sp>
      <p:sp>
        <p:nvSpPr>
          <p:cNvPr id="11" name="Text 8"/>
          <p:cNvSpPr/>
          <p:nvPr/>
        </p:nvSpPr>
        <p:spPr>
          <a:xfrm>
            <a:off x="609600" y="3072384"/>
            <a:ext cx="5303520" cy="341376"/>
          </a:xfrm>
          <a:prstGeom prst="rect">
            <a:avLst/>
          </a:prstGeom>
          <a:noFill/>
          <a:ln/>
        </p:spPr>
        <p:txBody>
          <a:bodyPr wrap="square" lIns="0" tIns="0" rIns="0" bIns="0" rtlCol="0" anchor="ctr"/>
          <a:lstStyle/>
          <a:p>
            <a:r>
              <a:rPr lang="en-US" sz="1200" b="1" dirty="0">
                <a:solidFill>
                  <a:srgbClr val="7B4FE8"/>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Qvault-409 IoT — Q4 2026</a:t>
            </a:r>
            <a:endParaRPr lang="en-US" sz="1200" dirty="0"/>
          </a:p>
        </p:txBody>
      </p:sp>
      <p:sp>
        <p:nvSpPr>
          <p:cNvPr id="12" name="Text 9"/>
          <p:cNvSpPr/>
          <p:nvPr/>
        </p:nvSpPr>
        <p:spPr>
          <a:xfrm>
            <a:off x="609600" y="3438144"/>
            <a:ext cx="5303520" cy="341376"/>
          </a:xfrm>
          <a:prstGeom prst="rect">
            <a:avLst/>
          </a:prstGeom>
          <a:noFill/>
          <a:ln/>
        </p:spPr>
        <p:txBody>
          <a:bodyPr wrap="square" lIns="0" tIns="0" rIns="0" bIns="0" rtlCol="0" anchor="ctr"/>
          <a:lstStyle/>
          <a:p>
            <a:r>
              <a:rPr lang="en-US" sz="1200" b="1" dirty="0">
                <a:solidFill>
                  <a:srgbClr val="7B4FE8"/>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US-based Quantum Root-of-Trust &amp; PKI live</a:t>
            </a:r>
            <a:endParaRPr lang="en-US" sz="1200" dirty="0"/>
          </a:p>
        </p:txBody>
      </p:sp>
      <p:sp>
        <p:nvSpPr>
          <p:cNvPr id="13" name="Shape 10"/>
          <p:cNvSpPr/>
          <p:nvPr/>
        </p:nvSpPr>
        <p:spPr>
          <a:xfrm>
            <a:off x="6339840" y="1487424"/>
            <a:ext cx="5608320" cy="2340864"/>
          </a:xfrm>
          <a:prstGeom prst="rect">
            <a:avLst/>
          </a:prstGeom>
          <a:solidFill>
            <a:schemeClr val="bg2">
              <a:lumMod val="10000"/>
            </a:schemeClr>
          </a:solidFill>
          <a:ln w="6350">
            <a:solidFill>
              <a:srgbClr val="3D4580"/>
            </a:solidFill>
            <a:prstDash val="solid"/>
          </a:ln>
        </p:spPr>
        <p:txBody>
          <a:bodyPr/>
          <a:lstStyle/>
          <a:p>
            <a:endParaRPr lang="fr-FR" sz="2400"/>
          </a:p>
        </p:txBody>
      </p:sp>
      <p:sp>
        <p:nvSpPr>
          <p:cNvPr id="14" name="Shape 11"/>
          <p:cNvSpPr/>
          <p:nvPr/>
        </p:nvSpPr>
        <p:spPr>
          <a:xfrm>
            <a:off x="6339840" y="1487424"/>
            <a:ext cx="60960" cy="2340864"/>
          </a:xfrm>
          <a:prstGeom prst="rect">
            <a:avLst/>
          </a:prstGeom>
          <a:solidFill>
            <a:srgbClr val="6565F1"/>
          </a:solidFill>
          <a:ln w="12700">
            <a:noFill/>
            <a:prstDash val="solid"/>
          </a:ln>
        </p:spPr>
        <p:txBody>
          <a:bodyPr/>
          <a:lstStyle/>
          <a:p>
            <a:endParaRPr lang="fr-FR" sz="2400"/>
          </a:p>
        </p:txBody>
      </p:sp>
      <p:pic>
        <p:nvPicPr>
          <p:cNvPr id="15" name="Image 1" descr="preencoded.png"/>
          <p:cNvPicPr>
            <a:picLocks noChangeAspect="1"/>
          </p:cNvPicPr>
          <p:nvPr/>
        </p:nvPicPr>
        <p:blipFill>
          <a:blip r:embed="rId6" cstate="screen">
            <a:biLevel thresh="50000"/>
            <a:extLst>
              <a:ext uri="{28A0092B-C50C-407E-A947-70E740481C1C}">
                <a14:useLocalDpi xmlns:a14="http://schemas.microsoft.com/office/drawing/2010/main"/>
              </a:ext>
            </a:extLst>
          </a:blip>
          <a:stretch>
            <a:fillRect/>
          </a:stretch>
        </p:blipFill>
        <p:spPr>
          <a:xfrm>
            <a:off x="6522720" y="1755648"/>
            <a:ext cx="512064" cy="512064"/>
          </a:xfrm>
          <a:prstGeom prst="rect">
            <a:avLst/>
          </a:prstGeom>
        </p:spPr>
      </p:pic>
      <p:sp>
        <p:nvSpPr>
          <p:cNvPr id="16" name="Text 12"/>
          <p:cNvSpPr/>
          <p:nvPr/>
        </p:nvSpPr>
        <p:spPr>
          <a:xfrm>
            <a:off x="7193280" y="1658112"/>
            <a:ext cx="4632960" cy="609600"/>
          </a:xfrm>
          <a:prstGeom prst="rect">
            <a:avLst/>
          </a:prstGeom>
          <a:noFill/>
          <a:ln/>
        </p:spPr>
        <p:txBody>
          <a:bodyPr wrap="square" lIns="0" tIns="0" rIns="0" bIns="0" rtlCol="0" anchor="ctr"/>
          <a:lstStyle/>
          <a:p>
            <a:r>
              <a:rPr lang="en-US" sz="1533" b="1" dirty="0">
                <a:solidFill>
                  <a:srgbClr val="FFFFFF"/>
                </a:solidFill>
                <a:latin typeface="Calibri" pitchFamily="34" charset="0"/>
                <a:ea typeface="Calibri" pitchFamily="34" charset="-122"/>
                <a:cs typeface="Calibri" pitchFamily="34" charset="-120"/>
              </a:rPr>
              <a:t>OSPT Test &amp; Personalization Centers</a:t>
            </a:r>
            <a:endParaRPr lang="en-US" sz="1533" dirty="0"/>
          </a:p>
        </p:txBody>
      </p:sp>
      <p:sp>
        <p:nvSpPr>
          <p:cNvPr id="17" name="Text 13"/>
          <p:cNvSpPr/>
          <p:nvPr/>
        </p:nvSpPr>
        <p:spPr>
          <a:xfrm>
            <a:off x="6522720" y="2340864"/>
            <a:ext cx="5303520" cy="341376"/>
          </a:xfrm>
          <a:prstGeom prst="rect">
            <a:avLst/>
          </a:prstGeom>
          <a:noFill/>
          <a:ln/>
        </p:spPr>
        <p:txBody>
          <a:bodyPr wrap="square" lIns="0" tIns="0" rIns="0" bIns="0" rtlCol="0" anchor="ctr"/>
          <a:lstStyle/>
          <a:p>
            <a:r>
              <a:rPr lang="en-US" sz="1200" b="1" dirty="0">
                <a:solidFill>
                  <a:srgbClr val="6565F1"/>
                </a:solidFill>
                <a:latin typeface="Calibri" pitchFamily="34" charset="0"/>
                <a:ea typeface="Calibri" pitchFamily="34" charset="-122"/>
                <a:cs typeface="Calibri" pitchFamily="34" charset="-120"/>
              </a:rPr>
              <a:t>·</a:t>
            </a:r>
            <a:r>
              <a:rPr lang="en-US" sz="1200" b="1" dirty="0">
                <a:solidFill>
                  <a:srgbClr val="00C6AE"/>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Spain (Murcia): SEALSQ/ODINS/SETT JV — €40M, €19.6M govt-backed</a:t>
            </a:r>
            <a:endParaRPr lang="en-US" sz="1200" dirty="0"/>
          </a:p>
        </p:txBody>
      </p:sp>
      <p:sp>
        <p:nvSpPr>
          <p:cNvPr id="18" name="Text 14"/>
          <p:cNvSpPr/>
          <p:nvPr/>
        </p:nvSpPr>
        <p:spPr>
          <a:xfrm>
            <a:off x="6522720" y="2706624"/>
            <a:ext cx="5303520" cy="341376"/>
          </a:xfrm>
          <a:prstGeom prst="rect">
            <a:avLst/>
          </a:prstGeom>
          <a:noFill/>
          <a:ln/>
        </p:spPr>
        <p:txBody>
          <a:bodyPr wrap="square" lIns="0" tIns="0" rIns="0" bIns="0" rtlCol="0" anchor="ctr"/>
          <a:lstStyle/>
          <a:p>
            <a:r>
              <a:rPr lang="en-US" sz="1200" b="1" dirty="0">
                <a:solidFill>
                  <a:srgbClr val="6565F1"/>
                </a:solidFill>
                <a:latin typeface="Calibri" pitchFamily="34" charset="0"/>
                <a:ea typeface="Calibri" pitchFamily="34" charset="-122"/>
                <a:cs typeface="Calibri" pitchFamily="34" charset="-120"/>
              </a:rPr>
              <a:t>·</a:t>
            </a:r>
            <a:r>
              <a:rPr lang="en-US" sz="1200" b="1" dirty="0">
                <a:solidFill>
                  <a:srgbClr val="00C6AE"/>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India: SEALKAYNESQ JV — binding agreement signed</a:t>
            </a:r>
            <a:endParaRPr lang="en-US" sz="1200" dirty="0"/>
          </a:p>
        </p:txBody>
      </p:sp>
      <p:sp>
        <p:nvSpPr>
          <p:cNvPr id="19" name="Text 15"/>
          <p:cNvSpPr/>
          <p:nvPr/>
        </p:nvSpPr>
        <p:spPr>
          <a:xfrm>
            <a:off x="6522720" y="3072384"/>
            <a:ext cx="5303520" cy="341376"/>
          </a:xfrm>
          <a:prstGeom prst="rect">
            <a:avLst/>
          </a:prstGeom>
          <a:noFill/>
          <a:ln/>
        </p:spPr>
        <p:txBody>
          <a:bodyPr wrap="square" lIns="0" tIns="0" rIns="0" bIns="0" rtlCol="0" anchor="ctr"/>
          <a:lstStyle/>
          <a:p>
            <a:r>
              <a:rPr lang="en-US" sz="1200" b="1" dirty="0">
                <a:solidFill>
                  <a:srgbClr val="6565F1"/>
                </a:solidFill>
                <a:latin typeface="Calibri" pitchFamily="34" charset="0"/>
                <a:ea typeface="Calibri" pitchFamily="34" charset="-122"/>
                <a:cs typeface="Calibri" pitchFamily="34" charset="-120"/>
              </a:rPr>
              <a:t>·</a:t>
            </a:r>
            <a:r>
              <a:rPr lang="en-US" sz="1200" b="1" dirty="0">
                <a:solidFill>
                  <a:srgbClr val="00C6AE"/>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US center: In progress</a:t>
            </a:r>
            <a:endParaRPr lang="en-US" sz="1200" dirty="0"/>
          </a:p>
        </p:txBody>
      </p:sp>
      <p:sp>
        <p:nvSpPr>
          <p:cNvPr id="20" name="Text 16"/>
          <p:cNvSpPr/>
          <p:nvPr/>
        </p:nvSpPr>
        <p:spPr>
          <a:xfrm>
            <a:off x="6522720" y="3438144"/>
            <a:ext cx="5303520" cy="341376"/>
          </a:xfrm>
          <a:prstGeom prst="rect">
            <a:avLst/>
          </a:prstGeom>
          <a:noFill/>
          <a:ln/>
        </p:spPr>
        <p:txBody>
          <a:bodyPr wrap="square" lIns="0" tIns="0" rIns="0" bIns="0" rtlCol="0" anchor="ctr"/>
          <a:lstStyle/>
          <a:p>
            <a:r>
              <a:rPr lang="en-US" sz="1200" b="1" dirty="0">
                <a:solidFill>
                  <a:srgbClr val="6565F1"/>
                </a:solidFill>
                <a:latin typeface="Calibri" pitchFamily="34" charset="0"/>
                <a:ea typeface="Calibri" pitchFamily="34" charset="-122"/>
                <a:cs typeface="Calibri" pitchFamily="34" charset="-120"/>
              </a:rPr>
              <a:t>·</a:t>
            </a:r>
            <a:r>
              <a:rPr lang="en-US" sz="1200" b="1" dirty="0">
                <a:solidFill>
                  <a:srgbClr val="00C6AE"/>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IP licensing + professional services from year 1</a:t>
            </a:r>
            <a:endParaRPr lang="en-US" sz="1200" dirty="0"/>
          </a:p>
        </p:txBody>
      </p:sp>
      <p:sp>
        <p:nvSpPr>
          <p:cNvPr id="21" name="Shape 17"/>
          <p:cNvSpPr/>
          <p:nvPr/>
        </p:nvSpPr>
        <p:spPr>
          <a:xfrm>
            <a:off x="426720" y="3986784"/>
            <a:ext cx="5608320" cy="2340864"/>
          </a:xfrm>
          <a:prstGeom prst="rect">
            <a:avLst/>
          </a:prstGeom>
          <a:solidFill>
            <a:schemeClr val="bg2">
              <a:lumMod val="10000"/>
            </a:schemeClr>
          </a:solidFill>
          <a:ln w="6350">
            <a:solidFill>
              <a:srgbClr val="3D4580"/>
            </a:solidFill>
            <a:prstDash val="solid"/>
          </a:ln>
        </p:spPr>
        <p:txBody>
          <a:bodyPr/>
          <a:lstStyle/>
          <a:p>
            <a:endParaRPr lang="fr-FR" sz="2400"/>
          </a:p>
        </p:txBody>
      </p:sp>
      <p:sp>
        <p:nvSpPr>
          <p:cNvPr id="22" name="Shape 18"/>
          <p:cNvSpPr/>
          <p:nvPr/>
        </p:nvSpPr>
        <p:spPr>
          <a:xfrm>
            <a:off x="426720" y="3986784"/>
            <a:ext cx="60960" cy="2340864"/>
          </a:xfrm>
          <a:prstGeom prst="rect">
            <a:avLst/>
          </a:prstGeom>
          <a:solidFill>
            <a:srgbClr val="6565F1"/>
          </a:solidFill>
          <a:ln w="12700">
            <a:noFill/>
            <a:prstDash val="solid"/>
          </a:ln>
        </p:spPr>
        <p:txBody>
          <a:bodyPr/>
          <a:lstStyle/>
          <a:p>
            <a:endParaRPr lang="fr-FR" sz="2400"/>
          </a:p>
        </p:txBody>
      </p:sp>
      <p:pic>
        <p:nvPicPr>
          <p:cNvPr id="23" name="Image 2" descr="preencoded.png"/>
          <p:cNvPicPr>
            <a:picLocks noChangeAspect="1"/>
          </p:cNvPicPr>
          <p:nvPr/>
        </p:nvPicPr>
        <p:blipFill>
          <a:blip r:embed="rId7" cstate="screen">
            <a:biLevel thresh="50000"/>
            <a:extLst>
              <a:ext uri="{28A0092B-C50C-407E-A947-70E740481C1C}">
                <a14:useLocalDpi xmlns:a14="http://schemas.microsoft.com/office/drawing/2010/main"/>
              </a:ext>
            </a:extLst>
          </a:blip>
          <a:stretch>
            <a:fillRect/>
          </a:stretch>
        </p:blipFill>
        <p:spPr>
          <a:xfrm>
            <a:off x="609600" y="4255008"/>
            <a:ext cx="512064" cy="512064"/>
          </a:xfrm>
          <a:prstGeom prst="rect">
            <a:avLst/>
          </a:prstGeom>
        </p:spPr>
      </p:pic>
      <p:sp>
        <p:nvSpPr>
          <p:cNvPr id="24" name="Text 19"/>
          <p:cNvSpPr/>
          <p:nvPr/>
        </p:nvSpPr>
        <p:spPr>
          <a:xfrm>
            <a:off x="1280160" y="4157472"/>
            <a:ext cx="4632960" cy="609600"/>
          </a:xfrm>
          <a:prstGeom prst="rect">
            <a:avLst/>
          </a:prstGeom>
          <a:noFill/>
          <a:ln/>
        </p:spPr>
        <p:txBody>
          <a:bodyPr wrap="square" lIns="0" tIns="0" rIns="0" bIns="0" rtlCol="0" anchor="ctr"/>
          <a:lstStyle/>
          <a:p>
            <a:r>
              <a:rPr lang="en-US" sz="1533" b="1" dirty="0">
                <a:solidFill>
                  <a:srgbClr val="FFFFFF"/>
                </a:solidFill>
                <a:latin typeface="Calibri" pitchFamily="34" charset="0"/>
                <a:ea typeface="Calibri" pitchFamily="34" charset="-122"/>
                <a:cs typeface="Calibri" pitchFamily="34" charset="-120"/>
              </a:rPr>
              <a:t>$100M Quantum Investment Fund</a:t>
            </a:r>
            <a:endParaRPr lang="en-US" sz="1533" dirty="0"/>
          </a:p>
        </p:txBody>
      </p:sp>
      <p:sp>
        <p:nvSpPr>
          <p:cNvPr id="25" name="Text 20"/>
          <p:cNvSpPr/>
          <p:nvPr/>
        </p:nvSpPr>
        <p:spPr>
          <a:xfrm>
            <a:off x="609600" y="4840224"/>
            <a:ext cx="5303520" cy="341376"/>
          </a:xfrm>
          <a:prstGeom prst="rect">
            <a:avLst/>
          </a:prstGeom>
          <a:noFill/>
          <a:ln/>
        </p:spPr>
        <p:txBody>
          <a:bodyPr wrap="square" lIns="0" tIns="0" rIns="0" bIns="0" rtlCol="0" anchor="ctr"/>
          <a:lstStyle/>
          <a:p>
            <a:r>
              <a:rPr lang="en-US" sz="1200" b="1" dirty="0">
                <a:solidFill>
                  <a:srgbClr val="6565F1"/>
                </a:solidFill>
                <a:latin typeface="Calibri" pitchFamily="34" charset="0"/>
                <a:ea typeface="Calibri" pitchFamily="34" charset="-122"/>
                <a:cs typeface="Calibri" pitchFamily="34" charset="-120"/>
              </a:rPr>
              <a:t>·</a:t>
            </a:r>
            <a:r>
              <a:rPr lang="en-US" sz="1200" b="1" dirty="0">
                <a:solidFill>
                  <a:srgbClr val="FFB547"/>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EeroQ (USA) — Superfluid Helium Qbit (2 rounds)</a:t>
            </a:r>
            <a:endParaRPr lang="en-US" sz="1200" dirty="0"/>
          </a:p>
        </p:txBody>
      </p:sp>
      <p:sp>
        <p:nvSpPr>
          <p:cNvPr id="26" name="Text 21"/>
          <p:cNvSpPr/>
          <p:nvPr/>
        </p:nvSpPr>
        <p:spPr>
          <a:xfrm>
            <a:off x="609600" y="5205984"/>
            <a:ext cx="5303520" cy="341376"/>
          </a:xfrm>
          <a:prstGeom prst="rect">
            <a:avLst/>
          </a:prstGeom>
          <a:noFill/>
          <a:ln/>
        </p:spPr>
        <p:txBody>
          <a:bodyPr wrap="square" lIns="0" tIns="0" rIns="0" bIns="0" rtlCol="0" anchor="ctr"/>
          <a:lstStyle/>
          <a:p>
            <a:r>
              <a:rPr lang="en-US" sz="1200" b="1" dirty="0">
                <a:solidFill>
                  <a:srgbClr val="6565F1"/>
                </a:solidFill>
                <a:latin typeface="Calibri" pitchFamily="34" charset="0"/>
                <a:ea typeface="Calibri" pitchFamily="34" charset="-122"/>
                <a:cs typeface="Calibri" pitchFamily="34" charset="-120"/>
              </a:rPr>
              <a:t>·</a:t>
            </a:r>
            <a:r>
              <a:rPr lang="en-US" sz="1200" b="1" dirty="0">
                <a:solidFill>
                  <a:srgbClr val="FFB547"/>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ColibriTD (France) — Quantum optimization, IBM Qiskit</a:t>
            </a:r>
            <a:endParaRPr lang="en-US" sz="1200" dirty="0"/>
          </a:p>
        </p:txBody>
      </p:sp>
      <p:sp>
        <p:nvSpPr>
          <p:cNvPr id="27" name="Text 22"/>
          <p:cNvSpPr/>
          <p:nvPr/>
        </p:nvSpPr>
        <p:spPr>
          <a:xfrm>
            <a:off x="609600" y="5571744"/>
            <a:ext cx="5303520" cy="341376"/>
          </a:xfrm>
          <a:prstGeom prst="rect">
            <a:avLst/>
          </a:prstGeom>
          <a:noFill/>
          <a:ln/>
        </p:spPr>
        <p:txBody>
          <a:bodyPr wrap="square" lIns="0" tIns="0" rIns="0" bIns="0" rtlCol="0" anchor="ctr"/>
          <a:lstStyle/>
          <a:p>
            <a:r>
              <a:rPr lang="en-US" sz="1200" b="1" dirty="0">
                <a:solidFill>
                  <a:srgbClr val="6565F1"/>
                </a:solidFill>
                <a:latin typeface="Calibri" pitchFamily="34" charset="0"/>
                <a:ea typeface="Calibri" pitchFamily="34" charset="-122"/>
                <a:cs typeface="Calibri" pitchFamily="34" charset="-120"/>
              </a:rPr>
              <a:t>·</a:t>
            </a:r>
            <a:r>
              <a:rPr lang="en-US" sz="1200" b="1" dirty="0">
                <a:solidFill>
                  <a:srgbClr val="FFB547"/>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Quobly (France) — Silicon Qbit tech (in discussion)</a:t>
            </a:r>
            <a:endParaRPr lang="en-US" sz="1200" dirty="0"/>
          </a:p>
        </p:txBody>
      </p:sp>
      <p:sp>
        <p:nvSpPr>
          <p:cNvPr id="28" name="Text 23"/>
          <p:cNvSpPr/>
          <p:nvPr/>
        </p:nvSpPr>
        <p:spPr>
          <a:xfrm>
            <a:off x="609600" y="5937504"/>
            <a:ext cx="5303520" cy="341376"/>
          </a:xfrm>
          <a:prstGeom prst="rect">
            <a:avLst/>
          </a:prstGeom>
          <a:noFill/>
          <a:ln/>
        </p:spPr>
        <p:txBody>
          <a:bodyPr wrap="square" lIns="0" tIns="0" rIns="0" bIns="0" rtlCol="0" anchor="ctr"/>
          <a:lstStyle/>
          <a:p>
            <a:r>
              <a:rPr lang="en-US" sz="1200" b="1" dirty="0">
                <a:solidFill>
                  <a:srgbClr val="6565F1"/>
                </a:solidFill>
                <a:latin typeface="Calibri" pitchFamily="34" charset="0"/>
                <a:ea typeface="Calibri" pitchFamily="34" charset="-122"/>
                <a:cs typeface="Calibri" pitchFamily="34" charset="-120"/>
              </a:rPr>
              <a:t>·</a:t>
            </a:r>
            <a:r>
              <a:rPr lang="en-US" sz="1200" b="1" dirty="0">
                <a:solidFill>
                  <a:srgbClr val="FFB547"/>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5 investments completed; vertical stack integration</a:t>
            </a:r>
            <a:endParaRPr lang="en-US" sz="1200" dirty="0"/>
          </a:p>
        </p:txBody>
      </p:sp>
      <p:sp>
        <p:nvSpPr>
          <p:cNvPr id="29" name="Shape 24"/>
          <p:cNvSpPr/>
          <p:nvPr/>
        </p:nvSpPr>
        <p:spPr>
          <a:xfrm>
            <a:off x="6339840" y="3986784"/>
            <a:ext cx="5608320" cy="2340864"/>
          </a:xfrm>
          <a:prstGeom prst="rect">
            <a:avLst/>
          </a:prstGeom>
          <a:solidFill>
            <a:schemeClr val="bg2">
              <a:lumMod val="10000"/>
            </a:schemeClr>
          </a:solidFill>
          <a:ln w="6350">
            <a:solidFill>
              <a:srgbClr val="3D4580"/>
            </a:solidFill>
            <a:prstDash val="solid"/>
          </a:ln>
        </p:spPr>
        <p:txBody>
          <a:bodyPr/>
          <a:lstStyle/>
          <a:p>
            <a:endParaRPr lang="fr-FR" sz="2400"/>
          </a:p>
        </p:txBody>
      </p:sp>
      <p:sp>
        <p:nvSpPr>
          <p:cNvPr id="30" name="Shape 25"/>
          <p:cNvSpPr/>
          <p:nvPr/>
        </p:nvSpPr>
        <p:spPr>
          <a:xfrm>
            <a:off x="6339840" y="3986784"/>
            <a:ext cx="60960" cy="2340864"/>
          </a:xfrm>
          <a:prstGeom prst="rect">
            <a:avLst/>
          </a:prstGeom>
          <a:solidFill>
            <a:srgbClr val="6565F1"/>
          </a:solidFill>
          <a:ln w="12700">
            <a:noFill/>
            <a:prstDash val="solid"/>
          </a:ln>
        </p:spPr>
        <p:txBody>
          <a:bodyPr/>
          <a:lstStyle/>
          <a:p>
            <a:endParaRPr lang="fr-FR" sz="2400"/>
          </a:p>
        </p:txBody>
      </p:sp>
      <p:pic>
        <p:nvPicPr>
          <p:cNvPr id="31" name="Image 3" descr="preencoded.png"/>
          <p:cNvPicPr>
            <a:picLocks noChangeAspect="1"/>
          </p:cNvPicPr>
          <p:nvPr/>
        </p:nvPicPr>
        <p:blipFill>
          <a:blip r:embed="rId8" cstate="screen">
            <a:biLevel thresh="50000"/>
            <a:extLst>
              <a:ext uri="{28A0092B-C50C-407E-A947-70E740481C1C}">
                <a14:useLocalDpi xmlns:a14="http://schemas.microsoft.com/office/drawing/2010/main"/>
              </a:ext>
            </a:extLst>
          </a:blip>
          <a:stretch>
            <a:fillRect/>
          </a:stretch>
        </p:blipFill>
        <p:spPr>
          <a:xfrm>
            <a:off x="6522720" y="4255008"/>
            <a:ext cx="512064" cy="512064"/>
          </a:xfrm>
          <a:prstGeom prst="rect">
            <a:avLst/>
          </a:prstGeom>
        </p:spPr>
      </p:pic>
      <p:sp>
        <p:nvSpPr>
          <p:cNvPr id="32" name="Text 26"/>
          <p:cNvSpPr/>
          <p:nvPr/>
        </p:nvSpPr>
        <p:spPr>
          <a:xfrm>
            <a:off x="7193280" y="4157472"/>
            <a:ext cx="4632960" cy="609600"/>
          </a:xfrm>
          <a:prstGeom prst="rect">
            <a:avLst/>
          </a:prstGeom>
          <a:noFill/>
          <a:ln/>
        </p:spPr>
        <p:txBody>
          <a:bodyPr wrap="square" lIns="0" tIns="0" rIns="0" bIns="0" rtlCol="0" anchor="ctr"/>
          <a:lstStyle/>
          <a:p>
            <a:r>
              <a:rPr lang="en-US" sz="1533" b="1" dirty="0">
                <a:solidFill>
                  <a:srgbClr val="FFFFFF"/>
                </a:solidFill>
                <a:latin typeface="Calibri" pitchFamily="34" charset="0"/>
                <a:ea typeface="Calibri" pitchFamily="34" charset="-122"/>
                <a:cs typeface="Calibri" pitchFamily="34" charset="-120"/>
              </a:rPr>
              <a:t>Secure Satellite Connectivity</a:t>
            </a:r>
            <a:endParaRPr lang="en-US" sz="1533" dirty="0"/>
          </a:p>
        </p:txBody>
      </p:sp>
      <p:sp>
        <p:nvSpPr>
          <p:cNvPr id="33" name="Text 27"/>
          <p:cNvSpPr/>
          <p:nvPr/>
        </p:nvSpPr>
        <p:spPr>
          <a:xfrm>
            <a:off x="6522720" y="4840224"/>
            <a:ext cx="5303520" cy="341376"/>
          </a:xfrm>
          <a:prstGeom prst="rect">
            <a:avLst/>
          </a:prstGeom>
          <a:noFill/>
          <a:ln/>
        </p:spPr>
        <p:txBody>
          <a:bodyPr wrap="square" lIns="0" tIns="0" rIns="0" bIns="0" rtlCol="0" anchor="ctr"/>
          <a:lstStyle/>
          <a:p>
            <a:r>
              <a:rPr lang="en-US" sz="1200" b="1" dirty="0">
                <a:solidFill>
                  <a:srgbClr val="5B6CFF"/>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20+ next-gen satellites launched</a:t>
            </a:r>
            <a:endParaRPr lang="en-US" sz="1200" dirty="0"/>
          </a:p>
        </p:txBody>
      </p:sp>
      <p:sp>
        <p:nvSpPr>
          <p:cNvPr id="34" name="Text 28"/>
          <p:cNvSpPr/>
          <p:nvPr/>
        </p:nvSpPr>
        <p:spPr>
          <a:xfrm>
            <a:off x="6522720" y="5205984"/>
            <a:ext cx="5303520" cy="341376"/>
          </a:xfrm>
          <a:prstGeom prst="rect">
            <a:avLst/>
          </a:prstGeom>
          <a:noFill/>
          <a:ln/>
        </p:spPr>
        <p:txBody>
          <a:bodyPr wrap="square" lIns="0" tIns="0" rIns="0" bIns="0" rtlCol="0" anchor="ctr"/>
          <a:lstStyle/>
          <a:p>
            <a:r>
              <a:rPr lang="en-US" sz="1200" b="1" dirty="0">
                <a:solidFill>
                  <a:srgbClr val="5B6CFF"/>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Addresses ~80% terrestrial connectivity gap</a:t>
            </a:r>
            <a:endParaRPr lang="en-US" sz="1200" dirty="0"/>
          </a:p>
        </p:txBody>
      </p:sp>
      <p:sp>
        <p:nvSpPr>
          <p:cNvPr id="35" name="Text 29"/>
          <p:cNvSpPr/>
          <p:nvPr/>
        </p:nvSpPr>
        <p:spPr>
          <a:xfrm>
            <a:off x="6522720" y="5571744"/>
            <a:ext cx="5303520" cy="341376"/>
          </a:xfrm>
          <a:prstGeom prst="rect">
            <a:avLst/>
          </a:prstGeom>
          <a:noFill/>
          <a:ln/>
        </p:spPr>
        <p:txBody>
          <a:bodyPr wrap="square" lIns="0" tIns="0" rIns="0" bIns="0" rtlCol="0" anchor="ctr"/>
          <a:lstStyle/>
          <a:p>
            <a:r>
              <a:rPr lang="en-US" sz="1200" b="1" dirty="0">
                <a:solidFill>
                  <a:srgbClr val="5B6CFF"/>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25B+ IoT devices by 2030 — growing market</a:t>
            </a:r>
            <a:endParaRPr lang="en-US" sz="1200" dirty="0"/>
          </a:p>
        </p:txBody>
      </p:sp>
      <p:sp>
        <p:nvSpPr>
          <p:cNvPr id="36" name="Text 30"/>
          <p:cNvSpPr/>
          <p:nvPr/>
        </p:nvSpPr>
        <p:spPr>
          <a:xfrm>
            <a:off x="6522720" y="5937504"/>
            <a:ext cx="5303520" cy="341376"/>
          </a:xfrm>
          <a:prstGeom prst="rect">
            <a:avLst/>
          </a:prstGeom>
          <a:noFill/>
          <a:ln/>
        </p:spPr>
        <p:txBody>
          <a:bodyPr wrap="square" lIns="0" tIns="0" rIns="0" bIns="0" rtlCol="0" anchor="ctr"/>
          <a:lstStyle/>
          <a:p>
            <a:r>
              <a:rPr lang="en-US" sz="1200" b="1" dirty="0">
                <a:solidFill>
                  <a:srgbClr val="5B6CFF"/>
                </a:solidFill>
                <a:latin typeface="Calibri" pitchFamily="34" charset="0"/>
                <a:ea typeface="Calibri" pitchFamily="34" charset="-122"/>
                <a:cs typeface="Calibri" pitchFamily="34" charset="-120"/>
              </a:rPr>
              <a:t>·  </a:t>
            </a:r>
            <a:r>
              <a:rPr lang="en-US" sz="1200" dirty="0">
                <a:solidFill>
                  <a:srgbClr val="E8ECFF"/>
                </a:solidFill>
                <a:latin typeface="Calibri" pitchFamily="34" charset="0"/>
                <a:ea typeface="Calibri" pitchFamily="34" charset="-122"/>
                <a:cs typeface="Calibri" pitchFamily="34" charset="-120"/>
              </a:rPr>
              <a:t>PQC integrated into each satellite iteration</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43EED0-551D-6F73-C6BF-A47223B0494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5" name="Rectangle: Rounded Corners 4">
            <a:extLst>
              <a:ext uri="{FF2B5EF4-FFF2-40B4-BE49-F238E27FC236}">
                <a16:creationId xmlns:a16="http://schemas.microsoft.com/office/drawing/2014/main" id="{48F332A1-2F31-1CD0-56FF-AEBC2B5A0E32}"/>
              </a:ext>
            </a:extLst>
          </p:cNvPr>
          <p:cNvSpPr/>
          <p:nvPr/>
        </p:nvSpPr>
        <p:spPr>
          <a:xfrm>
            <a:off x="8050032" y="2311110"/>
            <a:ext cx="3696168" cy="1337404"/>
          </a:xfrm>
          <a:prstGeom prst="roundRect">
            <a:avLst>
              <a:gd name="adj" fmla="val 264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Rounded Corners 3">
            <a:extLst>
              <a:ext uri="{FF2B5EF4-FFF2-40B4-BE49-F238E27FC236}">
                <a16:creationId xmlns:a16="http://schemas.microsoft.com/office/drawing/2014/main" id="{B099FEA0-8B39-9788-7BA9-35AABD8F87D6}"/>
              </a:ext>
            </a:extLst>
          </p:cNvPr>
          <p:cNvSpPr/>
          <p:nvPr/>
        </p:nvSpPr>
        <p:spPr>
          <a:xfrm>
            <a:off x="7982027" y="3997389"/>
            <a:ext cx="3439886" cy="1337404"/>
          </a:xfrm>
          <a:prstGeom prst="roundRect">
            <a:avLst>
              <a:gd name="adj" fmla="val 264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Rounded Corners 2">
            <a:extLst>
              <a:ext uri="{FF2B5EF4-FFF2-40B4-BE49-F238E27FC236}">
                <a16:creationId xmlns:a16="http://schemas.microsoft.com/office/drawing/2014/main" id="{E94F270B-ABC5-0FE3-500E-CBEBC6F9B3F6}"/>
              </a:ext>
            </a:extLst>
          </p:cNvPr>
          <p:cNvSpPr/>
          <p:nvPr/>
        </p:nvSpPr>
        <p:spPr>
          <a:xfrm>
            <a:off x="4376057" y="5215796"/>
            <a:ext cx="3439886" cy="1337404"/>
          </a:xfrm>
          <a:prstGeom prst="roundRect">
            <a:avLst>
              <a:gd name="adj" fmla="val 264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Rectangle: Rounded Corners 1">
            <a:extLst>
              <a:ext uri="{FF2B5EF4-FFF2-40B4-BE49-F238E27FC236}">
                <a16:creationId xmlns:a16="http://schemas.microsoft.com/office/drawing/2014/main" id="{E765523F-8EAD-66A3-F24C-5FB28C770E8A}"/>
              </a:ext>
            </a:extLst>
          </p:cNvPr>
          <p:cNvSpPr/>
          <p:nvPr/>
        </p:nvSpPr>
        <p:spPr>
          <a:xfrm>
            <a:off x="445800" y="2312924"/>
            <a:ext cx="3439886" cy="1337404"/>
          </a:xfrm>
          <a:prstGeom prst="roundRect">
            <a:avLst>
              <a:gd name="adj" fmla="val 264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Rounded Corners 24">
            <a:extLst>
              <a:ext uri="{FF2B5EF4-FFF2-40B4-BE49-F238E27FC236}">
                <a16:creationId xmlns:a16="http://schemas.microsoft.com/office/drawing/2014/main" id="{4E29F0F5-6F7E-4411-8D96-938636980E11}"/>
              </a:ext>
            </a:extLst>
          </p:cNvPr>
          <p:cNvSpPr/>
          <p:nvPr/>
        </p:nvSpPr>
        <p:spPr>
          <a:xfrm>
            <a:off x="445800" y="3997389"/>
            <a:ext cx="3439886" cy="1337404"/>
          </a:xfrm>
          <a:prstGeom prst="roundRect">
            <a:avLst>
              <a:gd name="adj" fmla="val 264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 13">
            <a:extLst>
              <a:ext uri="{FF2B5EF4-FFF2-40B4-BE49-F238E27FC236}">
                <a16:creationId xmlns:a16="http://schemas.microsoft.com/office/drawing/2014/main" id="{A703B098-68FD-F4A6-C7C0-FF47EBBF51C0}"/>
              </a:ext>
            </a:extLst>
          </p:cNvPr>
          <p:cNvSpPr/>
          <p:nvPr/>
        </p:nvSpPr>
        <p:spPr>
          <a:xfrm>
            <a:off x="1396165" y="2515832"/>
            <a:ext cx="2917952" cy="877824"/>
          </a:xfrm>
          <a:prstGeom prst="rect">
            <a:avLst/>
          </a:prstGeom>
          <a:noFill/>
          <a:ln/>
        </p:spPr>
        <p:txBody>
          <a:bodyPr wrap="square" lIns="0" tIns="0" rIns="0" bIns="0" rtlCol="0" anchor="ctr"/>
          <a:lstStyle/>
          <a:p>
            <a:r>
              <a:rPr lang="en-US" sz="2000" b="1" dirty="0">
                <a:latin typeface="Roboto" panose="02000000000000000000" pitchFamily="2" charset="0"/>
                <a:ea typeface="Roboto" panose="02000000000000000000" pitchFamily="2" charset="0"/>
                <a:cs typeface="Calibri" pitchFamily="34" charset="-120"/>
              </a:rPr>
              <a:t>Quantum-Resistant</a:t>
            </a:r>
            <a:endParaRPr lang="en-US" sz="2000" b="1"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cs typeface="Calibri" pitchFamily="34" charset="-120"/>
              </a:rPr>
              <a:t>Semiconductors</a:t>
            </a:r>
            <a:endParaRPr lang="en-US" sz="2000" b="1" dirty="0">
              <a:latin typeface="Roboto" panose="02000000000000000000" pitchFamily="2" charset="0"/>
              <a:ea typeface="Roboto" panose="02000000000000000000" pitchFamily="2" charset="0"/>
            </a:endParaRPr>
          </a:p>
        </p:txBody>
      </p:sp>
      <p:sp>
        <p:nvSpPr>
          <p:cNvPr id="9" name="Text 15">
            <a:extLst>
              <a:ext uri="{FF2B5EF4-FFF2-40B4-BE49-F238E27FC236}">
                <a16:creationId xmlns:a16="http://schemas.microsoft.com/office/drawing/2014/main" id="{7AB96F04-73D3-57BF-1EF7-7A1E09E51577}"/>
              </a:ext>
            </a:extLst>
          </p:cNvPr>
          <p:cNvSpPr/>
          <p:nvPr/>
        </p:nvSpPr>
        <p:spPr>
          <a:xfrm>
            <a:off x="8974117" y="4227179"/>
            <a:ext cx="2251456" cy="877824"/>
          </a:xfrm>
          <a:prstGeom prst="rect">
            <a:avLst/>
          </a:prstGeom>
          <a:noFill/>
          <a:ln/>
        </p:spPr>
        <p:txBody>
          <a:bodyPr wrap="square" lIns="0" tIns="0" rIns="0" bIns="0" rtlCol="0" anchor="ctr"/>
          <a:lstStyle/>
          <a:p>
            <a:r>
              <a:rPr lang="en-US" sz="2000" b="1" dirty="0">
                <a:latin typeface="Roboto" panose="02000000000000000000" pitchFamily="2" charset="0"/>
                <a:ea typeface="Roboto" panose="02000000000000000000" pitchFamily="2" charset="0"/>
                <a:cs typeface="Calibri" pitchFamily="34" charset="-120"/>
              </a:rPr>
              <a:t>Post-Quantum</a:t>
            </a:r>
            <a:endParaRPr lang="en-US" sz="2000" b="1"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cs typeface="Calibri" pitchFamily="34" charset="-120"/>
              </a:rPr>
              <a:t>PKI &amp; Certificates</a:t>
            </a:r>
            <a:endParaRPr lang="en-US" sz="2000" b="1" dirty="0">
              <a:latin typeface="Roboto" panose="02000000000000000000" pitchFamily="2" charset="0"/>
              <a:ea typeface="Roboto" panose="02000000000000000000" pitchFamily="2" charset="0"/>
            </a:endParaRPr>
          </a:p>
        </p:txBody>
      </p:sp>
      <p:grpSp>
        <p:nvGrpSpPr>
          <p:cNvPr id="10" name="Group 9">
            <a:extLst>
              <a:ext uri="{FF2B5EF4-FFF2-40B4-BE49-F238E27FC236}">
                <a16:creationId xmlns:a16="http://schemas.microsoft.com/office/drawing/2014/main" id="{0E005955-7533-7B65-92FF-7EF06504941F}"/>
              </a:ext>
            </a:extLst>
          </p:cNvPr>
          <p:cNvGrpSpPr/>
          <p:nvPr/>
        </p:nvGrpSpPr>
        <p:grpSpPr>
          <a:xfrm>
            <a:off x="4842149" y="5461649"/>
            <a:ext cx="3030220" cy="877824"/>
            <a:chOff x="805180" y="4544236"/>
            <a:chExt cx="3030220" cy="877824"/>
          </a:xfrm>
        </p:grpSpPr>
        <p:pic>
          <p:nvPicPr>
            <p:cNvPr id="11" name="Image 3" descr="preencoded.png">
              <a:extLst>
                <a:ext uri="{FF2B5EF4-FFF2-40B4-BE49-F238E27FC236}">
                  <a16:creationId xmlns:a16="http://schemas.microsoft.com/office/drawing/2014/main" id="{F5BCD7A6-F1C3-073C-8FE8-9788D7D4B860}"/>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tretch>
              <a:fillRect/>
            </a:stretch>
          </p:blipFill>
          <p:spPr>
            <a:xfrm>
              <a:off x="805180" y="4769788"/>
              <a:ext cx="426720" cy="426720"/>
            </a:xfrm>
            <a:prstGeom prst="rect">
              <a:avLst/>
            </a:prstGeom>
          </p:spPr>
        </p:pic>
        <p:sp>
          <p:nvSpPr>
            <p:cNvPr id="12" name="Text 19">
              <a:extLst>
                <a:ext uri="{FF2B5EF4-FFF2-40B4-BE49-F238E27FC236}">
                  <a16:creationId xmlns:a16="http://schemas.microsoft.com/office/drawing/2014/main" id="{1A831ACA-D0B0-40EF-16C2-3AB9A0F315F2}"/>
                </a:ext>
              </a:extLst>
            </p:cNvPr>
            <p:cNvSpPr/>
            <p:nvPr/>
          </p:nvSpPr>
          <p:spPr>
            <a:xfrm>
              <a:off x="1493520" y="4544236"/>
              <a:ext cx="2341880" cy="877824"/>
            </a:xfrm>
            <a:prstGeom prst="rect">
              <a:avLst/>
            </a:prstGeom>
            <a:noFill/>
            <a:ln/>
          </p:spPr>
          <p:txBody>
            <a:bodyPr wrap="square" lIns="0" tIns="0" rIns="0" bIns="0" rtlCol="0" anchor="ctr"/>
            <a:lstStyle/>
            <a:p>
              <a:r>
                <a:rPr lang="en-US" sz="2000" b="1" dirty="0">
                  <a:latin typeface="Roboto" panose="02000000000000000000" pitchFamily="2" charset="0"/>
                  <a:ea typeface="Roboto" panose="02000000000000000000" pitchFamily="2" charset="0"/>
                  <a:cs typeface="Calibri" pitchFamily="34" charset="-120"/>
                </a:rPr>
                <a:t>Secure Satellite</a:t>
              </a:r>
              <a:endParaRPr lang="en-US" sz="2000" b="1"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cs typeface="Calibri" pitchFamily="34" charset="-120"/>
                </a:rPr>
                <a:t>Connectivity</a:t>
              </a:r>
              <a:endParaRPr lang="en-US" sz="2000" b="1" dirty="0">
                <a:latin typeface="Roboto" panose="02000000000000000000" pitchFamily="2" charset="0"/>
                <a:ea typeface="Roboto" panose="02000000000000000000" pitchFamily="2" charset="0"/>
              </a:endParaRPr>
            </a:p>
          </p:txBody>
        </p:sp>
      </p:grpSp>
      <p:sp>
        <p:nvSpPr>
          <p:cNvPr id="13" name="Text 21">
            <a:extLst>
              <a:ext uri="{FF2B5EF4-FFF2-40B4-BE49-F238E27FC236}">
                <a16:creationId xmlns:a16="http://schemas.microsoft.com/office/drawing/2014/main" id="{B11D53D5-DC22-E91C-4F2E-634FAD3BFC07}"/>
              </a:ext>
            </a:extLst>
          </p:cNvPr>
          <p:cNvSpPr/>
          <p:nvPr/>
        </p:nvSpPr>
        <p:spPr>
          <a:xfrm>
            <a:off x="8974117" y="2520022"/>
            <a:ext cx="3309620" cy="877824"/>
          </a:xfrm>
          <a:prstGeom prst="rect">
            <a:avLst/>
          </a:prstGeom>
          <a:noFill/>
          <a:ln/>
        </p:spPr>
        <p:txBody>
          <a:bodyPr wrap="square" lIns="0" tIns="0" rIns="0" bIns="0" rtlCol="0" anchor="ctr"/>
          <a:lstStyle/>
          <a:p>
            <a:r>
              <a:rPr lang="en-US" sz="2000" b="1" dirty="0">
                <a:latin typeface="Roboto" panose="02000000000000000000" pitchFamily="2" charset="0"/>
                <a:ea typeface="Roboto" panose="02000000000000000000" pitchFamily="2" charset="0"/>
                <a:cs typeface="Calibri" pitchFamily="34" charset="-120"/>
              </a:rPr>
              <a:t>Test &amp; Personalization</a:t>
            </a:r>
            <a:endParaRPr lang="en-US" sz="2000" b="1"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cs typeface="Calibri" pitchFamily="34" charset="-120"/>
              </a:rPr>
              <a:t>Centers (OSPT)</a:t>
            </a:r>
            <a:endParaRPr lang="en-US" sz="2000" b="1" dirty="0">
              <a:latin typeface="Roboto" panose="02000000000000000000" pitchFamily="2" charset="0"/>
              <a:ea typeface="Roboto" panose="02000000000000000000" pitchFamily="2" charset="0"/>
            </a:endParaRPr>
          </a:p>
        </p:txBody>
      </p:sp>
      <p:sp>
        <p:nvSpPr>
          <p:cNvPr id="14" name="Text 23">
            <a:extLst>
              <a:ext uri="{FF2B5EF4-FFF2-40B4-BE49-F238E27FC236}">
                <a16:creationId xmlns:a16="http://schemas.microsoft.com/office/drawing/2014/main" id="{EBAFC4C2-7ACD-046C-C73D-F308AF336B40}"/>
              </a:ext>
            </a:extLst>
          </p:cNvPr>
          <p:cNvSpPr/>
          <p:nvPr/>
        </p:nvSpPr>
        <p:spPr>
          <a:xfrm>
            <a:off x="1383030" y="4233207"/>
            <a:ext cx="2987040" cy="877824"/>
          </a:xfrm>
          <a:prstGeom prst="rect">
            <a:avLst/>
          </a:prstGeom>
          <a:noFill/>
          <a:ln/>
        </p:spPr>
        <p:txBody>
          <a:bodyPr wrap="square" lIns="0" tIns="0" rIns="0" bIns="0" rtlCol="0" anchor="ctr"/>
          <a:lstStyle/>
          <a:p>
            <a:r>
              <a:rPr lang="en-US" sz="2000" b="1" dirty="0">
                <a:latin typeface="Roboto" panose="02000000000000000000" pitchFamily="2" charset="0"/>
                <a:ea typeface="Roboto" panose="02000000000000000000" pitchFamily="2" charset="0"/>
                <a:cs typeface="Calibri" pitchFamily="34" charset="-120"/>
              </a:rPr>
              <a:t>$100M Quantum</a:t>
            </a:r>
            <a:endParaRPr lang="en-US" sz="2000" b="1" dirty="0">
              <a:latin typeface="Roboto" panose="02000000000000000000" pitchFamily="2" charset="0"/>
              <a:ea typeface="Roboto" panose="02000000000000000000" pitchFamily="2" charset="0"/>
            </a:endParaRPr>
          </a:p>
          <a:p>
            <a:r>
              <a:rPr lang="en-US" sz="2000" b="1" dirty="0">
                <a:latin typeface="Roboto" panose="02000000000000000000" pitchFamily="2" charset="0"/>
                <a:ea typeface="Roboto" panose="02000000000000000000" pitchFamily="2" charset="0"/>
                <a:cs typeface="Calibri" pitchFamily="34" charset="-120"/>
              </a:rPr>
              <a:t>Investment Fund</a:t>
            </a:r>
            <a:endParaRPr lang="en-US" sz="2000" b="1" dirty="0">
              <a:latin typeface="Roboto" panose="02000000000000000000" pitchFamily="2" charset="0"/>
              <a:ea typeface="Roboto" panose="02000000000000000000" pitchFamily="2" charset="0"/>
            </a:endParaRPr>
          </a:p>
        </p:txBody>
      </p:sp>
      <p:sp>
        <p:nvSpPr>
          <p:cNvPr id="15" name="Text 1">
            <a:extLst>
              <a:ext uri="{FF2B5EF4-FFF2-40B4-BE49-F238E27FC236}">
                <a16:creationId xmlns:a16="http://schemas.microsoft.com/office/drawing/2014/main" id="{20DA28D6-6B30-3C83-E314-2507BF82D5ED}"/>
              </a:ext>
            </a:extLst>
          </p:cNvPr>
          <p:cNvSpPr/>
          <p:nvPr/>
        </p:nvSpPr>
        <p:spPr>
          <a:xfrm>
            <a:off x="3333115" y="4196361"/>
            <a:ext cx="5525770" cy="670560"/>
          </a:xfrm>
          <a:prstGeom prst="rect">
            <a:avLst/>
          </a:prstGeom>
          <a:noFill/>
          <a:ln/>
        </p:spPr>
        <p:txBody>
          <a:bodyPr wrap="square" lIns="0" tIns="0" rIns="0" bIns="0" rtlCol="0" anchor="ctr"/>
          <a:lstStyle/>
          <a:p>
            <a:pPr algn="ctr"/>
            <a:r>
              <a:rPr lang="en-US" sz="2800" b="1" dirty="0">
                <a:solidFill>
                  <a:schemeClr val="bg1"/>
                </a:solidFill>
                <a:latin typeface="Calibri" pitchFamily="34" charset="0"/>
                <a:ea typeface="Calibri" pitchFamily="34" charset="-122"/>
                <a:cs typeface="Calibri" pitchFamily="34" charset="-120"/>
              </a:rPr>
              <a:t>SEALSQ Corp.</a:t>
            </a:r>
            <a:endParaRPr lang="en-US" sz="2800" dirty="0">
              <a:solidFill>
                <a:schemeClr val="bg1"/>
              </a:solidFill>
            </a:endParaRPr>
          </a:p>
        </p:txBody>
      </p:sp>
      <p:pic>
        <p:nvPicPr>
          <p:cNvPr id="16" name="Image 0" descr="preencoded.png">
            <a:extLst>
              <a:ext uri="{FF2B5EF4-FFF2-40B4-BE49-F238E27FC236}">
                <a16:creationId xmlns:a16="http://schemas.microsoft.com/office/drawing/2014/main" id="{8B82B817-56F2-7310-6668-5B8F4313A825}"/>
              </a:ext>
            </a:extLst>
          </p:cNvPr>
          <p:cNvPicPr>
            <a:picLocks noChangeAspect="1"/>
          </p:cNvPicPr>
          <p:nvPr/>
        </p:nvPicPr>
        <p:blipFill>
          <a:blip r:embed="rId4" cstate="screen">
            <a:biLevel thresh="75000"/>
            <a:extLst>
              <a:ext uri="{28A0092B-C50C-407E-A947-70E740481C1C}">
                <a14:useLocalDpi xmlns:a14="http://schemas.microsoft.com/office/drawing/2010/main"/>
              </a:ext>
            </a:extLst>
          </a:blip>
          <a:stretch>
            <a:fillRect/>
          </a:stretch>
        </p:blipFill>
        <p:spPr>
          <a:xfrm>
            <a:off x="816431" y="2741384"/>
            <a:ext cx="426720" cy="426720"/>
          </a:xfrm>
          <a:prstGeom prst="rect">
            <a:avLst/>
          </a:prstGeom>
        </p:spPr>
      </p:pic>
      <p:pic>
        <p:nvPicPr>
          <p:cNvPr id="17" name="Image 2" descr="preencoded.png">
            <a:extLst>
              <a:ext uri="{FF2B5EF4-FFF2-40B4-BE49-F238E27FC236}">
                <a16:creationId xmlns:a16="http://schemas.microsoft.com/office/drawing/2014/main" id="{58EAE3FE-A3A1-E141-7174-5CE688B39099}"/>
              </a:ext>
            </a:extLst>
          </p:cNvPr>
          <p:cNvPicPr>
            <a:picLocks noChangeAspect="1"/>
          </p:cNvPicPr>
          <p:nvPr/>
        </p:nvPicPr>
        <p:blipFill>
          <a:blip r:embed="rId5" cstate="screen">
            <a:biLevel thresh="75000"/>
            <a:extLst>
              <a:ext uri="{28A0092B-C50C-407E-A947-70E740481C1C}">
                <a14:useLocalDpi xmlns:a14="http://schemas.microsoft.com/office/drawing/2010/main"/>
              </a:ext>
            </a:extLst>
          </a:blip>
          <a:stretch>
            <a:fillRect/>
          </a:stretch>
        </p:blipFill>
        <p:spPr>
          <a:xfrm>
            <a:off x="8306314" y="4452731"/>
            <a:ext cx="426720" cy="426720"/>
          </a:xfrm>
          <a:prstGeom prst="rect">
            <a:avLst/>
          </a:prstGeom>
        </p:spPr>
      </p:pic>
      <p:pic>
        <p:nvPicPr>
          <p:cNvPr id="18" name="Image 4" descr="preencoded.png">
            <a:extLst>
              <a:ext uri="{FF2B5EF4-FFF2-40B4-BE49-F238E27FC236}">
                <a16:creationId xmlns:a16="http://schemas.microsoft.com/office/drawing/2014/main" id="{E9828E68-E14A-E9E8-1C12-D67FEA641B42}"/>
              </a:ext>
            </a:extLst>
          </p:cNvPr>
          <p:cNvPicPr>
            <a:picLocks noChangeAspect="1"/>
          </p:cNvPicPr>
          <p:nvPr/>
        </p:nvPicPr>
        <p:blipFill>
          <a:blip r:embed="rId6" cstate="screen">
            <a:biLevel thresh="75000"/>
            <a:extLst>
              <a:ext uri="{28A0092B-C50C-407E-A947-70E740481C1C}">
                <a14:useLocalDpi xmlns:a14="http://schemas.microsoft.com/office/drawing/2010/main"/>
              </a:ext>
            </a:extLst>
          </a:blip>
          <a:stretch>
            <a:fillRect/>
          </a:stretch>
        </p:blipFill>
        <p:spPr>
          <a:xfrm>
            <a:off x="8306314" y="2768266"/>
            <a:ext cx="426720" cy="426720"/>
          </a:xfrm>
          <a:prstGeom prst="rect">
            <a:avLst/>
          </a:prstGeom>
        </p:spPr>
      </p:pic>
      <p:pic>
        <p:nvPicPr>
          <p:cNvPr id="19" name="Image 5" descr="preencoded.png">
            <a:extLst>
              <a:ext uri="{FF2B5EF4-FFF2-40B4-BE49-F238E27FC236}">
                <a16:creationId xmlns:a16="http://schemas.microsoft.com/office/drawing/2014/main" id="{D0A3C481-D29F-89FA-067D-4F2B963D49DC}"/>
              </a:ext>
            </a:extLst>
          </p:cNvPr>
          <p:cNvPicPr>
            <a:picLocks noChangeAspect="1"/>
          </p:cNvPicPr>
          <p:nvPr/>
        </p:nvPicPr>
        <p:blipFill>
          <a:blip r:embed="rId7" cstate="screen">
            <a:biLevel thresh="75000"/>
            <a:extLst>
              <a:ext uri="{28A0092B-C50C-407E-A947-70E740481C1C}">
                <a14:useLocalDpi xmlns:a14="http://schemas.microsoft.com/office/drawing/2010/main"/>
              </a:ext>
            </a:extLst>
          </a:blip>
          <a:stretch>
            <a:fillRect/>
          </a:stretch>
        </p:blipFill>
        <p:spPr>
          <a:xfrm>
            <a:off x="810115" y="4452731"/>
            <a:ext cx="426720" cy="426720"/>
          </a:xfrm>
          <a:prstGeom prst="rect">
            <a:avLst/>
          </a:prstGeom>
        </p:spPr>
      </p:pic>
      <p:pic>
        <p:nvPicPr>
          <p:cNvPr id="23" name="Picture 22">
            <a:extLst>
              <a:ext uri="{FF2B5EF4-FFF2-40B4-BE49-F238E27FC236}">
                <a16:creationId xmlns:a16="http://schemas.microsoft.com/office/drawing/2014/main" id="{EC510D02-0DA9-4E0F-E9F4-E91E3D4AEF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04052" y="1976156"/>
            <a:ext cx="2383896" cy="2383896"/>
          </a:xfrm>
          <a:prstGeom prst="rect">
            <a:avLst/>
          </a:prstGeom>
        </p:spPr>
      </p:pic>
      <p:sp>
        <p:nvSpPr>
          <p:cNvPr id="24" name="Text 1">
            <a:extLst>
              <a:ext uri="{FF2B5EF4-FFF2-40B4-BE49-F238E27FC236}">
                <a16:creationId xmlns:a16="http://schemas.microsoft.com/office/drawing/2014/main" id="{B5C60A3F-3A47-A877-6A2E-2A811100FF91}"/>
              </a:ext>
            </a:extLst>
          </p:cNvPr>
          <p:cNvSpPr/>
          <p:nvPr/>
        </p:nvSpPr>
        <p:spPr>
          <a:xfrm>
            <a:off x="609600" y="304800"/>
            <a:ext cx="10972800" cy="670560"/>
          </a:xfrm>
          <a:prstGeom prst="rect">
            <a:avLst/>
          </a:prstGeom>
          <a:noFill/>
          <a:ln/>
        </p:spPr>
        <p:txBody>
          <a:bodyPr wrap="square" lIns="0" tIns="0" rIns="0" bIns="0" rtlCol="0" anchor="ctr"/>
          <a:lstStyle/>
          <a:p>
            <a:r>
              <a:rPr lang="en-US" sz="3200" b="1" dirty="0">
                <a:solidFill>
                  <a:schemeClr val="bg1"/>
                </a:solidFill>
                <a:latin typeface="Calibri" pitchFamily="34" charset="0"/>
                <a:ea typeface="Calibri" pitchFamily="34" charset="-122"/>
                <a:cs typeface="Calibri" pitchFamily="34" charset="-120"/>
              </a:rPr>
              <a:t>SEALSQ’s Quantum Ecosystem</a:t>
            </a:r>
            <a:endParaRPr lang="en-US" sz="3200" dirty="0">
              <a:solidFill>
                <a:schemeClr val="bg1"/>
              </a:solidFill>
            </a:endParaRPr>
          </a:p>
        </p:txBody>
      </p:sp>
    </p:spTree>
    <p:extLst>
      <p:ext uri="{BB962C8B-B14F-4D97-AF65-F5344CB8AC3E}">
        <p14:creationId xmlns:p14="http://schemas.microsoft.com/office/powerpoint/2010/main" val="446141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6">
            <a:extLst>
              <a:ext uri="{FF2B5EF4-FFF2-40B4-BE49-F238E27FC236}">
                <a16:creationId xmlns:a16="http://schemas.microsoft.com/office/drawing/2014/main" id="{701C56E4-AB17-D0A4-DCCA-9568B2EA13F4}"/>
              </a:ext>
            </a:extLst>
          </p:cNvPr>
          <p:cNvSpPr txBox="1">
            <a:spLocks/>
          </p:cNvSpPr>
          <p:nvPr/>
        </p:nvSpPr>
        <p:spPr>
          <a:xfrm>
            <a:off x="571948" y="0"/>
            <a:ext cx="10515600" cy="1325563"/>
          </a:xfrm>
          <a:prstGeom prst="rect">
            <a:avLst/>
          </a:prstGeom>
          <a:noFill/>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r>
              <a:rPr lang="en-US" sz="3200" kern="0" dirty="0">
                <a:gradFill>
                  <a:gsLst>
                    <a:gs pos="0">
                      <a:srgbClr val="339AF0"/>
                    </a:gs>
                    <a:gs pos="100000">
                      <a:srgbClr val="7850F2"/>
                    </a:gs>
                  </a:gsLst>
                  <a:lin ang="0" scaled="0"/>
                </a:gradFill>
              </a:rPr>
              <a:t>From Root-of-Trust to </a:t>
            </a:r>
            <a:r>
              <a:rPr lang="en-US" sz="3200" kern="0" dirty="0" err="1">
                <a:gradFill>
                  <a:gsLst>
                    <a:gs pos="0">
                      <a:srgbClr val="339AF0"/>
                    </a:gs>
                    <a:gs pos="100000">
                      <a:srgbClr val="7850F2"/>
                    </a:gs>
                  </a:gsLst>
                  <a:lin ang="0" scaled="0"/>
                </a:gradFill>
              </a:rPr>
              <a:t>QuBit</a:t>
            </a:r>
            <a:endParaRPr lang="en-US" sz="3200" kern="0" dirty="0">
              <a:gradFill>
                <a:gsLst>
                  <a:gs pos="0">
                    <a:srgbClr val="339AF0"/>
                  </a:gs>
                  <a:gs pos="100000">
                    <a:srgbClr val="7850F2"/>
                  </a:gs>
                </a:gsLst>
                <a:lin ang="0" scaled="0"/>
              </a:gradFill>
            </a:endParaRPr>
          </a:p>
        </p:txBody>
      </p:sp>
      <p:sp>
        <p:nvSpPr>
          <p:cNvPr id="7" name="Content Placeholder 3">
            <a:extLst>
              <a:ext uri="{FF2B5EF4-FFF2-40B4-BE49-F238E27FC236}">
                <a16:creationId xmlns:a16="http://schemas.microsoft.com/office/drawing/2014/main" id="{78749F79-FE9F-FA24-22DF-C18F354AB7D4}"/>
              </a:ext>
            </a:extLst>
          </p:cNvPr>
          <p:cNvSpPr txBox="1">
            <a:spLocks/>
          </p:cNvSpPr>
          <p:nvPr/>
        </p:nvSpPr>
        <p:spPr>
          <a:xfrm>
            <a:off x="571948" y="1195696"/>
            <a:ext cx="9650353" cy="1616515"/>
          </a:xfrm>
          <a:prstGeom prst="rect">
            <a:avLst/>
          </a:prstGeom>
        </p:spPr>
        <p:txBody>
          <a:bodyPr vert="horz" lIns="91440" tIns="45720" rIns="91440" bIns="45720" rtlCol="0">
            <a:noAutofit/>
          </a:bodyPr>
          <a:lstStyle>
            <a:lvl1pPr marL="207935" indent="-207935" eaLnBrk="1" hangingPunct="1">
              <a:buFontTx/>
              <a:buBlip>
                <a:blip r:embed="rId3"/>
              </a:buBlip>
              <a:defRPr sz="1940" b="0">
                <a:latin typeface="+mn-lt"/>
                <a:ea typeface="+mn-ea"/>
                <a:cs typeface="+mn-cs"/>
              </a:defRPr>
            </a:lvl1pPr>
            <a:lvl2pPr marL="277246" eaLnBrk="1" hangingPunct="1">
              <a:defRPr sz="1213">
                <a:latin typeface="+mn-lt"/>
                <a:ea typeface="+mn-ea"/>
                <a:cs typeface="+mn-cs"/>
              </a:defRPr>
            </a:lvl2pPr>
            <a:lvl3pPr marL="554492" eaLnBrk="1" hangingPunct="1">
              <a:defRPr sz="970">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marL="0" indent="0">
              <a:lnSpc>
                <a:spcPct val="120000"/>
              </a:lnSpc>
              <a:buNone/>
            </a:pPr>
            <a:r>
              <a:rPr lang="en-US" sz="2400" b="1" kern="0" dirty="0">
                <a:solidFill>
                  <a:schemeClr val="bg1"/>
                </a:solidFill>
                <a:cs typeface="Calibri" panose="020F0502020204030204" pitchFamily="34" charset="0"/>
              </a:rPr>
              <a:t>Partnerships &amp; Investments in quantum companies to create secure semiconductor-based architectures for quantum computing</a:t>
            </a:r>
            <a:r>
              <a:rPr lang="en-US" dirty="0">
                <a:solidFill>
                  <a:schemeClr val="bg1"/>
                </a:solidFill>
              </a:rPr>
              <a:t>.</a:t>
            </a:r>
            <a:endParaRPr lang="en-US" sz="1600" dirty="0">
              <a:solidFill>
                <a:schemeClr val="bg1"/>
              </a:solidFill>
              <a:cs typeface="Calibri" panose="020F0502020204030204" pitchFamily="34" charset="0"/>
            </a:endParaRPr>
          </a:p>
          <a:p>
            <a:pPr marL="0" indent="0">
              <a:spcAft>
                <a:spcPts val="1200"/>
              </a:spcAft>
              <a:buNone/>
            </a:pPr>
            <a:endParaRPr lang="en-US" sz="2000" b="1" kern="0" dirty="0">
              <a:solidFill>
                <a:schemeClr val="bg1"/>
              </a:solidFill>
              <a:latin typeface="Calibri" panose="020F0502020204030204" pitchFamily="34" charset="0"/>
              <a:cs typeface="Calibri" panose="020F0502020204030204" pitchFamily="34" charset="0"/>
            </a:endParaRPr>
          </a:p>
        </p:txBody>
      </p:sp>
      <p:pic>
        <p:nvPicPr>
          <p:cNvPr id="8" name="Picture 9" descr="A white bird with a black background&#10;&#10;AI-generated content may be incorrect.">
            <a:extLst>
              <a:ext uri="{FF2B5EF4-FFF2-40B4-BE49-F238E27FC236}">
                <a16:creationId xmlns:a16="http://schemas.microsoft.com/office/drawing/2014/main" id="{D0A53143-1BCA-797A-D4A6-3B1239ED9A0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7146" y="2606549"/>
            <a:ext cx="1607869" cy="65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B42AC5C-2290-4A46-9FE4-F7E98882726F}"/>
              </a:ext>
            </a:extLst>
          </p:cNvPr>
          <p:cNvSpPr txBox="1"/>
          <p:nvPr/>
        </p:nvSpPr>
        <p:spPr>
          <a:xfrm>
            <a:off x="713754" y="2521259"/>
            <a:ext cx="5212594" cy="3230592"/>
          </a:xfrm>
          <a:prstGeom prst="rect">
            <a:avLst/>
          </a:prstGeom>
        </p:spPr>
        <p:txBody>
          <a:bodyPr vert="horz" wrap="square" lIns="0" tIns="0" rIns="0" bIns="0" rtlCol="0" anchor="b" anchorCtr="0">
            <a:noAutofit/>
          </a:bodyPr>
          <a:lstStyle/>
          <a:p>
            <a:pPr>
              <a:lnSpc>
                <a:spcPct val="120000"/>
              </a:lnSpc>
            </a:pPr>
            <a:r>
              <a:rPr lang="en-US" b="1" dirty="0">
                <a:solidFill>
                  <a:schemeClr val="bg1"/>
                </a:solidFill>
                <a:cs typeface="Calibri" panose="020F0502020204030204" pitchFamily="34" charset="0"/>
              </a:rPr>
              <a:t>France (Q2 2025) Minority investment in </a:t>
            </a:r>
            <a:r>
              <a:rPr lang="en-US" b="1" dirty="0" err="1">
                <a:solidFill>
                  <a:schemeClr val="bg1"/>
                </a:solidFill>
                <a:cs typeface="Calibri" panose="020F0502020204030204" pitchFamily="34" charset="0"/>
              </a:rPr>
              <a:t>ColibriTD</a:t>
            </a:r>
            <a:r>
              <a:rPr lang="en-US" b="1" dirty="0">
                <a:solidFill>
                  <a:schemeClr val="bg1"/>
                </a:solidFill>
                <a:cs typeface="Calibri" panose="020F0502020204030204" pitchFamily="34" charset="0"/>
              </a:rPr>
              <a:t> </a:t>
            </a:r>
          </a:p>
          <a:p>
            <a:pPr>
              <a:lnSpc>
                <a:spcPct val="120000"/>
              </a:lnSpc>
            </a:pPr>
            <a:r>
              <a:rPr lang="en-US" sz="1400" i="1" dirty="0">
                <a:solidFill>
                  <a:schemeClr val="bg1"/>
                </a:solidFill>
                <a:cs typeface="Calibri" panose="020F0502020204030204" pitchFamily="34" charset="0"/>
              </a:rPr>
              <a:t>Solver using quantum computing power for industrial applications / featured in IBM </a:t>
            </a:r>
            <a:r>
              <a:rPr lang="en-US" sz="1400" i="1" dirty="0" err="1">
                <a:solidFill>
                  <a:schemeClr val="bg1"/>
                </a:solidFill>
                <a:cs typeface="Calibri" panose="020F0502020204030204" pitchFamily="34" charset="0"/>
              </a:rPr>
              <a:t>Quiskit</a:t>
            </a:r>
            <a:endParaRPr lang="en-US" sz="1600" i="1" dirty="0">
              <a:solidFill>
                <a:schemeClr val="bg1"/>
              </a:solidFill>
              <a:cs typeface="Calibri" panose="020F0502020204030204" pitchFamily="34" charset="0"/>
            </a:endParaRPr>
          </a:p>
          <a:p>
            <a:pPr>
              <a:lnSpc>
                <a:spcPct val="120000"/>
              </a:lnSpc>
            </a:pPr>
            <a:endParaRPr lang="en-US" sz="1600" kern="0" dirty="0">
              <a:solidFill>
                <a:schemeClr val="bg1"/>
              </a:solidFill>
              <a:cs typeface="Calibri" panose="020F0502020204030204" pitchFamily="34" charset="0"/>
            </a:endParaRPr>
          </a:p>
          <a:p>
            <a:pPr>
              <a:lnSpc>
                <a:spcPct val="120000"/>
              </a:lnSpc>
            </a:pPr>
            <a:r>
              <a:rPr lang="en-US" b="1" kern="0" dirty="0">
                <a:solidFill>
                  <a:schemeClr val="bg1"/>
                </a:solidFill>
                <a:cs typeface="Calibri" panose="020F0502020204030204" pitchFamily="34" charset="0"/>
              </a:rPr>
              <a:t>France (Q4 2025) Technical partnership and MoU for strategic investment in </a:t>
            </a:r>
            <a:r>
              <a:rPr lang="en-US" b="1" kern="0" dirty="0" err="1">
                <a:solidFill>
                  <a:schemeClr val="bg1"/>
                </a:solidFill>
                <a:cs typeface="Calibri" panose="020F0502020204030204" pitchFamily="34" charset="0"/>
              </a:rPr>
              <a:t>Quobly</a:t>
            </a:r>
            <a:endParaRPr lang="en-US" kern="0" dirty="0">
              <a:solidFill>
                <a:schemeClr val="bg1"/>
              </a:solidFill>
              <a:cs typeface="Calibri" panose="020F0502020204030204" pitchFamily="34" charset="0"/>
            </a:endParaRPr>
          </a:p>
          <a:p>
            <a:pPr>
              <a:lnSpc>
                <a:spcPct val="120000"/>
              </a:lnSpc>
            </a:pPr>
            <a:r>
              <a:rPr lang="en-US" sz="1400" i="1" kern="0" dirty="0">
                <a:solidFill>
                  <a:schemeClr val="bg1"/>
                </a:solidFill>
                <a:cs typeface="Calibri" panose="020F0502020204030204" pitchFamily="34" charset="0"/>
              </a:rPr>
              <a:t>Silicon based Qbit technology</a:t>
            </a:r>
            <a:endParaRPr lang="en-US" sz="1600" i="1" kern="0" dirty="0">
              <a:solidFill>
                <a:schemeClr val="bg1"/>
              </a:solidFill>
              <a:cs typeface="Calibri" panose="020F0502020204030204" pitchFamily="34" charset="0"/>
            </a:endParaRPr>
          </a:p>
          <a:p>
            <a:pPr>
              <a:lnSpc>
                <a:spcPct val="120000"/>
              </a:lnSpc>
            </a:pPr>
            <a:endParaRPr lang="en-US" sz="1600" kern="0" dirty="0">
              <a:solidFill>
                <a:schemeClr val="bg1"/>
              </a:solidFill>
              <a:cs typeface="Calibri" panose="020F0502020204030204" pitchFamily="34" charset="0"/>
            </a:endParaRPr>
          </a:p>
          <a:p>
            <a:pPr>
              <a:lnSpc>
                <a:spcPct val="120000"/>
              </a:lnSpc>
            </a:pPr>
            <a:r>
              <a:rPr lang="en-US" b="1" kern="0" dirty="0">
                <a:solidFill>
                  <a:schemeClr val="bg1"/>
                </a:solidFill>
                <a:cs typeface="Calibri" panose="020F0502020204030204" pitchFamily="34" charset="0"/>
              </a:rPr>
              <a:t>USA (Q4 2025 &amp; Q1 2026) Strategic investments in </a:t>
            </a:r>
            <a:r>
              <a:rPr lang="en-US" b="1" kern="0" dirty="0" err="1">
                <a:solidFill>
                  <a:schemeClr val="bg1"/>
                </a:solidFill>
                <a:cs typeface="Calibri" panose="020F0502020204030204" pitchFamily="34" charset="0"/>
              </a:rPr>
              <a:t>EeroQ</a:t>
            </a:r>
            <a:r>
              <a:rPr lang="en-US" kern="0" dirty="0">
                <a:solidFill>
                  <a:schemeClr val="bg1"/>
                </a:solidFill>
                <a:cs typeface="Calibri" panose="020F0502020204030204" pitchFamily="34" charset="0"/>
              </a:rPr>
              <a:t> </a:t>
            </a:r>
          </a:p>
          <a:p>
            <a:pPr>
              <a:lnSpc>
                <a:spcPct val="120000"/>
              </a:lnSpc>
            </a:pPr>
            <a:r>
              <a:rPr lang="en-US" sz="1400" i="1" kern="0" dirty="0">
                <a:solidFill>
                  <a:schemeClr val="bg1"/>
                </a:solidFill>
                <a:cs typeface="Calibri" panose="020F0502020204030204" pitchFamily="34" charset="0"/>
              </a:rPr>
              <a:t>Superfluid Helium </a:t>
            </a:r>
            <a:r>
              <a:rPr lang="en-US" sz="1400" i="1" kern="0" dirty="0" err="1">
                <a:solidFill>
                  <a:schemeClr val="bg1"/>
                </a:solidFill>
                <a:cs typeface="Calibri" panose="020F0502020204030204" pitchFamily="34" charset="0"/>
              </a:rPr>
              <a:t>QuBit</a:t>
            </a:r>
            <a:r>
              <a:rPr lang="en-US" sz="1400" i="1" kern="0" dirty="0">
                <a:solidFill>
                  <a:schemeClr val="bg1"/>
                </a:solidFill>
                <a:cs typeface="Calibri" panose="020F0502020204030204" pitchFamily="34" charset="0"/>
              </a:rPr>
              <a:t> Technology</a:t>
            </a:r>
          </a:p>
        </p:txBody>
      </p:sp>
      <p:pic>
        <p:nvPicPr>
          <p:cNvPr id="1026" name="Picture 2">
            <a:extLst>
              <a:ext uri="{FF2B5EF4-FFF2-40B4-BE49-F238E27FC236}">
                <a16:creationId xmlns:a16="http://schemas.microsoft.com/office/drawing/2014/main" id="{E098696F-B6AC-7A21-ACDB-31DE7BE8327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12303" y="4747328"/>
            <a:ext cx="1795162" cy="7304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13BEC68-FD83-2445-4F3B-D63924790F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7146" y="3789990"/>
            <a:ext cx="1733224" cy="415396"/>
          </a:xfrm>
          <a:prstGeom prst="rect">
            <a:avLst/>
          </a:prstGeom>
        </p:spPr>
      </p:pic>
    </p:spTree>
    <p:extLst>
      <p:ext uri="{BB962C8B-B14F-4D97-AF65-F5344CB8AC3E}">
        <p14:creationId xmlns:p14="http://schemas.microsoft.com/office/powerpoint/2010/main" val="2610181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6DAC6-EEE9-5AB3-59D3-A16D310A04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8C30FB-64E9-395A-A914-EE431618DD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4" y="0"/>
            <a:ext cx="12187066" cy="6858000"/>
          </a:xfrm>
          <a:prstGeom prst="rect">
            <a:avLst/>
          </a:prstGeom>
          <a:solidFill>
            <a:srgbClr val="7850F2"/>
          </a:solidFill>
        </p:spPr>
      </p:pic>
      <p:pic>
        <p:nvPicPr>
          <p:cNvPr id="15" name="Picture 14" descr="A circular object with many wires&#10;&#10;AI-generated content may be incorrect.">
            <a:extLst>
              <a:ext uri="{FF2B5EF4-FFF2-40B4-BE49-F238E27FC236}">
                <a16:creationId xmlns:a16="http://schemas.microsoft.com/office/drawing/2014/main" id="{44C8C44B-FB00-D1D6-08B4-CC10828E4A9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593"/>
            <a:ext cx="4387850" cy="6873825"/>
          </a:xfrm>
          <a:prstGeom prst="rect">
            <a:avLst/>
          </a:prstGeom>
        </p:spPr>
      </p:pic>
      <p:sp>
        <p:nvSpPr>
          <p:cNvPr id="2" name="Rectangle 1">
            <a:extLst>
              <a:ext uri="{FF2B5EF4-FFF2-40B4-BE49-F238E27FC236}">
                <a16:creationId xmlns:a16="http://schemas.microsoft.com/office/drawing/2014/main" id="{DDFCF968-FAEF-3367-0C8B-830DBFFE658C}"/>
              </a:ext>
            </a:extLst>
          </p:cNvPr>
          <p:cNvSpPr/>
          <p:nvPr/>
        </p:nvSpPr>
        <p:spPr>
          <a:xfrm>
            <a:off x="0" y="-1"/>
            <a:ext cx="12187066" cy="1669445"/>
          </a:xfrm>
          <a:prstGeom prst="rect">
            <a:avLst/>
          </a:prstGeom>
          <a:gradFill>
            <a:gsLst>
              <a:gs pos="0">
                <a:schemeClr val="tx1"/>
              </a:gs>
              <a:gs pos="100000">
                <a:schemeClr val="tx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F0AEDB2-FA0D-025B-54D1-23193D2238D0}"/>
              </a:ext>
            </a:extLst>
          </p:cNvPr>
          <p:cNvSpPr>
            <a:spLocks noGrp="1"/>
          </p:cNvSpPr>
          <p:nvPr>
            <p:ph type="title"/>
          </p:nvPr>
        </p:nvSpPr>
        <p:spPr>
          <a:xfrm>
            <a:off x="406738" y="353484"/>
            <a:ext cx="11309012" cy="700616"/>
          </a:xfrm>
        </p:spPr>
        <p:txBody>
          <a:bodyPr>
            <a:normAutofit/>
          </a:bodyPr>
          <a:lstStyle/>
          <a:p>
            <a:r>
              <a:rPr lang="en-US" sz="3200" dirty="0">
                <a:gradFill>
                  <a:gsLst>
                    <a:gs pos="0">
                      <a:srgbClr val="339AF0"/>
                    </a:gs>
                    <a:gs pos="100000">
                      <a:srgbClr val="7850F2"/>
                    </a:gs>
                  </a:gsLst>
                  <a:lin ang="0" scaled="0"/>
                </a:gradFill>
              </a:rPr>
              <a:t>Highlight on SEALSQ’s Quantum Resistant Offer (QUASAR)</a:t>
            </a:r>
          </a:p>
        </p:txBody>
      </p:sp>
      <p:sp>
        <p:nvSpPr>
          <p:cNvPr id="13" name="TextBox 12">
            <a:extLst>
              <a:ext uri="{FF2B5EF4-FFF2-40B4-BE49-F238E27FC236}">
                <a16:creationId xmlns:a16="http://schemas.microsoft.com/office/drawing/2014/main" id="{3C9756BF-1E35-9E24-677C-D867F8132DDA}"/>
              </a:ext>
            </a:extLst>
          </p:cNvPr>
          <p:cNvSpPr txBox="1"/>
          <p:nvPr/>
        </p:nvSpPr>
        <p:spPr>
          <a:xfrm>
            <a:off x="4737602" y="1467695"/>
            <a:ext cx="7099711" cy="3416320"/>
          </a:xfrm>
          <a:prstGeom prst="rect">
            <a:avLst/>
          </a:prstGeom>
          <a:noFill/>
        </p:spPr>
        <p:txBody>
          <a:bodyPr wrap="square">
            <a:spAutoFit/>
          </a:bodyPr>
          <a:lstStyle/>
          <a:p>
            <a:pPr marR="0" lvl="0" algn="just" defTabSz="914400" rtl="0" eaLnBrk="1" fontAlgn="auto" latinLnBrk="0" hangingPunct="1">
              <a:spcBef>
                <a:spcPts val="0"/>
              </a:spcBef>
              <a:spcAft>
                <a:spcPts val="0"/>
              </a:spcAft>
              <a:buClrTx/>
              <a:buSzTx/>
              <a:tabLst/>
              <a:defRPr/>
            </a:pPr>
            <a:r>
              <a:rPr kumimoji="0" lang="en-US" sz="1800" b="1" i="0" u="none" strike="noStrike" kern="0" cap="none" spc="0" normalizeH="0" baseline="0" noProof="0" dirty="0">
                <a:ln>
                  <a:noFill/>
                </a:ln>
                <a:solidFill>
                  <a:schemeClr val="bg1"/>
                </a:solidFill>
                <a:effectLst/>
                <a:uLnTx/>
                <a:uFillTx/>
                <a:latin typeface="Roboto"/>
                <a:ea typeface="Roboto Medium" panose="02000000000000000000" pitchFamily="2" charset="0"/>
                <a:cs typeface="+mn-cs"/>
              </a:rPr>
              <a:t>SEALSQ is </a:t>
            </a:r>
            <a:r>
              <a:rPr lang="en-US" sz="1800" b="1" kern="0" dirty="0">
                <a:solidFill>
                  <a:schemeClr val="bg1"/>
                </a:solidFill>
                <a:latin typeface="Roboto"/>
              </a:rPr>
              <a:t>pioneering the market with a Quantum Resistant suite offering the highest level of certifications</a:t>
            </a:r>
          </a:p>
          <a:p>
            <a:pPr marR="0" lvl="0" algn="just" defTabSz="914400" rtl="0" eaLnBrk="1" fontAlgn="auto" latinLnBrk="0" hangingPunct="1">
              <a:spcBef>
                <a:spcPts val="0"/>
              </a:spcBef>
              <a:spcAft>
                <a:spcPts val="0"/>
              </a:spcAft>
              <a:buClrTx/>
              <a:buSzTx/>
              <a:tabLst/>
              <a:defRPr/>
            </a:pPr>
            <a:endParaRPr lang="en-US" sz="1800" b="1" kern="0" dirty="0">
              <a:solidFill>
                <a:schemeClr val="bg1"/>
              </a:solidFill>
              <a:latin typeface="Roboto"/>
            </a:endParaRPr>
          </a:p>
          <a:p>
            <a:pPr marL="355061" lvl="1" indent="-285750" algn="just">
              <a:buBlip>
                <a:blip r:embed="rId4"/>
              </a:buBlip>
              <a:defRPr/>
            </a:pPr>
            <a:r>
              <a:rPr lang="en-US" sz="1600" b="1" kern="0" dirty="0">
                <a:solidFill>
                  <a:schemeClr val="bg1"/>
                </a:solidFill>
                <a:ea typeface="Roboto Medium" panose="02000000000000000000" pitchFamily="2" charset="0"/>
              </a:rPr>
              <a:t>2025: US based </a:t>
            </a:r>
            <a:r>
              <a:rPr lang="en-US" sz="1600" kern="0" dirty="0">
                <a:solidFill>
                  <a:schemeClr val="bg1"/>
                </a:solidFill>
                <a:ea typeface="Roboto Medium" panose="02000000000000000000" pitchFamily="2" charset="0"/>
              </a:rPr>
              <a:t>Quantum Root-of-Trust &amp; PKI services using NIST Post Quantum Cryptography </a:t>
            </a:r>
          </a:p>
          <a:p>
            <a:pPr marL="355061" lvl="1" indent="-285750" algn="just">
              <a:buBlip>
                <a:blip r:embed="rId4"/>
              </a:buBlip>
              <a:defRPr/>
            </a:pPr>
            <a:endParaRPr lang="en-US" sz="1600" kern="0" dirty="0">
              <a:solidFill>
                <a:schemeClr val="bg1"/>
              </a:solidFill>
              <a:ea typeface="Roboto Medium" panose="02000000000000000000" pitchFamily="2" charset="0"/>
            </a:endParaRPr>
          </a:p>
          <a:p>
            <a:pPr marL="355061" lvl="1" indent="-285750" algn="just">
              <a:buBlip>
                <a:blip r:embed="rId4"/>
              </a:buBlip>
              <a:defRPr/>
            </a:pPr>
            <a:r>
              <a:rPr lang="en-US" sz="1600" b="1" kern="0" dirty="0">
                <a:solidFill>
                  <a:schemeClr val="bg1"/>
                </a:solidFill>
                <a:ea typeface="Roboto Medium" panose="02000000000000000000" pitchFamily="2" charset="0"/>
              </a:rPr>
              <a:t>2025:</a:t>
            </a:r>
            <a:r>
              <a:rPr lang="en-US" sz="1600" kern="0" dirty="0">
                <a:solidFill>
                  <a:schemeClr val="bg1"/>
                </a:solidFill>
                <a:ea typeface="Roboto Medium" panose="02000000000000000000" pitchFamily="2" charset="0"/>
              </a:rPr>
              <a:t> First Quantum Resistant Semiconductor Platform (QS7001) &amp; Security IP blocks to include in custom secure chips</a:t>
            </a:r>
          </a:p>
          <a:p>
            <a:pPr marL="355061" lvl="1" indent="-285750" algn="just">
              <a:buBlip>
                <a:blip r:embed="rId4"/>
              </a:buBlip>
              <a:defRPr/>
            </a:pPr>
            <a:endParaRPr lang="en-US" sz="1600" kern="0" dirty="0">
              <a:solidFill>
                <a:schemeClr val="bg1"/>
              </a:solidFill>
              <a:ea typeface="Roboto Medium" panose="02000000000000000000" pitchFamily="2" charset="0"/>
            </a:endParaRPr>
          </a:p>
          <a:p>
            <a:pPr marL="355061" lvl="1" indent="-285750" algn="just">
              <a:buBlip>
                <a:blip r:embed="rId4"/>
              </a:buBlip>
              <a:defRPr/>
            </a:pPr>
            <a:r>
              <a:rPr lang="en-US" sz="1600" b="1" kern="0" dirty="0">
                <a:solidFill>
                  <a:schemeClr val="bg1"/>
                </a:solidFill>
                <a:ea typeface="Roboto Medium" panose="02000000000000000000" pitchFamily="2" charset="0"/>
              </a:rPr>
              <a:t>Q2 2026: </a:t>
            </a:r>
            <a:r>
              <a:rPr lang="en-US" sz="1600" kern="0" dirty="0">
                <a:solidFill>
                  <a:schemeClr val="bg1"/>
                </a:solidFill>
                <a:ea typeface="Roboto Medium" panose="02000000000000000000" pitchFamily="2" charset="0"/>
              </a:rPr>
              <a:t>First Quantum Resistant TPM chip (PC, Mobile) </a:t>
            </a:r>
          </a:p>
          <a:p>
            <a:pPr marL="69311" lvl="1" algn="just">
              <a:defRPr/>
            </a:pPr>
            <a:endParaRPr lang="en-US" sz="1600" kern="0" dirty="0">
              <a:solidFill>
                <a:schemeClr val="bg1"/>
              </a:solidFill>
              <a:ea typeface="Roboto Medium" panose="02000000000000000000" pitchFamily="2" charset="0"/>
            </a:endParaRPr>
          </a:p>
          <a:p>
            <a:pPr marL="355061" lvl="1" indent="-285750" algn="just">
              <a:buBlip>
                <a:blip r:embed="rId4"/>
              </a:buBlip>
              <a:defRPr/>
            </a:pPr>
            <a:r>
              <a:rPr lang="en-US" sz="1600" b="1" kern="0" dirty="0">
                <a:solidFill>
                  <a:schemeClr val="bg1"/>
                </a:solidFill>
                <a:ea typeface="Roboto Medium" panose="02000000000000000000" pitchFamily="2" charset="0"/>
              </a:rPr>
              <a:t>Q4 2026</a:t>
            </a:r>
            <a:r>
              <a:rPr lang="en-US" sz="1600" kern="0" dirty="0">
                <a:solidFill>
                  <a:schemeClr val="bg1"/>
                </a:solidFill>
                <a:ea typeface="Roboto Medium" panose="02000000000000000000" pitchFamily="2" charset="0"/>
              </a:rPr>
              <a:t>: Quantum Resistant secure chip for IoT (</a:t>
            </a:r>
            <a:r>
              <a:rPr lang="en-US" sz="1600" kern="0" dirty="0" err="1">
                <a:solidFill>
                  <a:schemeClr val="bg1"/>
                </a:solidFill>
                <a:ea typeface="Roboto Medium" panose="02000000000000000000" pitchFamily="2" charset="0"/>
              </a:rPr>
              <a:t>Qvault</a:t>
            </a:r>
            <a:r>
              <a:rPr lang="en-US" sz="1600" kern="0" dirty="0">
                <a:solidFill>
                  <a:schemeClr val="bg1"/>
                </a:solidFill>
                <a:ea typeface="Roboto Medium" panose="02000000000000000000" pitchFamily="2" charset="0"/>
              </a:rPr>
              <a:t> 409)</a:t>
            </a:r>
          </a:p>
          <a:p>
            <a:pPr marR="0" lvl="0" algn="just" defTabSz="914400" rtl="0" eaLnBrk="1" fontAlgn="auto" latinLnBrk="0" hangingPunct="1">
              <a:spcBef>
                <a:spcPts val="0"/>
              </a:spcBef>
              <a:spcAft>
                <a:spcPts val="0"/>
              </a:spcAft>
              <a:buClrTx/>
              <a:buSzTx/>
              <a:tabLst/>
              <a:defRPr/>
            </a:pPr>
            <a:endParaRPr kumimoji="0" lang="en-US" sz="1800" b="1" i="0" u="none" strike="noStrike" kern="0" cap="none" spc="0" normalizeH="0" baseline="0" noProof="0" dirty="0">
              <a:ln>
                <a:noFill/>
              </a:ln>
              <a:solidFill>
                <a:schemeClr val="bg1"/>
              </a:solidFill>
              <a:effectLst/>
              <a:uLnTx/>
              <a:uFillTx/>
              <a:latin typeface="Roboto"/>
              <a:ea typeface="Roboto Medium" panose="02000000000000000000" pitchFamily="2" charset="0"/>
              <a:cs typeface="+mn-cs"/>
            </a:endParaRPr>
          </a:p>
        </p:txBody>
      </p:sp>
      <p:grpSp>
        <p:nvGrpSpPr>
          <p:cNvPr id="31" name="Group 30">
            <a:extLst>
              <a:ext uri="{FF2B5EF4-FFF2-40B4-BE49-F238E27FC236}">
                <a16:creationId xmlns:a16="http://schemas.microsoft.com/office/drawing/2014/main" id="{722D6B6A-BA03-BA77-8FE6-A8F3E749291F}"/>
              </a:ext>
            </a:extLst>
          </p:cNvPr>
          <p:cNvGrpSpPr/>
          <p:nvPr/>
        </p:nvGrpSpPr>
        <p:grpSpPr>
          <a:xfrm>
            <a:off x="4916319" y="4718375"/>
            <a:ext cx="1177331" cy="1832992"/>
            <a:chOff x="4854542" y="4097509"/>
            <a:chExt cx="1533144" cy="2053694"/>
          </a:xfrm>
        </p:grpSpPr>
        <p:pic>
          <p:nvPicPr>
            <p:cNvPr id="19" name="Picture 18">
              <a:extLst>
                <a:ext uri="{FF2B5EF4-FFF2-40B4-BE49-F238E27FC236}">
                  <a16:creationId xmlns:a16="http://schemas.microsoft.com/office/drawing/2014/main" id="{8810ED0E-E5DD-C3EC-8F25-4C2F7F40DE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62314" y="4097509"/>
              <a:ext cx="1117600" cy="1117600"/>
            </a:xfrm>
            <a:prstGeom prst="rect">
              <a:avLst/>
            </a:prstGeom>
          </p:spPr>
        </p:pic>
        <p:sp>
          <p:nvSpPr>
            <p:cNvPr id="26" name="TextBox 25">
              <a:extLst>
                <a:ext uri="{FF2B5EF4-FFF2-40B4-BE49-F238E27FC236}">
                  <a16:creationId xmlns:a16="http://schemas.microsoft.com/office/drawing/2014/main" id="{242FD52F-4E7F-027D-F96E-DF8583A0FA29}"/>
                </a:ext>
              </a:extLst>
            </p:cNvPr>
            <p:cNvSpPr txBox="1"/>
            <p:nvPr/>
          </p:nvSpPr>
          <p:spPr>
            <a:xfrm>
              <a:off x="4854542" y="5154607"/>
              <a:ext cx="1533144" cy="996596"/>
            </a:xfrm>
            <a:prstGeom prst="rect">
              <a:avLst/>
            </a:prstGeom>
          </p:spPr>
          <p:txBody>
            <a:bodyPr vert="horz" wrap="square" lIns="0" tIns="0" rIns="0" bIns="0" rtlCol="0" anchor="t" anchorCtr="0">
              <a:noAutofit/>
            </a:bodyPr>
            <a:lstStyle/>
            <a:p>
              <a:pPr lvl="0" algn="ctr">
                <a:buClr>
                  <a:prstClr val="black"/>
                </a:buClr>
                <a:defRPr/>
              </a:pPr>
              <a:r>
                <a:rPr lang="en-US" sz="1400" kern="0" dirty="0">
                  <a:solidFill>
                    <a:schemeClr val="bg1"/>
                  </a:solidFill>
                </a:rPr>
                <a:t>Protection from logical &amp; physical attacks </a:t>
              </a:r>
            </a:p>
          </p:txBody>
        </p:sp>
      </p:grpSp>
      <p:grpSp>
        <p:nvGrpSpPr>
          <p:cNvPr id="30" name="Group 29">
            <a:extLst>
              <a:ext uri="{FF2B5EF4-FFF2-40B4-BE49-F238E27FC236}">
                <a16:creationId xmlns:a16="http://schemas.microsoft.com/office/drawing/2014/main" id="{3E3FED5D-4351-57CD-771A-31D479BB760B}"/>
              </a:ext>
            </a:extLst>
          </p:cNvPr>
          <p:cNvGrpSpPr/>
          <p:nvPr/>
        </p:nvGrpSpPr>
        <p:grpSpPr>
          <a:xfrm>
            <a:off x="6695506" y="4742124"/>
            <a:ext cx="1283686" cy="1778992"/>
            <a:chOff x="6576246" y="4158011"/>
            <a:chExt cx="1671641" cy="1993192"/>
          </a:xfrm>
        </p:grpSpPr>
        <p:pic>
          <p:nvPicPr>
            <p:cNvPr id="21" name="Picture 20">
              <a:extLst>
                <a:ext uri="{FF2B5EF4-FFF2-40B4-BE49-F238E27FC236}">
                  <a16:creationId xmlns:a16="http://schemas.microsoft.com/office/drawing/2014/main" id="{712D78D9-5E44-7DD2-A7A5-3FA279F533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92595" y="4158011"/>
              <a:ext cx="996596" cy="996596"/>
            </a:xfrm>
            <a:prstGeom prst="rect">
              <a:avLst/>
            </a:prstGeom>
          </p:spPr>
        </p:pic>
        <p:sp>
          <p:nvSpPr>
            <p:cNvPr id="27" name="TextBox 26">
              <a:extLst>
                <a:ext uri="{FF2B5EF4-FFF2-40B4-BE49-F238E27FC236}">
                  <a16:creationId xmlns:a16="http://schemas.microsoft.com/office/drawing/2014/main" id="{2BE29B8D-8DC8-2386-086F-089E8080A633}"/>
                </a:ext>
              </a:extLst>
            </p:cNvPr>
            <p:cNvSpPr txBox="1"/>
            <p:nvPr/>
          </p:nvSpPr>
          <p:spPr>
            <a:xfrm>
              <a:off x="6576246" y="5154607"/>
              <a:ext cx="1671641" cy="996596"/>
            </a:xfrm>
            <a:prstGeom prst="rect">
              <a:avLst/>
            </a:prstGeom>
          </p:spPr>
          <p:txBody>
            <a:bodyPr vert="horz" wrap="square" lIns="0" tIns="0" rIns="0" bIns="0" rtlCol="0" anchor="t" anchorCtr="0">
              <a:noAutofit/>
            </a:bodyPr>
            <a:lstStyle/>
            <a:p>
              <a:pPr lvl="0" algn="ctr">
                <a:buClr>
                  <a:prstClr val="black"/>
                </a:buClr>
                <a:defRPr/>
              </a:pPr>
              <a:r>
                <a:rPr lang="en-US" sz="1400" kern="0" dirty="0">
                  <a:solidFill>
                    <a:schemeClr val="bg1"/>
                  </a:solidFill>
                </a:rPr>
                <a:t>Platform Integrity (hardware &amp; firmware )</a:t>
              </a:r>
            </a:p>
          </p:txBody>
        </p:sp>
      </p:grpSp>
      <p:grpSp>
        <p:nvGrpSpPr>
          <p:cNvPr id="32" name="Group 31">
            <a:extLst>
              <a:ext uri="{FF2B5EF4-FFF2-40B4-BE49-F238E27FC236}">
                <a16:creationId xmlns:a16="http://schemas.microsoft.com/office/drawing/2014/main" id="{9D672AFF-B393-3F30-513E-D97C4E158036}"/>
              </a:ext>
            </a:extLst>
          </p:cNvPr>
          <p:cNvGrpSpPr/>
          <p:nvPr/>
        </p:nvGrpSpPr>
        <p:grpSpPr>
          <a:xfrm>
            <a:off x="8590876" y="4742124"/>
            <a:ext cx="1316206" cy="1778992"/>
            <a:chOff x="8537327" y="4158011"/>
            <a:chExt cx="1713990" cy="1993192"/>
          </a:xfrm>
        </p:grpSpPr>
        <p:pic>
          <p:nvPicPr>
            <p:cNvPr id="23" name="Picture 22">
              <a:extLst>
                <a:ext uri="{FF2B5EF4-FFF2-40B4-BE49-F238E27FC236}">
                  <a16:creationId xmlns:a16="http://schemas.microsoft.com/office/drawing/2014/main" id="{C31FD500-B621-A2C9-32B9-8AC8E5B2B3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95027" y="4158011"/>
              <a:ext cx="998590" cy="996596"/>
            </a:xfrm>
            <a:prstGeom prst="rect">
              <a:avLst/>
            </a:prstGeom>
          </p:spPr>
        </p:pic>
        <p:sp>
          <p:nvSpPr>
            <p:cNvPr id="28" name="TextBox 27">
              <a:extLst>
                <a:ext uri="{FF2B5EF4-FFF2-40B4-BE49-F238E27FC236}">
                  <a16:creationId xmlns:a16="http://schemas.microsoft.com/office/drawing/2014/main" id="{224EEE65-4D04-D711-3094-71B203E2BA69}"/>
                </a:ext>
              </a:extLst>
            </p:cNvPr>
            <p:cNvSpPr txBox="1"/>
            <p:nvPr/>
          </p:nvSpPr>
          <p:spPr>
            <a:xfrm>
              <a:off x="8537327" y="5154607"/>
              <a:ext cx="1713990" cy="996596"/>
            </a:xfrm>
            <a:prstGeom prst="rect">
              <a:avLst/>
            </a:prstGeom>
          </p:spPr>
          <p:txBody>
            <a:bodyPr vert="horz" wrap="square" lIns="0" tIns="0" rIns="0" bIns="0" rtlCol="0" anchor="t" anchorCtr="0">
              <a:noAutofit/>
            </a:bodyPr>
            <a:lstStyle/>
            <a:p>
              <a:pPr lvl="0" algn="ctr">
                <a:buClr>
                  <a:prstClr val="black"/>
                </a:buClr>
                <a:defRPr/>
              </a:pPr>
              <a:r>
                <a:rPr lang="en-US" sz="1400" kern="0" dirty="0">
                  <a:solidFill>
                    <a:schemeClr val="bg1"/>
                  </a:solidFill>
                </a:rPr>
                <a:t>Unique </a:t>
              </a:r>
            </a:p>
            <a:p>
              <a:pPr lvl="0" algn="ctr">
                <a:buClr>
                  <a:prstClr val="black"/>
                </a:buClr>
                <a:defRPr/>
              </a:pPr>
              <a:r>
                <a:rPr lang="en-US" sz="1400" kern="0" dirty="0">
                  <a:solidFill>
                    <a:schemeClr val="bg1"/>
                  </a:solidFill>
                </a:rPr>
                <a:t>&amp; verifiable </a:t>
              </a:r>
            </a:p>
            <a:p>
              <a:pPr lvl="0" algn="ctr">
                <a:buClr>
                  <a:prstClr val="black"/>
                </a:buClr>
                <a:defRPr/>
              </a:pPr>
              <a:r>
                <a:rPr lang="en-US" sz="1400" kern="0" dirty="0">
                  <a:solidFill>
                    <a:schemeClr val="bg1"/>
                  </a:solidFill>
                </a:rPr>
                <a:t>System identity </a:t>
              </a:r>
            </a:p>
          </p:txBody>
        </p:sp>
      </p:grpSp>
      <p:grpSp>
        <p:nvGrpSpPr>
          <p:cNvPr id="33" name="Group 32">
            <a:extLst>
              <a:ext uri="{FF2B5EF4-FFF2-40B4-BE49-F238E27FC236}">
                <a16:creationId xmlns:a16="http://schemas.microsoft.com/office/drawing/2014/main" id="{4DCD503B-336B-DA3B-82DF-C2810051B28B}"/>
              </a:ext>
            </a:extLst>
          </p:cNvPr>
          <p:cNvGrpSpPr/>
          <p:nvPr/>
        </p:nvGrpSpPr>
        <p:grpSpPr>
          <a:xfrm>
            <a:off x="10409241" y="4744124"/>
            <a:ext cx="1394205" cy="1774444"/>
            <a:chOff x="10281920" y="4163107"/>
            <a:chExt cx="1815562" cy="1988096"/>
          </a:xfrm>
        </p:grpSpPr>
        <p:pic>
          <p:nvPicPr>
            <p:cNvPr id="25" name="Picture 24">
              <a:extLst>
                <a:ext uri="{FF2B5EF4-FFF2-40B4-BE49-F238E27FC236}">
                  <a16:creationId xmlns:a16="http://schemas.microsoft.com/office/drawing/2014/main" id="{694B5684-7682-7364-4A57-8503632A6A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92397" y="4163107"/>
              <a:ext cx="994608" cy="996596"/>
            </a:xfrm>
            <a:prstGeom prst="rect">
              <a:avLst/>
            </a:prstGeom>
          </p:spPr>
        </p:pic>
        <p:sp>
          <p:nvSpPr>
            <p:cNvPr id="29" name="TextBox 28">
              <a:extLst>
                <a:ext uri="{FF2B5EF4-FFF2-40B4-BE49-F238E27FC236}">
                  <a16:creationId xmlns:a16="http://schemas.microsoft.com/office/drawing/2014/main" id="{28EF7D79-3083-23ED-54AB-5BF153FAFCA5}"/>
                </a:ext>
              </a:extLst>
            </p:cNvPr>
            <p:cNvSpPr txBox="1"/>
            <p:nvPr/>
          </p:nvSpPr>
          <p:spPr>
            <a:xfrm>
              <a:off x="10281920" y="5154607"/>
              <a:ext cx="1815562" cy="996596"/>
            </a:xfrm>
            <a:prstGeom prst="rect">
              <a:avLst/>
            </a:prstGeom>
          </p:spPr>
          <p:txBody>
            <a:bodyPr vert="horz" wrap="square" lIns="0" tIns="0" rIns="0" bIns="0" rtlCol="0" anchor="t" anchorCtr="0">
              <a:noAutofit/>
            </a:bodyPr>
            <a:lstStyle/>
            <a:p>
              <a:pPr lvl="0" algn="ctr">
                <a:buClr>
                  <a:prstClr val="black"/>
                </a:buClr>
                <a:defRPr/>
              </a:pPr>
              <a:r>
                <a:rPr lang="en-US" sz="1400" kern="0" dirty="0">
                  <a:solidFill>
                    <a:schemeClr val="bg1"/>
                  </a:solidFill>
                </a:rPr>
                <a:t>Safeguard &amp; manage cryptographic </a:t>
              </a:r>
            </a:p>
            <a:p>
              <a:pPr lvl="0" algn="ctr">
                <a:buClr>
                  <a:prstClr val="black"/>
                </a:buClr>
                <a:defRPr/>
              </a:pPr>
              <a:r>
                <a:rPr lang="en-US" sz="1400" kern="0" dirty="0">
                  <a:solidFill>
                    <a:schemeClr val="bg1"/>
                  </a:solidFill>
                </a:rPr>
                <a:t>keys &amp; certificates</a:t>
              </a:r>
            </a:p>
          </p:txBody>
        </p:sp>
      </p:grpSp>
      <p:sp>
        <p:nvSpPr>
          <p:cNvPr id="8" name="Slide Number Placeholder 2">
            <a:extLst>
              <a:ext uri="{FF2B5EF4-FFF2-40B4-BE49-F238E27FC236}">
                <a16:creationId xmlns:a16="http://schemas.microsoft.com/office/drawing/2014/main" id="{21CF14BF-5F53-80F8-7E0D-7B2C70519872}"/>
              </a:ext>
            </a:extLst>
          </p:cNvPr>
          <p:cNvSpPr txBox="1">
            <a:spLocks/>
          </p:cNvSpPr>
          <p:nvPr/>
        </p:nvSpPr>
        <p:spPr>
          <a:xfrm>
            <a:off x="381000" y="6228821"/>
            <a:ext cx="38100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11</a:t>
            </a:r>
          </a:p>
        </p:txBody>
      </p:sp>
    </p:spTree>
    <p:extLst>
      <p:ext uri="{BB962C8B-B14F-4D97-AF65-F5344CB8AC3E}">
        <p14:creationId xmlns:p14="http://schemas.microsoft.com/office/powerpoint/2010/main" val="2615696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880829FC-F4F0-7C31-FF7C-4F55329ABC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4" y="-163286"/>
            <a:ext cx="12187066" cy="6858000"/>
          </a:xfrm>
          <a:prstGeom prst="rect">
            <a:avLst/>
          </a:prstGeom>
          <a:solidFill>
            <a:srgbClr val="7850F2"/>
          </a:solidFill>
        </p:spPr>
      </p:pic>
      <p:pic>
        <p:nvPicPr>
          <p:cNvPr id="5" name="Picture 4" descr="A group of robotic arms working on a factory&#10;&#10;AI-generated content may be incorrect.">
            <a:extLst>
              <a:ext uri="{FF2B5EF4-FFF2-40B4-BE49-F238E27FC236}">
                <a16:creationId xmlns:a16="http://schemas.microsoft.com/office/drawing/2014/main" id="{7712F624-B738-7DE2-2817-29F3656F4BC8}"/>
              </a:ext>
            </a:extLst>
          </p:cNvPr>
          <p:cNvPicPr>
            <a:picLocks noChangeAspect="1"/>
          </p:cNvPicPr>
          <p:nvPr/>
        </p:nvPicPr>
        <p:blipFill>
          <a:blip r:embed="rId3" cstate="screen">
            <a:duotone>
              <a:prstClr val="black"/>
              <a:srgbClr val="4686F0">
                <a:tint val="45000"/>
                <a:satMod val="400000"/>
              </a:srgbClr>
            </a:duotone>
            <a:extLst>
              <a:ext uri="{28A0092B-C50C-407E-A947-70E740481C1C}">
                <a14:useLocalDpi xmlns:a14="http://schemas.microsoft.com/office/drawing/2010/main"/>
              </a:ext>
            </a:extLst>
          </a:blip>
          <a:srcRect/>
          <a:stretch>
            <a:fillRect/>
          </a:stretch>
        </p:blipFill>
        <p:spPr>
          <a:xfrm>
            <a:off x="8669680" y="4099602"/>
            <a:ext cx="1832768" cy="2757290"/>
          </a:xfrm>
          <a:prstGeom prst="rect">
            <a:avLst/>
          </a:prstGeom>
        </p:spPr>
      </p:pic>
      <p:pic>
        <p:nvPicPr>
          <p:cNvPr id="8" name="Picture 7" descr="A hand holding a globe&#10;&#10;AI-generated content may be incorrect.">
            <a:extLst>
              <a:ext uri="{FF2B5EF4-FFF2-40B4-BE49-F238E27FC236}">
                <a16:creationId xmlns:a16="http://schemas.microsoft.com/office/drawing/2014/main" id="{25AF524D-0064-B3A9-F703-3C582E6600DB}"/>
              </a:ext>
            </a:extLst>
          </p:cNvPr>
          <p:cNvPicPr>
            <a:picLocks noChangeAspect="1"/>
          </p:cNvPicPr>
          <p:nvPr/>
        </p:nvPicPr>
        <p:blipFill>
          <a:blip r:embed="rId4" cstate="email">
            <a:duotone>
              <a:prstClr val="black"/>
              <a:srgbClr val="4686F0">
                <a:tint val="45000"/>
                <a:satMod val="400000"/>
              </a:srgbClr>
            </a:duotone>
            <a:extLst>
              <a:ext uri="{28A0092B-C50C-407E-A947-70E740481C1C}">
                <a14:useLocalDpi xmlns:a14="http://schemas.microsoft.com/office/drawing/2010/main"/>
              </a:ext>
            </a:extLst>
          </a:blip>
          <a:srcRect/>
          <a:stretch>
            <a:fillRect/>
          </a:stretch>
        </p:blipFill>
        <p:spPr>
          <a:xfrm>
            <a:off x="5132970" y="4107664"/>
            <a:ext cx="1773626" cy="2757291"/>
          </a:xfrm>
          <a:prstGeom prst="rect">
            <a:avLst/>
          </a:prstGeom>
        </p:spPr>
      </p:pic>
      <p:pic>
        <p:nvPicPr>
          <p:cNvPr id="10" name="Picture 9" descr="A car driving on a road&#10;&#10;AI-generated content may be incorrect.">
            <a:extLst>
              <a:ext uri="{FF2B5EF4-FFF2-40B4-BE49-F238E27FC236}">
                <a16:creationId xmlns:a16="http://schemas.microsoft.com/office/drawing/2014/main" id="{AAE9857C-A5C2-0B14-7FD8-C9BA9EBEA034}"/>
              </a:ext>
            </a:extLst>
          </p:cNvPr>
          <p:cNvPicPr>
            <a:picLocks noChangeAspect="1"/>
          </p:cNvPicPr>
          <p:nvPr/>
        </p:nvPicPr>
        <p:blipFill>
          <a:blip r:embed="rId5" cstate="screen">
            <a:duotone>
              <a:prstClr val="black"/>
              <a:srgbClr val="4686F0">
                <a:tint val="45000"/>
                <a:satMod val="400000"/>
              </a:srgbClr>
            </a:duotone>
            <a:extLst>
              <a:ext uri="{28A0092B-C50C-407E-A947-70E740481C1C}">
                <a14:useLocalDpi xmlns:a14="http://schemas.microsoft.com/office/drawing/2010/main"/>
              </a:ext>
            </a:extLst>
          </a:blip>
          <a:srcRect/>
          <a:stretch>
            <a:fillRect/>
          </a:stretch>
        </p:blipFill>
        <p:spPr>
          <a:xfrm>
            <a:off x="6907438" y="4099601"/>
            <a:ext cx="1765691" cy="2757291"/>
          </a:xfrm>
          <a:prstGeom prst="rect">
            <a:avLst/>
          </a:prstGeom>
        </p:spPr>
      </p:pic>
      <p:pic>
        <p:nvPicPr>
          <p:cNvPr id="12" name="Picture 11" descr="Close-up of x-ray images of the brain&#10;&#10;AI-generated content may be incorrect.">
            <a:extLst>
              <a:ext uri="{FF2B5EF4-FFF2-40B4-BE49-F238E27FC236}">
                <a16:creationId xmlns:a16="http://schemas.microsoft.com/office/drawing/2014/main" id="{162703EA-F31A-988E-235D-C509E5C65C23}"/>
              </a:ext>
            </a:extLst>
          </p:cNvPr>
          <p:cNvPicPr>
            <a:picLocks noChangeAspect="1"/>
          </p:cNvPicPr>
          <p:nvPr/>
        </p:nvPicPr>
        <p:blipFill>
          <a:blip r:embed="rId6" cstate="screen">
            <a:duotone>
              <a:prstClr val="black"/>
              <a:srgbClr val="4686F0">
                <a:tint val="45000"/>
                <a:satMod val="400000"/>
              </a:srgbClr>
            </a:duotone>
            <a:extLst>
              <a:ext uri="{28A0092B-C50C-407E-A947-70E740481C1C}">
                <a14:useLocalDpi xmlns:a14="http://schemas.microsoft.com/office/drawing/2010/main"/>
              </a:ext>
            </a:extLst>
          </a:blip>
          <a:srcRect r="-300"/>
          <a:stretch>
            <a:fillRect/>
          </a:stretch>
        </p:blipFill>
        <p:spPr>
          <a:xfrm>
            <a:off x="1667108" y="4114769"/>
            <a:ext cx="1695783" cy="2750186"/>
          </a:xfrm>
          <a:prstGeom prst="rect">
            <a:avLst/>
          </a:prstGeom>
        </p:spPr>
      </p:pic>
      <p:pic>
        <p:nvPicPr>
          <p:cNvPr id="16" name="Picture 15" descr="The front of a plane&#10;&#10;AI-generated content may be incorrect.">
            <a:extLst>
              <a:ext uri="{FF2B5EF4-FFF2-40B4-BE49-F238E27FC236}">
                <a16:creationId xmlns:a16="http://schemas.microsoft.com/office/drawing/2014/main" id="{6381CAF0-9AA9-6800-2B6B-FF02D8DE0779}"/>
              </a:ext>
            </a:extLst>
          </p:cNvPr>
          <p:cNvPicPr>
            <a:picLocks noChangeAspect="1"/>
          </p:cNvPicPr>
          <p:nvPr/>
        </p:nvPicPr>
        <p:blipFill>
          <a:blip r:embed="rId7" cstate="screen">
            <a:duotone>
              <a:prstClr val="black"/>
              <a:srgbClr val="4686F0">
                <a:tint val="45000"/>
                <a:satMod val="400000"/>
              </a:srgbClr>
            </a:duotone>
            <a:extLst>
              <a:ext uri="{28A0092B-C50C-407E-A947-70E740481C1C}">
                <a14:useLocalDpi xmlns:a14="http://schemas.microsoft.com/office/drawing/2010/main"/>
              </a:ext>
            </a:extLst>
          </a:blip>
          <a:srcRect/>
          <a:stretch>
            <a:fillRect/>
          </a:stretch>
        </p:blipFill>
        <p:spPr>
          <a:xfrm>
            <a:off x="3359344" y="4107813"/>
            <a:ext cx="1773626" cy="2750187"/>
          </a:xfrm>
          <a:prstGeom prst="rect">
            <a:avLst/>
          </a:prstGeom>
        </p:spPr>
      </p:pic>
      <p:pic>
        <p:nvPicPr>
          <p:cNvPr id="35" name="Picture 34" descr="A person holding a phone&#10;&#10;AI-generated content may be incorrect.">
            <a:extLst>
              <a:ext uri="{FF2B5EF4-FFF2-40B4-BE49-F238E27FC236}">
                <a16:creationId xmlns:a16="http://schemas.microsoft.com/office/drawing/2014/main" id="{9FDDEECE-5EE8-41E6-5FDA-0BF98FE9EA58}"/>
              </a:ext>
            </a:extLst>
          </p:cNvPr>
          <p:cNvPicPr>
            <a:picLocks noChangeAspect="1"/>
          </p:cNvPicPr>
          <p:nvPr/>
        </p:nvPicPr>
        <p:blipFill>
          <a:blip r:embed="rId8" cstate="screen">
            <a:duotone>
              <a:prstClr val="black"/>
              <a:srgbClr val="4686F0">
                <a:tint val="45000"/>
                <a:satMod val="400000"/>
              </a:srgbClr>
            </a:duotone>
            <a:extLst>
              <a:ext uri="{28A0092B-C50C-407E-A947-70E740481C1C}">
                <a14:useLocalDpi xmlns:a14="http://schemas.microsoft.com/office/drawing/2010/main"/>
              </a:ext>
            </a:extLst>
          </a:blip>
          <a:srcRect/>
          <a:stretch>
            <a:fillRect/>
          </a:stretch>
        </p:blipFill>
        <p:spPr>
          <a:xfrm>
            <a:off x="14212" y="4107814"/>
            <a:ext cx="1652896" cy="2750186"/>
          </a:xfrm>
          <a:prstGeom prst="rect">
            <a:avLst/>
          </a:prstGeom>
        </p:spPr>
      </p:pic>
      <p:pic>
        <p:nvPicPr>
          <p:cNvPr id="37" name="Picture 36" descr="A room with a television and a couch&#10;&#10;AI-generated content may be incorrect.">
            <a:extLst>
              <a:ext uri="{FF2B5EF4-FFF2-40B4-BE49-F238E27FC236}">
                <a16:creationId xmlns:a16="http://schemas.microsoft.com/office/drawing/2014/main" id="{A7EFEC29-65F7-3ABB-54FC-B30131A33B4D}"/>
              </a:ext>
            </a:extLst>
          </p:cNvPr>
          <p:cNvPicPr>
            <a:picLocks noChangeAspect="1"/>
          </p:cNvPicPr>
          <p:nvPr/>
        </p:nvPicPr>
        <p:blipFill>
          <a:blip r:embed="rId9" cstate="screen">
            <a:duotone>
              <a:prstClr val="black"/>
              <a:srgbClr val="4686F0">
                <a:tint val="45000"/>
                <a:satMod val="400000"/>
              </a:srgbClr>
            </a:duotone>
            <a:extLst>
              <a:ext uri="{28A0092B-C50C-407E-A947-70E740481C1C}">
                <a14:useLocalDpi xmlns:a14="http://schemas.microsoft.com/office/drawing/2010/main"/>
              </a:ext>
            </a:extLst>
          </a:blip>
          <a:srcRect/>
          <a:stretch>
            <a:fillRect/>
          </a:stretch>
        </p:blipFill>
        <p:spPr>
          <a:xfrm>
            <a:off x="10501453" y="4099602"/>
            <a:ext cx="1676335" cy="2757290"/>
          </a:xfrm>
          <a:prstGeom prst="rect">
            <a:avLst/>
          </a:prstGeom>
        </p:spPr>
      </p:pic>
      <p:sp>
        <p:nvSpPr>
          <p:cNvPr id="40" name="Rectangle 39">
            <a:extLst>
              <a:ext uri="{FF2B5EF4-FFF2-40B4-BE49-F238E27FC236}">
                <a16:creationId xmlns:a16="http://schemas.microsoft.com/office/drawing/2014/main" id="{C6F13CE9-EBC2-2BD5-5B55-2FC6883A35F8}"/>
              </a:ext>
            </a:extLst>
          </p:cNvPr>
          <p:cNvSpPr>
            <a:spLocks/>
          </p:cNvSpPr>
          <p:nvPr/>
        </p:nvSpPr>
        <p:spPr>
          <a:xfrm>
            <a:off x="14212" y="4097746"/>
            <a:ext cx="12187066" cy="1801950"/>
          </a:xfrm>
          <a:prstGeom prst="rect">
            <a:avLst/>
          </a:prstGeom>
          <a:gradFill>
            <a:gsLst>
              <a:gs pos="0">
                <a:srgbClr val="232323">
                  <a:alpha val="65000"/>
                </a:srgbClr>
              </a:gs>
              <a:gs pos="100000">
                <a:srgbClr val="3A3A3A">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A04230EC-6CC6-4C4D-5A0C-549B7F39058F}"/>
              </a:ext>
            </a:extLst>
          </p:cNvPr>
          <p:cNvSpPr>
            <a:spLocks noGrp="1"/>
          </p:cNvSpPr>
          <p:nvPr>
            <p:ph type="title" idx="4294967295"/>
          </p:nvPr>
        </p:nvSpPr>
        <p:spPr>
          <a:xfrm>
            <a:off x="571948" y="0"/>
            <a:ext cx="10515600" cy="1325563"/>
          </a:xfrm>
          <a:noFill/>
        </p:spPr>
        <p:txBody>
          <a:bodyPr>
            <a:noAutofit/>
          </a:bodyPr>
          <a:lstStyle/>
          <a:p>
            <a:r>
              <a:rPr lang="en-US" sz="3200" dirty="0">
                <a:gradFill>
                  <a:gsLst>
                    <a:gs pos="0">
                      <a:srgbClr val="339AF0"/>
                    </a:gs>
                    <a:gs pos="100000">
                      <a:srgbClr val="7850F2"/>
                    </a:gs>
                  </a:gsLst>
                  <a:lin ang="0" scaled="0"/>
                </a:gradFill>
              </a:rPr>
              <a:t>IC’ALPS Acquisition Strengthens ASIC Capabilities</a:t>
            </a:r>
          </a:p>
        </p:txBody>
      </p:sp>
      <p:sp>
        <p:nvSpPr>
          <p:cNvPr id="4" name="Content Placeholder 3">
            <a:extLst>
              <a:ext uri="{FF2B5EF4-FFF2-40B4-BE49-F238E27FC236}">
                <a16:creationId xmlns:a16="http://schemas.microsoft.com/office/drawing/2014/main" id="{FB6F528F-56A7-CEB3-EB6B-4B3F39BF44F5}"/>
              </a:ext>
            </a:extLst>
          </p:cNvPr>
          <p:cNvSpPr>
            <a:spLocks noGrp="1"/>
          </p:cNvSpPr>
          <p:nvPr>
            <p:ph idx="4294967295"/>
          </p:nvPr>
        </p:nvSpPr>
        <p:spPr>
          <a:xfrm>
            <a:off x="1149074" y="1515303"/>
            <a:ext cx="9893851" cy="2233304"/>
          </a:xfrm>
        </p:spPr>
        <p:txBody>
          <a:bodyPr>
            <a:noAutofit/>
          </a:bodyPr>
          <a:lstStyle/>
          <a:p>
            <a:pPr>
              <a:lnSpc>
                <a:spcPct val="120000"/>
              </a:lnSpc>
            </a:pPr>
            <a:r>
              <a:rPr lang="en-US" sz="1600" dirty="0">
                <a:solidFill>
                  <a:schemeClr val="bg1"/>
                </a:solidFill>
                <a:cs typeface="Calibri" panose="020F0502020204030204" pitchFamily="34" charset="0"/>
              </a:rPr>
              <a:t>90+ experts in 2 R&amp;D centers focusing on ASIC/SoC Design &amp; Supply</a:t>
            </a:r>
          </a:p>
          <a:p>
            <a:pPr>
              <a:lnSpc>
                <a:spcPct val="120000"/>
              </a:lnSpc>
            </a:pPr>
            <a:r>
              <a:rPr lang="en-US" sz="1600" dirty="0">
                <a:solidFill>
                  <a:schemeClr val="bg1"/>
                </a:solidFill>
                <a:cs typeface="Calibri" panose="020F0502020204030204" pitchFamily="34" charset="0"/>
              </a:rPr>
              <a:t>EU leader on demanding markets: </a:t>
            </a:r>
            <a:r>
              <a:rPr lang="en-US" sz="1600" dirty="0" err="1">
                <a:solidFill>
                  <a:schemeClr val="bg1"/>
                </a:solidFill>
                <a:cs typeface="Calibri" panose="020F0502020204030204" pitchFamily="34" charset="0"/>
              </a:rPr>
              <a:t>medtech</a:t>
            </a:r>
            <a:r>
              <a:rPr lang="en-US" sz="1600" dirty="0">
                <a:solidFill>
                  <a:schemeClr val="bg1"/>
                </a:solidFill>
                <a:cs typeface="Calibri" panose="020F0502020204030204" pitchFamily="34" charset="0"/>
              </a:rPr>
              <a:t> (incl. ultrasound), automotive &amp; security</a:t>
            </a:r>
          </a:p>
          <a:p>
            <a:pPr>
              <a:lnSpc>
                <a:spcPct val="120000"/>
              </a:lnSpc>
            </a:pPr>
            <a:r>
              <a:rPr lang="en-US" sz="1600" dirty="0">
                <a:solidFill>
                  <a:schemeClr val="bg1"/>
                </a:solidFill>
                <a:cs typeface="Calibri" panose="020F0502020204030204" pitchFamily="34" charset="0"/>
              </a:rPr>
              <a:t>EU / French sovereignty for sensitive apps (Defense, Healthcare, Gov) </a:t>
            </a:r>
          </a:p>
          <a:p>
            <a:pPr>
              <a:lnSpc>
                <a:spcPct val="120000"/>
              </a:lnSpc>
              <a:defRPr/>
            </a:pPr>
            <a:r>
              <a:rPr lang="en-US" altLang="en-US" sz="1600" dirty="0">
                <a:solidFill>
                  <a:prstClr val="white"/>
                </a:solidFill>
                <a:cs typeface="Calibri" panose="020F0502020204030204" pitchFamily="34" charset="0"/>
              </a:rPr>
              <a:t>Listed as recommended design partner by major foundries (TSMC, Intel, </a:t>
            </a:r>
            <a:r>
              <a:rPr lang="en-US" altLang="en-US" sz="1600" dirty="0" err="1">
                <a:solidFill>
                  <a:prstClr val="white"/>
                </a:solidFill>
                <a:cs typeface="Calibri" panose="020F0502020204030204" pitchFamily="34" charset="0"/>
              </a:rPr>
              <a:t>Xfab</a:t>
            </a:r>
            <a:r>
              <a:rPr lang="en-US" altLang="en-US" sz="1600" dirty="0">
                <a:solidFill>
                  <a:prstClr val="white"/>
                </a:solidFill>
                <a:cs typeface="Calibri" panose="020F0502020204030204" pitchFamily="34" charset="0"/>
              </a:rPr>
              <a:t>, OSRAM, GF)</a:t>
            </a:r>
          </a:p>
          <a:p>
            <a:pPr>
              <a:lnSpc>
                <a:spcPct val="120000"/>
              </a:lnSpc>
              <a:defRPr/>
            </a:pPr>
            <a:r>
              <a:rPr lang="en-US" sz="1600" dirty="0">
                <a:solidFill>
                  <a:schemeClr val="bg1"/>
                </a:solidFill>
                <a:cs typeface="Calibri" panose="020F0502020204030204" pitchFamily="34" charset="0"/>
              </a:rPr>
              <a:t>Covers all technologies: Analog / Digital / Mixed-signal down to 1,8 nm</a:t>
            </a:r>
          </a:p>
          <a:p>
            <a:pPr>
              <a:lnSpc>
                <a:spcPct val="120000"/>
              </a:lnSpc>
              <a:defRPr/>
            </a:pPr>
            <a:r>
              <a:rPr lang="en-US" sz="1600" dirty="0">
                <a:solidFill>
                  <a:schemeClr val="bg1"/>
                </a:solidFill>
                <a:cs typeface="Calibri" panose="020F0502020204030204" pitchFamily="34" charset="0"/>
              </a:rPr>
              <a:t>Strong synergies: Customer portfolio / Supply Chain/ Secure ASICS / Security IPs</a:t>
            </a:r>
          </a:p>
          <a:p>
            <a:pPr>
              <a:spcBef>
                <a:spcPts val="0"/>
              </a:spcBef>
              <a:spcAft>
                <a:spcPts val="1200"/>
              </a:spcAft>
            </a:pPr>
            <a:endParaRPr lang="en-US" sz="1600" b="1" dirty="0">
              <a:solidFill>
                <a:schemeClr val="bg1"/>
              </a:solidFill>
              <a:latin typeface="Calibri" panose="020F0502020204030204" pitchFamily="34" charset="0"/>
              <a:cs typeface="Calibri" panose="020F0502020204030204" pitchFamily="34" charset="0"/>
            </a:endParaRPr>
          </a:p>
        </p:txBody>
      </p:sp>
      <p:sp>
        <p:nvSpPr>
          <p:cNvPr id="19" name="ZoneTexte 4"/>
          <p:cNvSpPr txBox="1"/>
          <p:nvPr/>
        </p:nvSpPr>
        <p:spPr>
          <a:xfrm>
            <a:off x="8668838" y="5283759"/>
            <a:ext cx="19433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Industry 4.0</a:t>
            </a:r>
          </a:p>
        </p:txBody>
      </p:sp>
      <p:sp>
        <p:nvSpPr>
          <p:cNvPr id="20" name="ZoneTexte 5"/>
          <p:cNvSpPr txBox="1"/>
          <p:nvPr/>
        </p:nvSpPr>
        <p:spPr>
          <a:xfrm>
            <a:off x="93734" y="5283759"/>
            <a:ext cx="1415772" cy="400110"/>
          </a:xfrm>
          <a:prstGeom prst="rect">
            <a:avLst/>
          </a:prstGeom>
          <a:noFill/>
        </p:spPr>
        <p:txBody>
          <a:bodyPr wrap="none" rtlCol="0">
            <a:spAutoFit/>
          </a:bodyPr>
          <a:lstStyle>
            <a:defPPr>
              <a:defRPr lang="fr-FR"/>
            </a:defPPr>
            <a:lvl1pPr algn="ctr">
              <a:defRPr b="1">
                <a:solidFill>
                  <a:schemeClr val="tx2"/>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Security</a:t>
            </a:r>
          </a:p>
        </p:txBody>
      </p:sp>
      <p:sp>
        <p:nvSpPr>
          <p:cNvPr id="21" name="ZoneTexte 6"/>
          <p:cNvSpPr txBox="1"/>
          <p:nvPr/>
        </p:nvSpPr>
        <p:spPr>
          <a:xfrm>
            <a:off x="4933405" y="5283759"/>
            <a:ext cx="218521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Environmental</a:t>
            </a:r>
          </a:p>
        </p:txBody>
      </p:sp>
      <p:sp>
        <p:nvSpPr>
          <p:cNvPr id="22" name="ZoneTexte 7"/>
          <p:cNvSpPr txBox="1"/>
          <p:nvPr/>
        </p:nvSpPr>
        <p:spPr>
          <a:xfrm>
            <a:off x="1656894" y="5283759"/>
            <a:ext cx="172355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Healthcare</a:t>
            </a:r>
          </a:p>
        </p:txBody>
      </p:sp>
      <p:sp>
        <p:nvSpPr>
          <p:cNvPr id="24" name="ZoneTexte 9"/>
          <p:cNvSpPr txBox="1"/>
          <p:nvPr/>
        </p:nvSpPr>
        <p:spPr>
          <a:xfrm>
            <a:off x="6914022" y="5283759"/>
            <a:ext cx="172355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Automotive</a:t>
            </a:r>
          </a:p>
        </p:txBody>
      </p:sp>
      <p:sp>
        <p:nvSpPr>
          <p:cNvPr id="28" name="ZoneTexte 13"/>
          <p:cNvSpPr txBox="1"/>
          <p:nvPr/>
        </p:nvSpPr>
        <p:spPr>
          <a:xfrm>
            <a:off x="10912207" y="5283759"/>
            <a:ext cx="110799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ptos Display" panose="02110004020202020204"/>
                <a:ea typeface="+mn-ea"/>
                <a:cs typeface="+mn-cs"/>
              </a:rPr>
              <a:t>IoT</a:t>
            </a: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/AI</a:t>
            </a:r>
          </a:p>
        </p:txBody>
      </p:sp>
      <p:sp>
        <p:nvSpPr>
          <p:cNvPr id="31" name="ZoneTexte 16"/>
          <p:cNvSpPr txBox="1"/>
          <p:nvPr/>
        </p:nvSpPr>
        <p:spPr>
          <a:xfrm>
            <a:off x="3538271" y="5283759"/>
            <a:ext cx="1415772" cy="400110"/>
          </a:xfrm>
          <a:prstGeom prst="rect">
            <a:avLst/>
          </a:prstGeom>
          <a:noFill/>
        </p:spPr>
        <p:txBody>
          <a:bodyPr wrap="none" rtlCol="0">
            <a:spAutoFit/>
          </a:bodyPr>
          <a:lstStyle>
            <a:defPPr>
              <a:defRPr lang="fr-FR"/>
            </a:defPPr>
            <a:lvl1pPr algn="ctr">
              <a:defRPr b="1">
                <a:solidFill>
                  <a:schemeClr val="tx2"/>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Mil/Aero</a:t>
            </a:r>
          </a:p>
        </p:txBody>
      </p:sp>
      <p:pic>
        <p:nvPicPr>
          <p:cNvPr id="41" name="Picture 40" descr="A black background with white text&#10;&#10;AI-generated content may be incorrect.">
            <a:extLst>
              <a:ext uri="{FF2B5EF4-FFF2-40B4-BE49-F238E27FC236}">
                <a16:creationId xmlns:a16="http://schemas.microsoft.com/office/drawing/2014/main" id="{32BF47D0-B95C-BBE5-C96F-F6DBF561CD8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90926" y="6113160"/>
            <a:ext cx="1112520" cy="433839"/>
          </a:xfrm>
          <a:prstGeom prst="rect">
            <a:avLst/>
          </a:prstGeom>
        </p:spPr>
      </p:pic>
      <p:sp>
        <p:nvSpPr>
          <p:cNvPr id="42" name="Slide Number Placeholder 2">
            <a:extLst>
              <a:ext uri="{FF2B5EF4-FFF2-40B4-BE49-F238E27FC236}">
                <a16:creationId xmlns:a16="http://schemas.microsoft.com/office/drawing/2014/main" id="{63EA1921-8BC8-894E-40CB-423CF30BB363}"/>
              </a:ext>
            </a:extLst>
          </p:cNvPr>
          <p:cNvSpPr txBox="1">
            <a:spLocks/>
          </p:cNvSpPr>
          <p:nvPr/>
        </p:nvSpPr>
        <p:spPr>
          <a:xfrm>
            <a:off x="381000" y="6228821"/>
            <a:ext cx="38100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14</a:t>
            </a:r>
          </a:p>
        </p:txBody>
      </p:sp>
    </p:spTree>
    <p:extLst>
      <p:ext uri="{BB962C8B-B14F-4D97-AF65-F5344CB8AC3E}">
        <p14:creationId xmlns:p14="http://schemas.microsoft.com/office/powerpoint/2010/main" val="1426498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D4664-1B39-8A6C-B595-AE3B5DF87C7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A6CFAA1-1EB2-046B-1271-04967CA18C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4" y="0"/>
            <a:ext cx="12187066" cy="6858000"/>
          </a:xfrm>
          <a:prstGeom prst="rect">
            <a:avLst/>
          </a:prstGeom>
          <a:solidFill>
            <a:srgbClr val="7850F2"/>
          </a:solidFill>
        </p:spPr>
      </p:pic>
      <p:sp>
        <p:nvSpPr>
          <p:cNvPr id="3" name="Slide Number Placeholder 2">
            <a:extLst>
              <a:ext uri="{FF2B5EF4-FFF2-40B4-BE49-F238E27FC236}">
                <a16:creationId xmlns:a16="http://schemas.microsoft.com/office/drawing/2014/main" id="{D4E4ACAE-101B-14BB-652C-BCC080383D5A}"/>
              </a:ext>
            </a:extLst>
          </p:cNvPr>
          <p:cNvSpPr>
            <a:spLocks noGrp="1"/>
          </p:cNvSpPr>
          <p:nvPr>
            <p:ph type="sldNum" sz="quarter" idx="11"/>
          </p:nvPr>
        </p:nvSpPr>
        <p:spPr>
          <a:xfrm>
            <a:off x="838537" y="6276713"/>
            <a:ext cx="2742815" cy="364848"/>
          </a:xfrm>
        </p:spPr>
        <p:txBody>
          <a:bodyPr/>
          <a:lstStyle/>
          <a:p>
            <a:fld id="{928EB752-1209-48B8-B421-2CE3AA70C8A0}" type="slidenum">
              <a:rPr lang="en-US" smtClean="0"/>
              <a:pPr/>
              <a:t>17</a:t>
            </a:fld>
            <a:endParaRPr lang="en-US"/>
          </a:p>
        </p:txBody>
      </p:sp>
      <p:sp>
        <p:nvSpPr>
          <p:cNvPr id="4" name="Text Placeholder 3">
            <a:extLst>
              <a:ext uri="{FF2B5EF4-FFF2-40B4-BE49-F238E27FC236}">
                <a16:creationId xmlns:a16="http://schemas.microsoft.com/office/drawing/2014/main" id="{5A4544D4-C3C3-CCBF-4E72-ABEE5A16F606}"/>
              </a:ext>
            </a:extLst>
          </p:cNvPr>
          <p:cNvSpPr>
            <a:spLocks noGrp="1"/>
          </p:cNvSpPr>
          <p:nvPr>
            <p:ph type="body" sz="quarter" idx="12"/>
          </p:nvPr>
        </p:nvSpPr>
        <p:spPr>
          <a:xfrm>
            <a:off x="4967156" y="979714"/>
            <a:ext cx="6730738" cy="5249107"/>
          </a:xfrm>
        </p:spPr>
        <p:txBody>
          <a:bodyPr>
            <a:normAutofit fontScale="55000" lnSpcReduction="20000"/>
          </a:bodyPr>
          <a:lstStyle/>
          <a:p>
            <a:pPr marL="0" indent="0">
              <a:buNone/>
            </a:pPr>
            <a:endParaRPr lang="en-US" dirty="0">
              <a:solidFill>
                <a:schemeClr val="bg1"/>
              </a:solidFill>
            </a:endParaRPr>
          </a:p>
          <a:p>
            <a:pPr>
              <a:lnSpc>
                <a:spcPct val="140000"/>
              </a:lnSpc>
            </a:pPr>
            <a:endParaRPr lang="en-US" sz="2600" dirty="0">
              <a:solidFill>
                <a:schemeClr val="bg1"/>
              </a:solidFill>
            </a:endParaRPr>
          </a:p>
          <a:p>
            <a:pPr>
              <a:lnSpc>
                <a:spcPct val="140000"/>
              </a:lnSpc>
            </a:pP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Full-stack Semiconductor Provisioning &amp; Test centers</a:t>
            </a:r>
          </a:p>
          <a:p>
            <a:pPr marL="562996" lvl="1" indent="-285750">
              <a:lnSpc>
                <a:spcPct val="140000"/>
              </a:lnSpc>
              <a:buFont typeface="Arial" panose="020B0604020202020204" pitchFamily="34" charset="0"/>
              <a:buChar char="•"/>
            </a:pPr>
            <a:r>
              <a:rPr lang="en-US" sz="2200" dirty="0">
                <a:solidFill>
                  <a:schemeClr val="bg1"/>
                </a:solidFill>
              </a:rPr>
              <a:t>Trust Center for generation of digital identities (keys &amp; certificates)</a:t>
            </a:r>
          </a:p>
          <a:p>
            <a:pPr marL="562996" lvl="1" indent="-285750">
              <a:lnSpc>
                <a:spcPct val="140000"/>
              </a:lnSpc>
              <a:buFont typeface="Arial" panose="020B0604020202020204" pitchFamily="34" charset="0"/>
              <a:buChar char="•"/>
            </a:pPr>
            <a:r>
              <a:rPr lang="en-US" sz="2200" dirty="0">
                <a:solidFill>
                  <a:schemeClr val="bg1"/>
                </a:solidFill>
              </a:rPr>
              <a:t>Wafer Testing &amp; Final Test</a:t>
            </a:r>
          </a:p>
          <a:p>
            <a:pPr marL="562996" lvl="1" indent="-285750">
              <a:lnSpc>
                <a:spcPct val="140000"/>
              </a:lnSpc>
              <a:buFont typeface="Arial" panose="020B0604020202020204" pitchFamily="34" charset="0"/>
              <a:buChar char="•"/>
            </a:pPr>
            <a:r>
              <a:rPr lang="en-US" sz="2200" dirty="0">
                <a:solidFill>
                  <a:schemeClr val="bg1"/>
                </a:solidFill>
              </a:rPr>
              <a:t>Data Injection &amp; Secure Personalization</a:t>
            </a:r>
          </a:p>
          <a:p>
            <a:pPr marL="0" indent="0">
              <a:lnSpc>
                <a:spcPct val="140000"/>
              </a:lnSpc>
              <a:buNone/>
            </a:pPr>
            <a:endParaRPr lang="en-US" sz="2600" dirty="0">
              <a:solidFill>
                <a:schemeClr val="bg1"/>
              </a:solidFill>
            </a:endParaRPr>
          </a:p>
          <a:p>
            <a:pPr>
              <a:lnSpc>
                <a:spcPct val="140000"/>
              </a:lnSpc>
            </a:pP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Projects:</a:t>
            </a:r>
          </a:p>
          <a:p>
            <a:pPr marL="562996" lvl="1" indent="-285750">
              <a:lnSpc>
                <a:spcPct val="140000"/>
              </a:lnSpc>
              <a:buFont typeface="Arial" panose="020B0604020202020204" pitchFamily="34" charset="0"/>
              <a:buChar char="•"/>
            </a:pPr>
            <a:r>
              <a:rPr lang="en-US" sz="2200" dirty="0">
                <a:solidFill>
                  <a:schemeClr val="bg1"/>
                </a:solidFill>
              </a:rPr>
              <a:t>Signed &amp; starting 2025: EU (Murcia, Spain) - SEALSQ/ODINS/SETT Joint Venture (€40M)</a:t>
            </a:r>
          </a:p>
          <a:p>
            <a:pPr marL="562996" lvl="1" indent="-285750">
              <a:lnSpc>
                <a:spcPct val="140000"/>
              </a:lnSpc>
              <a:buFont typeface="Arial" panose="020B0604020202020204" pitchFamily="34" charset="0"/>
              <a:buChar char="•"/>
            </a:pPr>
            <a:r>
              <a:rPr lang="en-US" sz="2200" dirty="0">
                <a:solidFill>
                  <a:schemeClr val="bg1"/>
                </a:solidFill>
              </a:rPr>
              <a:t>Binding agreement to establish a joint venture (JV) dubbed SEALKAYNESQ in India.</a:t>
            </a:r>
          </a:p>
          <a:p>
            <a:pPr marL="562996" lvl="1" indent="-285750">
              <a:lnSpc>
                <a:spcPct val="140000"/>
              </a:lnSpc>
              <a:buFont typeface="Arial" panose="020B0604020202020204" pitchFamily="34" charset="0"/>
              <a:buChar char="•"/>
            </a:pPr>
            <a:r>
              <a:rPr lang="en-US" sz="2200" dirty="0">
                <a:solidFill>
                  <a:schemeClr val="bg1"/>
                </a:solidFill>
              </a:rPr>
              <a:t>In progress: US.</a:t>
            </a:r>
          </a:p>
          <a:p>
            <a:pPr marL="0" indent="0">
              <a:lnSpc>
                <a:spcPct val="140000"/>
              </a:lnSpc>
              <a:buNone/>
            </a:pPr>
            <a:endParaRPr lang="en-US" sz="2600" dirty="0">
              <a:solidFill>
                <a:schemeClr val="bg1"/>
              </a:solidFill>
            </a:endParaRPr>
          </a:p>
          <a:p>
            <a:pPr>
              <a:lnSpc>
                <a:spcPct val="140000"/>
              </a:lnSpc>
            </a:pP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Government-Backed Investments</a:t>
            </a:r>
          </a:p>
          <a:p>
            <a:pPr marL="562996" lvl="1" indent="-285750">
              <a:lnSpc>
                <a:spcPct val="140000"/>
              </a:lnSpc>
              <a:buFont typeface="Arial" panose="020B0604020202020204" pitchFamily="34" charset="0"/>
              <a:buChar char="•"/>
            </a:pPr>
            <a:r>
              <a:rPr lang="en-US" sz="2200" dirty="0">
                <a:solidFill>
                  <a:schemeClr val="bg1"/>
                </a:solidFill>
              </a:rPr>
              <a:t>€19.6 M from Spanish Government via SETT</a:t>
            </a:r>
          </a:p>
          <a:p>
            <a:pPr lvl="1">
              <a:lnSpc>
                <a:spcPct val="140000"/>
              </a:lnSpc>
            </a:pPr>
            <a:br>
              <a:rPr lang="en-US" sz="1400" dirty="0">
                <a:solidFill>
                  <a:schemeClr val="bg1"/>
                </a:solidFill>
              </a:rPr>
            </a:br>
            <a:endParaRPr lang="en-US" sz="2600" dirty="0">
              <a:solidFill>
                <a:schemeClr val="bg1"/>
              </a:solidFill>
            </a:endParaRPr>
          </a:p>
          <a:p>
            <a:pPr>
              <a:lnSpc>
                <a:spcPct val="140000"/>
              </a:lnSpc>
            </a:pPr>
            <a:r>
              <a:rPr lang="en-US" sz="2600" b="1" dirty="0">
                <a:solidFill>
                  <a:schemeClr val="bg1"/>
                </a:solidFill>
                <a:latin typeface="Roboto" panose="02000000000000000000" pitchFamily="2" charset="0"/>
                <a:ea typeface="Roboto" panose="02000000000000000000" pitchFamily="2" charset="0"/>
                <a:cs typeface="Roboto" panose="02000000000000000000" pitchFamily="2" charset="0"/>
              </a:rPr>
              <a:t>Immediate Revenue for SEALSQ</a:t>
            </a:r>
          </a:p>
          <a:p>
            <a:pPr marL="562996" lvl="1" indent="-285750">
              <a:lnSpc>
                <a:spcPct val="140000"/>
              </a:lnSpc>
              <a:buFont typeface="Arial" panose="020B0604020202020204" pitchFamily="34" charset="0"/>
              <a:buChar char="•"/>
            </a:pPr>
            <a:r>
              <a:rPr lang="en-US" sz="2200" dirty="0">
                <a:solidFill>
                  <a:schemeClr val="bg1"/>
                </a:solidFill>
              </a:rPr>
              <a:t>Professional Services charged from year 1</a:t>
            </a:r>
          </a:p>
          <a:p>
            <a:pPr marL="562996" lvl="1" indent="-285750">
              <a:lnSpc>
                <a:spcPct val="140000"/>
              </a:lnSpc>
              <a:buFont typeface="Arial" panose="020B0604020202020204" pitchFamily="34" charset="0"/>
              <a:buChar char="•"/>
            </a:pPr>
            <a:r>
              <a:rPr lang="en-US" sz="2200" dirty="0">
                <a:solidFill>
                  <a:schemeClr val="bg1"/>
                </a:solidFill>
              </a:rPr>
              <a:t>IP Licensing model as recurring revenue</a:t>
            </a:r>
            <a:endParaRPr lang="en-US" dirty="0">
              <a:solidFill>
                <a:schemeClr val="bg1"/>
              </a:solidFill>
            </a:endParaRPr>
          </a:p>
        </p:txBody>
      </p:sp>
      <p:pic>
        <p:nvPicPr>
          <p:cNvPr id="8" name="Picture 7" descr="A close up of a computer screen&#10;&#10;AI-generated content may be incorrect.">
            <a:extLst>
              <a:ext uri="{FF2B5EF4-FFF2-40B4-BE49-F238E27FC236}">
                <a16:creationId xmlns:a16="http://schemas.microsoft.com/office/drawing/2014/main" id="{377F041B-63E6-1066-2437-A45BB528704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3037" y="1"/>
            <a:ext cx="4609763" cy="6858000"/>
          </a:xfrm>
          <a:prstGeom prst="rect">
            <a:avLst/>
          </a:prstGeom>
        </p:spPr>
      </p:pic>
      <p:sp>
        <p:nvSpPr>
          <p:cNvPr id="5" name="Title 4">
            <a:extLst>
              <a:ext uri="{FF2B5EF4-FFF2-40B4-BE49-F238E27FC236}">
                <a16:creationId xmlns:a16="http://schemas.microsoft.com/office/drawing/2014/main" id="{9395E001-7A34-0163-6749-C90A2EE1653D}"/>
              </a:ext>
            </a:extLst>
          </p:cNvPr>
          <p:cNvSpPr>
            <a:spLocks noGrp="1"/>
          </p:cNvSpPr>
          <p:nvPr>
            <p:ph type="title"/>
          </p:nvPr>
        </p:nvSpPr>
        <p:spPr>
          <a:xfrm>
            <a:off x="409584" y="277228"/>
            <a:ext cx="10742520" cy="850189"/>
          </a:xfrm>
        </p:spPr>
        <p:txBody>
          <a:bodyPr/>
          <a:lstStyle/>
          <a:p>
            <a:r>
              <a:rPr lang="en-US" sz="3275" b="1" dirty="0">
                <a:latin typeface="+mj-lt"/>
                <a:cs typeface="+mj-cs"/>
              </a:rPr>
              <a:t>Test &amp; Personalization Centers</a:t>
            </a:r>
          </a:p>
        </p:txBody>
      </p:sp>
      <p:pic>
        <p:nvPicPr>
          <p:cNvPr id="10" name="Picture 9" descr="A black background with white text&#10;&#10;AI-generated content may be incorrect.">
            <a:extLst>
              <a:ext uri="{FF2B5EF4-FFF2-40B4-BE49-F238E27FC236}">
                <a16:creationId xmlns:a16="http://schemas.microsoft.com/office/drawing/2014/main" id="{4C6254FB-59B4-85AE-CF85-6A08B88CB4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0926" y="6113160"/>
            <a:ext cx="1112520" cy="433839"/>
          </a:xfrm>
          <a:prstGeom prst="rect">
            <a:avLst/>
          </a:prstGeom>
        </p:spPr>
      </p:pic>
      <p:sp>
        <p:nvSpPr>
          <p:cNvPr id="11" name="Slide Number Placeholder 2">
            <a:extLst>
              <a:ext uri="{FF2B5EF4-FFF2-40B4-BE49-F238E27FC236}">
                <a16:creationId xmlns:a16="http://schemas.microsoft.com/office/drawing/2014/main" id="{625C5AB1-9707-4CDB-D5F7-18523CFC0EB3}"/>
              </a:ext>
            </a:extLst>
          </p:cNvPr>
          <p:cNvSpPr txBox="1">
            <a:spLocks/>
          </p:cNvSpPr>
          <p:nvPr/>
        </p:nvSpPr>
        <p:spPr>
          <a:xfrm>
            <a:off x="381000" y="6228821"/>
            <a:ext cx="38100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13</a:t>
            </a:r>
          </a:p>
        </p:txBody>
      </p:sp>
    </p:spTree>
    <p:extLst>
      <p:ext uri="{BB962C8B-B14F-4D97-AF65-F5344CB8AC3E}">
        <p14:creationId xmlns:p14="http://schemas.microsoft.com/office/powerpoint/2010/main" val="4057358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619CD-FEED-07BD-964D-B11F0B85C54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777033-B82F-E77F-49E7-18534BD472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a:solidFill>
            <a:srgbClr val="7850F2"/>
          </a:solidFill>
        </p:spPr>
      </p:pic>
      <p:pic>
        <p:nvPicPr>
          <p:cNvPr id="5" name="Picture 4" descr="A satellite in space above a planet&#10;&#10;AI-generated content may be incorrect.">
            <a:extLst>
              <a:ext uri="{FF2B5EF4-FFF2-40B4-BE49-F238E27FC236}">
                <a16:creationId xmlns:a16="http://schemas.microsoft.com/office/drawing/2014/main" id="{83653A96-C73A-5FAD-947F-30239056465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095999" y="0"/>
            <a:ext cx="6091067" cy="6846910"/>
          </a:xfrm>
          <a:prstGeom prst="rect">
            <a:avLst/>
          </a:prstGeom>
        </p:spPr>
      </p:pic>
      <p:sp>
        <p:nvSpPr>
          <p:cNvPr id="34" name="Rectangle 33">
            <a:extLst>
              <a:ext uri="{FF2B5EF4-FFF2-40B4-BE49-F238E27FC236}">
                <a16:creationId xmlns:a16="http://schemas.microsoft.com/office/drawing/2014/main" id="{0C1EF903-9D17-4006-7CAF-55C31BE5B5D6}"/>
              </a:ext>
            </a:extLst>
          </p:cNvPr>
          <p:cNvSpPr>
            <a:spLocks/>
          </p:cNvSpPr>
          <p:nvPr/>
        </p:nvSpPr>
        <p:spPr>
          <a:xfrm>
            <a:off x="0" y="0"/>
            <a:ext cx="12187066" cy="1610360"/>
          </a:xfrm>
          <a:prstGeom prst="rect">
            <a:avLst/>
          </a:prstGeom>
          <a:gradFill>
            <a:gsLst>
              <a:gs pos="0">
                <a:srgbClr val="2C2C2C"/>
              </a:gs>
              <a:gs pos="100000">
                <a:schemeClr val="tx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8">
            <a:extLst>
              <a:ext uri="{FF2B5EF4-FFF2-40B4-BE49-F238E27FC236}">
                <a16:creationId xmlns:a16="http://schemas.microsoft.com/office/drawing/2014/main" id="{2A9E07DF-58DC-C94E-936C-91D5031356B0}"/>
              </a:ext>
            </a:extLst>
          </p:cNvPr>
          <p:cNvSpPr txBox="1">
            <a:spLocks/>
          </p:cNvSpPr>
          <p:nvPr/>
        </p:nvSpPr>
        <p:spPr>
          <a:xfrm>
            <a:off x="457710" y="482200"/>
            <a:ext cx="10585689" cy="499830"/>
          </a:xfrm>
          <a:prstGeom prst="rect">
            <a:avLst/>
          </a:prstGeom>
        </p:spPr>
        <p:txBody>
          <a:bodyPr vert="horz" wrap="square" lIns="0" tIns="7316" rIns="0" bIns="0" rtlCol="0" anchor="ctr">
            <a:spAutoFit/>
          </a:bodyPr>
          <a:lstStyle>
            <a:lvl1pPr eaLnBrk="1" hangingPunct="1">
              <a:defRPr sz="2395" b="1" i="0">
                <a:solidFill>
                  <a:srgbClr val="5C7BF9"/>
                </a:solidFill>
                <a:latin typeface="Roboto"/>
                <a:ea typeface="+mj-ea"/>
                <a:cs typeface="Roboto"/>
              </a:defRPr>
            </a:lvl1pPr>
          </a:lstStyle>
          <a:p>
            <a:pPr marL="7701" marR="0" lvl="0" indent="0" algn="l" defTabSz="761970" rtl="0" fontAlgn="auto" latinLnBrk="0">
              <a:lnSpc>
                <a:spcPct val="100000"/>
              </a:lnSpc>
              <a:spcBef>
                <a:spcPts val="58"/>
              </a:spcBef>
              <a:spcAft>
                <a:spcPts val="0"/>
              </a:spcAft>
              <a:buClrTx/>
              <a:buSzTx/>
              <a:buFontTx/>
              <a:buNone/>
              <a:tabLst/>
              <a:defRPr/>
            </a:pPr>
            <a:r>
              <a:rPr lang="en-US" sz="3200" dirty="0">
                <a:gradFill>
                  <a:gsLst>
                    <a:gs pos="0">
                      <a:srgbClr val="339AF0"/>
                    </a:gs>
                    <a:gs pos="100000">
                      <a:srgbClr val="7850F2"/>
                    </a:gs>
                  </a:gsLst>
                  <a:lin ang="0" scaled="0"/>
                </a:gradFill>
                <a:latin typeface="+mj-lt"/>
                <a:cs typeface="+mj-cs"/>
              </a:rPr>
              <a:t>Dive-in: Secure Satellite Connectivity </a:t>
            </a:r>
          </a:p>
        </p:txBody>
      </p:sp>
      <p:sp>
        <p:nvSpPr>
          <p:cNvPr id="3" name="TextBox 2">
            <a:extLst>
              <a:ext uri="{FF2B5EF4-FFF2-40B4-BE49-F238E27FC236}">
                <a16:creationId xmlns:a16="http://schemas.microsoft.com/office/drawing/2014/main" id="{FF929A68-31AE-8556-FB49-DE6FFADC4BBB}"/>
              </a:ext>
            </a:extLst>
          </p:cNvPr>
          <p:cNvSpPr txBox="1"/>
          <p:nvPr/>
        </p:nvSpPr>
        <p:spPr>
          <a:xfrm>
            <a:off x="1412449" y="2162871"/>
            <a:ext cx="3944477" cy="4044184"/>
          </a:xfrm>
          <a:prstGeom prst="rect">
            <a:avLst/>
          </a:prstGeom>
          <a:noFill/>
        </p:spPr>
        <p:txBody>
          <a:bodyPr wrap="square">
            <a:spAutoFit/>
          </a:bodyPr>
          <a:lstStyle/>
          <a:p>
            <a:pPr marL="0" marR="0" lvl="0" indent="0" algn="l" defTabSz="761970" rtl="0" eaLnBrk="1" fontAlgn="auto" latinLnBrk="0" hangingPunct="1">
              <a:lnSpc>
                <a:spcPct val="12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Current Problem</a:t>
            </a:r>
          </a:p>
          <a:p>
            <a:pPr marL="0" marR="0" lvl="0" indent="0" algn="l" defTabSz="761970" rtl="0" eaLnBrk="1" fontAlgn="auto" latinLnBrk="0" hangingPunct="1">
              <a:lnSpc>
                <a:spcPct val="12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76197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rPr>
              <a:t>Costly connectivity gap for a growing number of connected devices.</a:t>
            </a:r>
          </a:p>
          <a:p>
            <a:pPr marL="0" marR="0" lvl="0" indent="0" algn="l" defTabSz="761970" rtl="0" eaLnBrk="1" fontAlgn="auto" latinLnBrk="0" hangingPunct="1">
              <a:lnSpc>
                <a:spcPct val="100000"/>
              </a:lnSpc>
              <a:spcBef>
                <a:spcPts val="0"/>
              </a:spcBef>
              <a:spcAft>
                <a:spcPts val="0"/>
              </a:spcAft>
              <a:buClrTx/>
              <a:buSzTx/>
              <a:buFontTx/>
              <a:buNone/>
              <a:tabLst/>
              <a:defRPr/>
            </a:pPr>
            <a:endParaRPr lang="en-US" sz="1400" dirty="0">
              <a:solidFill>
                <a:prstClr val="white"/>
              </a:solidFill>
              <a:latin typeface="Roboto" panose="02000000000000000000" pitchFamily="2" charset="0"/>
              <a:ea typeface="Roboto" panose="02000000000000000000" pitchFamily="2" charset="0"/>
              <a:cs typeface="Calibri" panose="020F0502020204030204" pitchFamily="34" charset="0"/>
            </a:endParaRPr>
          </a:p>
          <a:p>
            <a:pPr marL="285750" lvl="0" indent="-285750" defTabSz="761970">
              <a:lnSpc>
                <a:spcPct val="150000"/>
              </a:lnSpc>
              <a:buClr>
                <a:srgbClr val="000000"/>
              </a:buClr>
              <a:buSzPts val="1800"/>
              <a:buBlip>
                <a:blip r:embed="rId6"/>
              </a:buBlip>
              <a:defRPr/>
            </a:pP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rPr>
              <a:t>~80% Terrestrial connectivity gap</a:t>
            </a:r>
          </a:p>
          <a:p>
            <a:pPr marL="285750" lvl="0" indent="-285750" defTabSz="761970">
              <a:lnSpc>
                <a:spcPct val="150000"/>
              </a:lnSpc>
              <a:buClr>
                <a:srgbClr val="000000"/>
              </a:buClr>
              <a:buSzPts val="1800"/>
              <a:buBlip>
                <a:blip r:embed="rId6"/>
              </a:buBlip>
              <a:defRPr/>
            </a:pP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rPr>
              <a:t>+25B</a:t>
            </a: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Arial"/>
              </a:rPr>
              <a:t> </a:t>
            </a: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rPr>
              <a:t>IoT connected devices (2030)</a:t>
            </a:r>
          </a:p>
          <a:p>
            <a:pPr marL="285750" lvl="0" indent="-285750" defTabSz="761970">
              <a:lnSpc>
                <a:spcPct val="150000"/>
              </a:lnSpc>
              <a:buClr>
                <a:srgbClr val="000000"/>
              </a:buClr>
              <a:buSzPts val="1800"/>
              <a:buBlip>
                <a:blip r:embed="rId6"/>
              </a:buBlip>
              <a:defRPr/>
            </a:pP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rPr>
              <a:t>Costly,</a:t>
            </a: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Arial"/>
              </a:rPr>
              <a:t> </a:t>
            </a: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rPr>
              <a:t>Inefficient &amp; Complex </a:t>
            </a:r>
          </a:p>
          <a:p>
            <a:pPr marL="285750" lvl="0" indent="-285750" defTabSz="761970">
              <a:lnSpc>
                <a:spcPct val="150000"/>
              </a:lnSpc>
              <a:buClr>
                <a:srgbClr val="000000"/>
              </a:buClr>
              <a:buSzPts val="1800"/>
              <a:buBlip>
                <a:blip r:embed="rId6"/>
              </a:buBlip>
              <a:defRPr/>
            </a:pPr>
            <a:r>
              <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rPr>
              <a:t>Current solutions</a:t>
            </a:r>
          </a:p>
          <a:p>
            <a:pPr lvl="0" defTabSz="761970">
              <a:buClr>
                <a:srgbClr val="000000"/>
              </a:buClr>
              <a:buSzPts val="1200"/>
              <a:defRPr/>
            </a:pPr>
            <a:endParaRPr lang="en-US" sz="20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endParaRPr>
          </a:p>
          <a:p>
            <a:pPr marL="285750" lvl="0" indent="-285750" defTabSz="761970">
              <a:buClr>
                <a:srgbClr val="000000"/>
              </a:buClr>
              <a:buSzPts val="1800"/>
              <a:buFont typeface="Arial" panose="020B0604020202020204" pitchFamily="34" charset="0"/>
              <a:buChar char="•"/>
              <a:defRPr/>
            </a:pPr>
            <a:endPar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endParaRPr>
          </a:p>
          <a:p>
            <a:pPr marL="285750" lvl="0" indent="-285750" defTabSz="761970">
              <a:buClr>
                <a:srgbClr val="000000"/>
              </a:buClr>
              <a:buSzPts val="1800"/>
              <a:buFont typeface="Arial" panose="020B0604020202020204" pitchFamily="34" charset="0"/>
              <a:buChar char="•"/>
              <a:defRPr/>
            </a:pPr>
            <a:endParaRPr lang="en-US" sz="14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endParaRPr>
          </a:p>
          <a:p>
            <a:pPr marL="285750" lvl="0" indent="-285750" defTabSz="761970">
              <a:buClr>
                <a:srgbClr val="000000"/>
              </a:buClr>
              <a:buSzPts val="1800"/>
              <a:buFont typeface="Arial" panose="020B0604020202020204" pitchFamily="34" charset="0"/>
              <a:buChar char="•"/>
              <a:defRPr/>
            </a:pPr>
            <a:endParaRPr lang="en-US" sz="2000" dirty="0">
              <a:solidFill>
                <a:prstClr val="white"/>
              </a:solidFill>
              <a:latin typeface="Roboto" panose="02000000000000000000" pitchFamily="2" charset="0"/>
              <a:ea typeface="Roboto" panose="02000000000000000000" pitchFamily="2" charset="0"/>
              <a:cs typeface="Calibri" panose="020F0502020204030204" pitchFamily="34" charset="0"/>
              <a:sym typeface="Century Gothic"/>
            </a:endParaRPr>
          </a:p>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Calibri" panose="020F0502020204030204" pitchFamily="34" charset="0"/>
            </a:endParaRPr>
          </a:p>
        </p:txBody>
      </p:sp>
      <p:sp>
        <p:nvSpPr>
          <p:cNvPr id="36" name="TextBox 35">
            <a:extLst>
              <a:ext uri="{FF2B5EF4-FFF2-40B4-BE49-F238E27FC236}">
                <a16:creationId xmlns:a16="http://schemas.microsoft.com/office/drawing/2014/main" id="{1A8B05AB-96B4-7B5A-FC66-1BF6B738C136}"/>
              </a:ext>
            </a:extLst>
          </p:cNvPr>
          <p:cNvSpPr txBox="1"/>
          <p:nvPr/>
        </p:nvSpPr>
        <p:spPr>
          <a:xfrm>
            <a:off x="7072630" y="2162871"/>
            <a:ext cx="4580890" cy="3090077"/>
          </a:xfrm>
          <a:prstGeom prst="rect">
            <a:avLst/>
          </a:prstGeom>
          <a:noFill/>
        </p:spPr>
        <p:txBody>
          <a:bodyPr wrap="square">
            <a:spAutoFit/>
          </a:bodyPr>
          <a:lstStyle/>
          <a:p>
            <a:r>
              <a:rPr kumimoji="0" lang="en-US"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Solution</a:t>
            </a:r>
          </a:p>
          <a:p>
            <a:endParaRPr lang="en-US" b="1" dirty="0">
              <a:solidFill>
                <a:schemeClr val="bg1"/>
              </a:solidFill>
              <a:latin typeface="Roboto" panose="02000000000000000000" pitchFamily="2" charset="0"/>
              <a:ea typeface="Roboto" panose="02000000000000000000" pitchFamily="2" charset="0"/>
            </a:endParaRPr>
          </a:p>
          <a:p>
            <a:pPr lvl="0" defTabSz="761970">
              <a:lnSpc>
                <a:spcPct val="120000"/>
              </a:lnSpc>
              <a:defRPr/>
            </a:pPr>
            <a:r>
              <a:rPr lang="en-US" sz="1600" b="1" dirty="0">
                <a:solidFill>
                  <a:schemeClr val="bg1"/>
                </a:solidFill>
                <a:latin typeface="Roboto" panose="02000000000000000000" pitchFamily="2" charset="0"/>
                <a:ea typeface="Roboto" panose="02000000000000000000" pitchFamily="2" charset="0"/>
                <a:cs typeface="Calibri" panose="020F0502020204030204" pitchFamily="34" charset="0"/>
              </a:rPr>
              <a:t>Over 20 new next-generation satellites launched</a:t>
            </a:r>
            <a:r>
              <a:rPr lang="en-US" sz="1600" dirty="0">
                <a:solidFill>
                  <a:schemeClr val="bg1"/>
                </a:solidFill>
                <a:latin typeface="Roboto" panose="02000000000000000000" pitchFamily="2" charset="0"/>
                <a:ea typeface="Roboto" panose="02000000000000000000" pitchFamily="2" charset="0"/>
                <a:cs typeface="Calibri" panose="020F0502020204030204" pitchFamily="34" charset="0"/>
              </a:rPr>
              <a:t>.</a:t>
            </a:r>
          </a:p>
          <a:p>
            <a:pPr lvl="0" defTabSz="761970">
              <a:lnSpc>
                <a:spcPct val="120000"/>
              </a:lnSpc>
              <a:defRPr/>
            </a:pPr>
            <a:r>
              <a:rPr lang="en-US" sz="1400" dirty="0">
                <a:solidFill>
                  <a:schemeClr val="bg1"/>
                </a:solidFill>
                <a:latin typeface="Roboto" panose="02000000000000000000" pitchFamily="2" charset="0"/>
                <a:ea typeface="Roboto" panose="02000000000000000000" pitchFamily="2" charset="0"/>
                <a:cs typeface="Calibri" panose="020F0502020204030204" pitchFamily="34" charset="0"/>
              </a:rPr>
              <a:t>&amp; More to come…</a:t>
            </a:r>
          </a:p>
          <a:p>
            <a:pPr lvl="0" defTabSz="761970">
              <a:lnSpc>
                <a:spcPct val="120000"/>
              </a:lnSpc>
              <a:defRPr/>
            </a:pPr>
            <a:endParaRPr lang="en-US" sz="1600" dirty="0">
              <a:solidFill>
                <a:schemeClr val="bg1"/>
              </a:solidFill>
              <a:latin typeface="Roboto" panose="02000000000000000000" pitchFamily="2" charset="0"/>
              <a:ea typeface="Roboto" panose="02000000000000000000" pitchFamily="2" charset="0"/>
              <a:cs typeface="Calibri" panose="020F0502020204030204" pitchFamily="34" charset="0"/>
            </a:endParaRPr>
          </a:p>
          <a:p>
            <a:pPr defTabSz="761970">
              <a:lnSpc>
                <a:spcPct val="120000"/>
              </a:lnSpc>
              <a:defRPr/>
            </a:pPr>
            <a:r>
              <a:rPr lang="en-US" sz="1400" dirty="0">
                <a:solidFill>
                  <a:schemeClr val="bg1"/>
                </a:solidFill>
                <a:latin typeface="Roboto" panose="02000000000000000000" pitchFamily="2" charset="0"/>
                <a:ea typeface="Roboto" panose="02000000000000000000" pitchFamily="2" charset="0"/>
                <a:cs typeface="Calibri" panose="020F0502020204030204" pitchFamily="34" charset="0"/>
              </a:rPr>
              <a:t>Each satellite will feature incremental advancements in post-quantum cryptography and secure communication technologies.</a:t>
            </a:r>
            <a:endParaRPr lang="en-US" sz="1400" b="1" dirty="0">
              <a:solidFill>
                <a:schemeClr val="bg1"/>
              </a:solidFill>
              <a:latin typeface="Roboto" panose="02000000000000000000" pitchFamily="2" charset="0"/>
              <a:ea typeface="Roboto" panose="02000000000000000000" pitchFamily="2" charset="0"/>
              <a:cs typeface="Calibri" panose="020F0502020204030204" pitchFamily="34" charset="0"/>
            </a:endParaRPr>
          </a:p>
          <a:p>
            <a:pPr lvl="0" defTabSz="761970">
              <a:defRPr/>
            </a:pPr>
            <a:endParaRPr lang="en-US" sz="1600" dirty="0">
              <a:solidFill>
                <a:schemeClr val="bg1"/>
              </a:solidFill>
              <a:latin typeface="Roboto" panose="02000000000000000000" pitchFamily="2" charset="0"/>
              <a:ea typeface="Roboto" panose="02000000000000000000" pitchFamily="2" charset="0"/>
              <a:cs typeface="Calibri" panose="020F0502020204030204" pitchFamily="34" charset="0"/>
            </a:endParaRPr>
          </a:p>
          <a:p>
            <a:endParaRPr lang="en-US" dirty="0">
              <a:solidFill>
                <a:schemeClr val="bg1"/>
              </a:solidFill>
            </a:endParaRPr>
          </a:p>
        </p:txBody>
      </p:sp>
      <p:pic>
        <p:nvPicPr>
          <p:cNvPr id="41" name="Picture 40" descr="A black background with white text&#10;&#10;AI-generated content may be incorrect.">
            <a:extLst>
              <a:ext uri="{FF2B5EF4-FFF2-40B4-BE49-F238E27FC236}">
                <a16:creationId xmlns:a16="http://schemas.microsoft.com/office/drawing/2014/main" id="{091A9A49-BBC6-A940-ECCC-88036EB9A0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90926" y="6113160"/>
            <a:ext cx="1112520" cy="433839"/>
          </a:xfrm>
          <a:prstGeom prst="rect">
            <a:avLst/>
          </a:prstGeom>
        </p:spPr>
      </p:pic>
      <p:sp>
        <p:nvSpPr>
          <p:cNvPr id="42" name="Slide Number Placeholder 2">
            <a:extLst>
              <a:ext uri="{FF2B5EF4-FFF2-40B4-BE49-F238E27FC236}">
                <a16:creationId xmlns:a16="http://schemas.microsoft.com/office/drawing/2014/main" id="{4629A803-E109-150F-1B36-786D166CA689}"/>
              </a:ext>
            </a:extLst>
          </p:cNvPr>
          <p:cNvSpPr txBox="1">
            <a:spLocks/>
          </p:cNvSpPr>
          <p:nvPr/>
        </p:nvSpPr>
        <p:spPr>
          <a:xfrm>
            <a:off x="381000" y="6228821"/>
            <a:ext cx="38100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15</a:t>
            </a:r>
          </a:p>
        </p:txBody>
      </p:sp>
    </p:spTree>
    <p:extLst>
      <p:ext uri="{BB962C8B-B14F-4D97-AF65-F5344CB8AC3E}">
        <p14:creationId xmlns:p14="http://schemas.microsoft.com/office/powerpoint/2010/main" val="1080535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75EC0-5F31-08C5-0368-8BA8D699877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CB965E8-ECA1-984D-C590-F97966E0E3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a:solidFill>
            <a:srgbClr val="7850F2"/>
          </a:solidFill>
        </p:spPr>
      </p:pic>
      <p:sp>
        <p:nvSpPr>
          <p:cNvPr id="13" name="Rectangle 12">
            <a:extLst>
              <a:ext uri="{FF2B5EF4-FFF2-40B4-BE49-F238E27FC236}">
                <a16:creationId xmlns:a16="http://schemas.microsoft.com/office/drawing/2014/main" id="{65C90C16-7CFF-39B9-C8D9-36822FBAE739}"/>
              </a:ext>
            </a:extLst>
          </p:cNvPr>
          <p:cNvSpPr/>
          <p:nvPr/>
        </p:nvSpPr>
        <p:spPr>
          <a:xfrm>
            <a:off x="0" y="1458384"/>
            <a:ext cx="5201221" cy="4506383"/>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Title 5">
            <a:extLst>
              <a:ext uri="{FF2B5EF4-FFF2-40B4-BE49-F238E27FC236}">
                <a16:creationId xmlns:a16="http://schemas.microsoft.com/office/drawing/2014/main" id="{29BB94CD-077B-4861-A250-705625BEF9B0}"/>
              </a:ext>
            </a:extLst>
          </p:cNvPr>
          <p:cNvSpPr>
            <a:spLocks noGrp="1"/>
          </p:cNvSpPr>
          <p:nvPr>
            <p:ph type="title"/>
          </p:nvPr>
        </p:nvSpPr>
        <p:spPr>
          <a:xfrm>
            <a:off x="368638" y="66400"/>
            <a:ext cx="10514926" cy="1325584"/>
          </a:xfrm>
        </p:spPr>
        <p:txBody>
          <a:bodyPr>
            <a:normAutofit/>
          </a:bodyPr>
          <a:lstStyle/>
          <a:p>
            <a:pPr marL="7701" algn="l" defTabSz="761970" rtl="0">
              <a:spcBef>
                <a:spcPts val="58"/>
              </a:spcBef>
              <a:defRPr/>
            </a:pPr>
            <a:r>
              <a:rPr lang="en-US" sz="3200" kern="1200" dirty="0">
                <a:gradFill>
                  <a:gsLst>
                    <a:gs pos="0">
                      <a:srgbClr val="339AF0"/>
                    </a:gs>
                    <a:gs pos="100000">
                      <a:srgbClr val="7850F2"/>
                    </a:gs>
                  </a:gsLst>
                  <a:lin ang="0" scaled="0"/>
                </a:gradFill>
              </a:rPr>
              <a:t>Financial Overview &amp; Guidance</a:t>
            </a:r>
          </a:p>
        </p:txBody>
      </p:sp>
      <p:sp>
        <p:nvSpPr>
          <p:cNvPr id="4" name="TextBox 3">
            <a:extLst>
              <a:ext uri="{FF2B5EF4-FFF2-40B4-BE49-F238E27FC236}">
                <a16:creationId xmlns:a16="http://schemas.microsoft.com/office/drawing/2014/main" id="{4A7C4051-ECF6-1CFB-4D4B-8D37CABB8170}"/>
              </a:ext>
            </a:extLst>
          </p:cNvPr>
          <p:cNvSpPr txBox="1"/>
          <p:nvPr/>
        </p:nvSpPr>
        <p:spPr>
          <a:xfrm>
            <a:off x="305769" y="1752577"/>
            <a:ext cx="3200617" cy="3779496"/>
          </a:xfrm>
          <a:prstGeom prst="rect">
            <a:avLst/>
          </a:prstGeom>
          <a:noFill/>
        </p:spPr>
        <p:txBody>
          <a:bodyPr wrap="square">
            <a:spAutoFit/>
          </a:bodyPr>
          <a:lstStyle/>
          <a:p>
            <a:pPr>
              <a:lnSpc>
                <a:spcPct val="120000"/>
              </a:lnSpc>
              <a:spcBef>
                <a:spcPts val="600"/>
              </a:spcBef>
            </a:pPr>
            <a:r>
              <a:rPr lang="en-US" sz="2000" b="1" dirty="0">
                <a:solidFill>
                  <a:schemeClr val="bg1"/>
                </a:solidFill>
              </a:rPr>
              <a:t>Strong revenue growth expected for FY 2026 driven by:</a:t>
            </a:r>
          </a:p>
          <a:p>
            <a:pPr>
              <a:lnSpc>
                <a:spcPct val="120000"/>
              </a:lnSpc>
              <a:spcBef>
                <a:spcPts val="600"/>
              </a:spcBef>
            </a:pPr>
            <a:endParaRPr lang="en-US" sz="1200" b="1" dirty="0">
              <a:solidFill>
                <a:schemeClr val="bg1"/>
              </a:solidFill>
            </a:endParaRPr>
          </a:p>
          <a:p>
            <a:pPr marL="285750" lvl="0" indent="-285750">
              <a:lnSpc>
                <a:spcPct val="120000"/>
              </a:lnSpc>
              <a:spcAft>
                <a:spcPts val="600"/>
              </a:spcAft>
              <a:buFont typeface="Arial" panose="020B0604020202020204" pitchFamily="34" charset="0"/>
              <a:buChar char="•"/>
            </a:pPr>
            <a:r>
              <a:rPr lang="en-US" sz="1600" dirty="0">
                <a:solidFill>
                  <a:schemeClr val="bg1"/>
                </a:solidFill>
              </a:rPr>
              <a:t>The full effect of newly launched PQC chips</a:t>
            </a:r>
          </a:p>
          <a:p>
            <a:pPr marL="285750" lvl="0" indent="-285750">
              <a:lnSpc>
                <a:spcPct val="120000"/>
              </a:lnSpc>
              <a:spcAft>
                <a:spcPts val="600"/>
              </a:spcAft>
              <a:buFont typeface="Arial" panose="020B0604020202020204" pitchFamily="34" charset="0"/>
              <a:buChar char="•"/>
            </a:pPr>
            <a:r>
              <a:rPr lang="en-US" sz="1600" dirty="0">
                <a:solidFill>
                  <a:schemeClr val="bg1"/>
                </a:solidFill>
              </a:rPr>
              <a:t>Complete consolidation of IC’ALPS operations</a:t>
            </a:r>
          </a:p>
          <a:p>
            <a:pPr marL="285750" lvl="0" indent="-285750">
              <a:lnSpc>
                <a:spcPct val="120000"/>
              </a:lnSpc>
              <a:spcAft>
                <a:spcPts val="600"/>
              </a:spcAft>
              <a:buFont typeface="Arial" panose="020B0604020202020204" pitchFamily="34" charset="0"/>
              <a:buChar char="•"/>
            </a:pPr>
            <a:r>
              <a:rPr lang="en-US" sz="1600" dirty="0">
                <a:solidFill>
                  <a:schemeClr val="bg1"/>
                </a:solidFill>
              </a:rPr>
              <a:t>Ramp-up of </a:t>
            </a:r>
            <a:r>
              <a:rPr lang="en-US" sz="1600" dirty="0" err="1">
                <a:solidFill>
                  <a:schemeClr val="bg1"/>
                </a:solidFill>
              </a:rPr>
              <a:t>Quantix</a:t>
            </a:r>
            <a:r>
              <a:rPr lang="en-US" sz="1600" dirty="0">
                <a:solidFill>
                  <a:schemeClr val="bg1"/>
                </a:solidFill>
              </a:rPr>
              <a:t> Edge revenues</a:t>
            </a:r>
          </a:p>
          <a:p>
            <a:pPr marL="171450" indent="-171450">
              <a:buFont typeface="Arial" panose="020B0604020202020204" pitchFamily="34" charset="0"/>
              <a:buChar char="•"/>
            </a:pPr>
            <a:endParaRPr lang="en-US" dirty="0">
              <a:solidFill>
                <a:schemeClr val="bg1"/>
              </a:solidFill>
            </a:endParaRPr>
          </a:p>
        </p:txBody>
      </p:sp>
      <p:pic>
        <p:nvPicPr>
          <p:cNvPr id="18" name="Picture 17" descr="A black background with white text&#10;&#10;AI-generated content may be incorrect.">
            <a:extLst>
              <a:ext uri="{FF2B5EF4-FFF2-40B4-BE49-F238E27FC236}">
                <a16:creationId xmlns:a16="http://schemas.microsoft.com/office/drawing/2014/main" id="{4A4DBC73-4289-73AC-0DD9-ED46454003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0926" y="6113160"/>
            <a:ext cx="1112520" cy="433839"/>
          </a:xfrm>
          <a:prstGeom prst="rect">
            <a:avLst/>
          </a:prstGeom>
        </p:spPr>
      </p:pic>
      <p:sp>
        <p:nvSpPr>
          <p:cNvPr id="20" name="Slide Number Placeholder 2">
            <a:extLst>
              <a:ext uri="{FF2B5EF4-FFF2-40B4-BE49-F238E27FC236}">
                <a16:creationId xmlns:a16="http://schemas.microsoft.com/office/drawing/2014/main" id="{3FD39CDE-12B4-C034-CA00-A52075427593}"/>
              </a:ext>
            </a:extLst>
          </p:cNvPr>
          <p:cNvSpPr txBox="1">
            <a:spLocks/>
          </p:cNvSpPr>
          <p:nvPr/>
        </p:nvSpPr>
        <p:spPr>
          <a:xfrm>
            <a:off x="381000" y="6228821"/>
            <a:ext cx="38100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a:ea typeface="+mn-ea"/>
                <a:cs typeface="+mn-cs"/>
              </a:rPr>
              <a:t>16</a:t>
            </a:r>
          </a:p>
        </p:txBody>
      </p:sp>
      <p:graphicFrame>
        <p:nvGraphicFramePr>
          <p:cNvPr id="22" name="Table 21">
            <a:extLst>
              <a:ext uri="{FF2B5EF4-FFF2-40B4-BE49-F238E27FC236}">
                <a16:creationId xmlns:a16="http://schemas.microsoft.com/office/drawing/2014/main" id="{9B4361C5-3DBD-D11A-7206-4CD0FB4B128E}"/>
              </a:ext>
            </a:extLst>
          </p:cNvPr>
          <p:cNvGraphicFramePr>
            <a:graphicFrameLocks noGrp="1"/>
          </p:cNvGraphicFramePr>
          <p:nvPr/>
        </p:nvGraphicFramePr>
        <p:xfrm>
          <a:off x="3807220" y="1663432"/>
          <a:ext cx="8127999" cy="1825509"/>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818188698"/>
                    </a:ext>
                  </a:extLst>
                </a:gridCol>
                <a:gridCol w="2709333">
                  <a:extLst>
                    <a:ext uri="{9D8B030D-6E8A-4147-A177-3AD203B41FA5}">
                      <a16:colId xmlns:a16="http://schemas.microsoft.com/office/drawing/2014/main" val="4267780626"/>
                    </a:ext>
                  </a:extLst>
                </a:gridCol>
                <a:gridCol w="2709333">
                  <a:extLst>
                    <a:ext uri="{9D8B030D-6E8A-4147-A177-3AD203B41FA5}">
                      <a16:colId xmlns:a16="http://schemas.microsoft.com/office/drawing/2014/main" val="2804327454"/>
                    </a:ext>
                  </a:extLst>
                </a:gridCol>
              </a:tblGrid>
              <a:tr h="336299">
                <a:tc gridSpan="3">
                  <a:txBody>
                    <a:bodyPr/>
                    <a:lstStyle/>
                    <a:p>
                      <a:pPr algn="ctr"/>
                      <a:r>
                        <a:rPr lang="en-US" sz="2000" dirty="0"/>
                        <a:t>Current Revenue &amp; Projected Growth </a:t>
                      </a: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386003930"/>
                  </a:ext>
                </a:extLst>
              </a:tr>
              <a:tr h="1429269">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2800" b="1" i="0" u="none" strike="noStrike" kern="1200" cap="none" spc="0" normalizeH="0" baseline="0" noProof="0" dirty="0">
                          <a:ln>
                            <a:noFill/>
                          </a:ln>
                          <a:solidFill>
                            <a:srgbClr val="5C7CFA">
                              <a:lumMod val="60000"/>
                              <a:lumOff val="40000"/>
                            </a:srgbClr>
                          </a:solidFill>
                          <a:effectLst/>
                          <a:uLnTx/>
                          <a:uFillTx/>
                          <a:latin typeface="+mn-lt"/>
                          <a:ea typeface="+mn-ea"/>
                          <a:cs typeface="+mn-cs"/>
                        </a:rPr>
                        <a:t>$18M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dirty="0">
                          <a:solidFill>
                            <a:schemeClr val="bg1"/>
                          </a:solidFill>
                          <a:effectLst/>
                          <a:latin typeface="+mn-lt"/>
                          <a:ea typeface="+mn-ea"/>
                          <a:cs typeface="+mn-cs"/>
                        </a:rPr>
                        <a:t>FY </a:t>
                      </a:r>
                      <a:r>
                        <a:rPr lang="en-US" sz="1600" b="1" noProof="0" dirty="0">
                          <a:solidFill>
                            <a:schemeClr val="bg1"/>
                          </a:solidFill>
                          <a:effectLst/>
                          <a:latin typeface="+mn-lt"/>
                          <a:ea typeface="+mn-ea"/>
                          <a:cs typeface="+mn-cs"/>
                        </a:rPr>
                        <a:t>2025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noProof="0" dirty="0">
                          <a:solidFill>
                            <a:schemeClr val="bg1"/>
                          </a:solidFill>
                          <a:effectLst/>
                          <a:latin typeface="+mn-lt"/>
                          <a:ea typeface="+mn-ea"/>
                          <a:cs typeface="+mn-cs"/>
                        </a:rPr>
                        <a:t>Preliminary Unaudited</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dirty="0">
                          <a:solidFill>
                            <a:schemeClr val="tx1">
                              <a:lumMod val="50000"/>
                              <a:lumOff val="50000"/>
                            </a:schemeClr>
                          </a:solidFill>
                          <a:latin typeface="+mn-lt"/>
                        </a:rPr>
                        <a:t>9M </a:t>
                      </a:r>
                      <a:r>
                        <a:rPr kumimoji="0" lang="en-US" sz="1600" b="1" i="0" u="none" strike="noStrike" kern="1200" cap="none" spc="0" normalizeH="0" baseline="0" noProof="0" dirty="0">
                          <a:ln>
                            <a:noFill/>
                          </a:ln>
                          <a:solidFill>
                            <a:schemeClr val="tx1">
                              <a:lumMod val="50000"/>
                              <a:lumOff val="50000"/>
                            </a:schemeClr>
                          </a:solidFill>
                          <a:effectLst/>
                          <a:uLnTx/>
                          <a:uFillTx/>
                          <a:latin typeface="+mn-lt"/>
                          <a:ea typeface="+mn-ea"/>
                          <a:cs typeface="+mn-cs"/>
                        </a:rPr>
                        <a:t>2025</a:t>
                      </a: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50000"/>
                        <a:lumOff val="5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2800" b="1" i="0" u="none" strike="noStrike" kern="1200" cap="none" spc="0" normalizeH="0" baseline="0" noProof="0" dirty="0">
                          <a:ln>
                            <a:noFill/>
                          </a:ln>
                          <a:solidFill>
                            <a:srgbClr val="5C7CFA">
                              <a:lumMod val="60000"/>
                              <a:lumOff val="40000"/>
                            </a:srgbClr>
                          </a:solidFill>
                          <a:effectLst/>
                          <a:uLnTx/>
                          <a:uFillTx/>
                          <a:latin typeface="+mn-lt"/>
                          <a:ea typeface="+mn-ea"/>
                          <a:cs typeface="+mn-cs"/>
                        </a:rPr>
                        <a:t>$4M+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dirty="0">
                          <a:solidFill>
                            <a:schemeClr val="bg1"/>
                          </a:solidFill>
                          <a:effectLst/>
                          <a:latin typeface="+mn-lt"/>
                          <a:ea typeface="+mn-ea"/>
                          <a:cs typeface="+mn-cs"/>
                        </a:rPr>
                        <a:t>Q1 </a:t>
                      </a:r>
                      <a:r>
                        <a:rPr lang="en-US" sz="1600" b="1" noProof="0" dirty="0">
                          <a:solidFill>
                            <a:schemeClr val="bg1"/>
                          </a:solidFill>
                          <a:effectLst/>
                          <a:latin typeface="+mn-lt"/>
                          <a:ea typeface="+mn-ea"/>
                          <a:cs typeface="+mn-cs"/>
                        </a:rPr>
                        <a:t>2026</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noProof="0" dirty="0">
                          <a:solidFill>
                            <a:schemeClr val="bg1"/>
                          </a:solidFill>
                          <a:effectLst/>
                          <a:latin typeface="+mn-lt"/>
                          <a:ea typeface="+mn-ea"/>
                          <a:cs typeface="+mn-cs"/>
                        </a:rPr>
                        <a:t>+100% vs Q1 2025</a:t>
                      </a: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65000"/>
                        <a:lumOff val="3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2800" b="1" i="0" u="none" strike="noStrike" kern="1200" cap="none" spc="0" normalizeH="0" baseline="0" noProof="0" dirty="0">
                          <a:ln>
                            <a:noFill/>
                          </a:ln>
                          <a:solidFill>
                            <a:srgbClr val="5C7CFA">
                              <a:lumMod val="60000"/>
                              <a:lumOff val="40000"/>
                            </a:srgbClr>
                          </a:solidFill>
                          <a:effectLst/>
                          <a:uLnTx/>
                          <a:uFillTx/>
                          <a:latin typeface="+mn-lt"/>
                          <a:ea typeface="+mn-ea"/>
                          <a:cs typeface="+mn-cs"/>
                        </a:rPr>
                        <a:t>+50% to +100%</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dirty="0">
                          <a:solidFill>
                            <a:schemeClr val="bg1"/>
                          </a:solidFill>
                          <a:effectLst/>
                          <a:latin typeface="+mn-lt"/>
                          <a:ea typeface="+mn-ea"/>
                          <a:cs typeface="+mn-cs"/>
                        </a:rPr>
                        <a:t>Growth Expected for         FY </a:t>
                      </a:r>
                      <a:r>
                        <a:rPr lang="en-US" sz="1600" b="1" noProof="0" dirty="0">
                          <a:solidFill>
                            <a:schemeClr val="bg1"/>
                          </a:solidFill>
                          <a:effectLst/>
                          <a:latin typeface="+mn-lt"/>
                          <a:ea typeface="+mn-ea"/>
                          <a:cs typeface="+mn-cs"/>
                        </a:rPr>
                        <a:t>2026</a:t>
                      </a:r>
                      <a:r>
                        <a:rPr kumimoji="0" lang="en-US" sz="2400" b="1" i="0" u="none" strike="noStrike" kern="1200" cap="none" spc="0" normalizeH="0" baseline="0" noProof="0" dirty="0">
                          <a:ln>
                            <a:noFill/>
                          </a:ln>
                          <a:solidFill>
                            <a:srgbClr val="5C7CFA">
                              <a:lumMod val="60000"/>
                              <a:lumOff val="40000"/>
                            </a:srgbClr>
                          </a:solidFill>
                          <a:effectLst/>
                          <a:uLnTx/>
                          <a:uFillTx/>
                          <a:latin typeface="+mn-lt"/>
                          <a:ea typeface="+mn-ea"/>
                          <a:cs typeface="+mn-cs"/>
                        </a:rPr>
                        <a:t>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dirty="0">
                          <a:solidFill>
                            <a:schemeClr val="tx1">
                              <a:lumMod val="50000"/>
                              <a:lumOff val="50000"/>
                            </a:schemeClr>
                          </a:solidFill>
                          <a:latin typeface="+mn-lt"/>
                        </a:rPr>
                        <a:t>F </a:t>
                      </a:r>
                      <a:r>
                        <a:rPr kumimoji="0" lang="en-US" sz="1600" b="1" i="0" u="none" strike="noStrike" kern="1200" cap="none" spc="0" normalizeH="0" baseline="0" noProof="0" dirty="0">
                          <a:ln>
                            <a:noFill/>
                          </a:ln>
                          <a:solidFill>
                            <a:schemeClr val="tx1">
                              <a:lumMod val="50000"/>
                              <a:lumOff val="50000"/>
                            </a:schemeClr>
                          </a:solidFill>
                          <a:effectLst/>
                          <a:uLnTx/>
                          <a:uFillTx/>
                          <a:latin typeface="+mn-lt"/>
                          <a:ea typeface="+mn-ea"/>
                          <a:cs typeface="+mn-cs"/>
                        </a:rPr>
                        <a:t>2026 Guidance</a:t>
                      </a: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2511909"/>
                  </a:ext>
                </a:extLst>
              </a:tr>
            </a:tbl>
          </a:graphicData>
        </a:graphic>
      </p:graphicFrame>
      <p:graphicFrame>
        <p:nvGraphicFramePr>
          <p:cNvPr id="23" name="Table 22">
            <a:extLst>
              <a:ext uri="{FF2B5EF4-FFF2-40B4-BE49-F238E27FC236}">
                <a16:creationId xmlns:a16="http://schemas.microsoft.com/office/drawing/2014/main" id="{167F56C3-62CA-694E-EA3A-5C1A5219FBC5}"/>
              </a:ext>
            </a:extLst>
          </p:cNvPr>
          <p:cNvGraphicFramePr>
            <a:graphicFrameLocks noGrp="1"/>
          </p:cNvGraphicFramePr>
          <p:nvPr/>
        </p:nvGraphicFramePr>
        <p:xfrm>
          <a:off x="3807220" y="3892199"/>
          <a:ext cx="8127999" cy="1726961"/>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818188698"/>
                    </a:ext>
                  </a:extLst>
                </a:gridCol>
                <a:gridCol w="2709333">
                  <a:extLst>
                    <a:ext uri="{9D8B030D-6E8A-4147-A177-3AD203B41FA5}">
                      <a16:colId xmlns:a16="http://schemas.microsoft.com/office/drawing/2014/main" val="4267780626"/>
                    </a:ext>
                  </a:extLst>
                </a:gridCol>
                <a:gridCol w="2709333">
                  <a:extLst>
                    <a:ext uri="{9D8B030D-6E8A-4147-A177-3AD203B41FA5}">
                      <a16:colId xmlns:a16="http://schemas.microsoft.com/office/drawing/2014/main" val="2804327454"/>
                    </a:ext>
                  </a:extLst>
                </a:gridCol>
              </a:tblGrid>
              <a:tr h="423594">
                <a:tc gridSpan="3">
                  <a:txBody>
                    <a:bodyPr/>
                    <a:lstStyle/>
                    <a:p>
                      <a:pPr algn="ctr"/>
                      <a:r>
                        <a:rPr lang="en-US" sz="2000" dirty="0"/>
                        <a:t>Supported by</a:t>
                      </a: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386003930"/>
                  </a:ext>
                </a:extLst>
              </a:tr>
              <a:tr h="1303367">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2800" b="1" i="0" u="none" strike="noStrike" kern="1200" cap="none" spc="0" normalizeH="0" baseline="0" noProof="0" dirty="0">
                          <a:ln>
                            <a:noFill/>
                          </a:ln>
                          <a:solidFill>
                            <a:srgbClr val="5C7CFA">
                              <a:lumMod val="60000"/>
                              <a:lumOff val="40000"/>
                            </a:srgbClr>
                          </a:solidFill>
                          <a:effectLst/>
                          <a:uLnTx/>
                          <a:uFillTx/>
                          <a:latin typeface="+mn-lt"/>
                          <a:ea typeface="+mn-ea"/>
                          <a:cs typeface="+mn-cs"/>
                        </a:rPr>
                        <a:t>$</a:t>
                      </a:r>
                      <a:r>
                        <a:rPr lang="en-US" sz="2800" b="1" dirty="0">
                          <a:solidFill>
                            <a:srgbClr val="5C7CFA">
                              <a:lumMod val="60000"/>
                              <a:lumOff val="40000"/>
                            </a:srgbClr>
                          </a:solidFill>
                          <a:latin typeface="+mn-lt"/>
                        </a:rPr>
                        <a:t>200</a:t>
                      </a:r>
                      <a:r>
                        <a:rPr kumimoji="0" lang="en-US" sz="2800" b="1" i="0" u="none" strike="noStrike" kern="1200" cap="none" spc="0" normalizeH="0" baseline="0" noProof="0" dirty="0">
                          <a:ln>
                            <a:noFill/>
                          </a:ln>
                          <a:solidFill>
                            <a:srgbClr val="5C7CFA">
                              <a:lumMod val="60000"/>
                              <a:lumOff val="40000"/>
                            </a:srgbClr>
                          </a:solidFill>
                          <a:effectLst/>
                          <a:uLnTx/>
                          <a:uFillTx/>
                          <a:latin typeface="+mn-lt"/>
                          <a:ea typeface="+mn-ea"/>
                          <a:cs typeface="+mn-cs"/>
                        </a:rPr>
                        <a:t>M Pipeline</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noProof="0" dirty="0">
                          <a:solidFill>
                            <a:schemeClr val="bg1"/>
                          </a:solidFill>
                          <a:effectLst/>
                          <a:latin typeface="+mn-lt"/>
                          <a:ea typeface="+mn-ea"/>
                          <a:cs typeface="+mn-cs"/>
                        </a:rPr>
                        <a:t>Potential Opportunities for 2026-2028</a:t>
                      </a: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50000"/>
                        <a:lumOff val="5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2800" b="1" i="0" u="none" strike="noStrike" kern="1200" cap="none" spc="0" normalizeH="0" baseline="0" noProof="0" dirty="0">
                          <a:ln>
                            <a:noFill/>
                          </a:ln>
                          <a:solidFill>
                            <a:srgbClr val="5C7CFA">
                              <a:lumMod val="60000"/>
                              <a:lumOff val="40000"/>
                            </a:srgbClr>
                          </a:solidFill>
                          <a:effectLst/>
                          <a:uLnTx/>
                          <a:uFillTx/>
                          <a:latin typeface="+mn-lt"/>
                          <a:ea typeface="+mn-ea"/>
                          <a:cs typeface="+mn-cs"/>
                        </a:rPr>
                        <a:t>$</a:t>
                      </a:r>
                      <a:r>
                        <a:rPr lang="en-US" sz="2800" b="1" dirty="0">
                          <a:solidFill>
                            <a:srgbClr val="5C7CFA">
                              <a:lumMod val="60000"/>
                              <a:lumOff val="40000"/>
                            </a:srgbClr>
                          </a:solidFill>
                          <a:latin typeface="+mn-lt"/>
                        </a:rPr>
                        <a:t>100M</a:t>
                      </a:r>
                      <a:r>
                        <a:rPr kumimoji="0" lang="en-US" sz="2800" b="1" i="0" u="none" strike="noStrike" kern="1200" cap="none" spc="0" normalizeH="0" baseline="0" noProof="0" dirty="0">
                          <a:ln>
                            <a:noFill/>
                          </a:ln>
                          <a:solidFill>
                            <a:srgbClr val="5C7CFA">
                              <a:lumMod val="60000"/>
                              <a:lumOff val="40000"/>
                            </a:srgbClr>
                          </a:solidFill>
                          <a:effectLst/>
                          <a:uLnTx/>
                          <a:uFillTx/>
                          <a:latin typeface="+mn-lt"/>
                          <a:ea typeface="+mn-ea"/>
                          <a:cs typeface="+mn-cs"/>
                        </a:rPr>
                        <a:t>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1600" b="1" i="0" u="none" strike="noStrike" kern="1200" cap="none" spc="0" normalizeH="0" baseline="0" noProof="0" dirty="0">
                          <a:ln>
                            <a:noFill/>
                          </a:ln>
                          <a:solidFill>
                            <a:schemeClr val="bg1"/>
                          </a:solidFill>
                          <a:effectLst/>
                          <a:uLnTx/>
                          <a:uFillTx/>
                          <a:latin typeface="+mn-lt"/>
                          <a:ea typeface="+mn-ea"/>
                          <a:cs typeface="+mn-cs"/>
                        </a:rPr>
                        <a:t>Quantum Investment Fund Established in 2025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endParaRPr kumimoji="0" lang="en-US" sz="1600" b="1" i="0" u="none" strike="noStrike" kern="1200" cap="none" spc="0" normalizeH="0" baseline="0" noProof="0" dirty="0">
                        <a:ln>
                          <a:noFill/>
                        </a:ln>
                        <a:solidFill>
                          <a:schemeClr val="bg1"/>
                        </a:solidFill>
                        <a:effectLst/>
                        <a:uLnTx/>
                        <a:uFillTx/>
                        <a:latin typeface="+mn-lt"/>
                        <a:ea typeface="+mn-ea"/>
                        <a:cs typeface="+mn-cs"/>
                      </a:endParaRPr>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65000"/>
                        <a:lumOff val="3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kumimoji="0" lang="en-US" sz="2800" b="1" i="0" u="none" strike="noStrike" kern="1200" cap="none" spc="0" normalizeH="0" baseline="0" noProof="0" dirty="0">
                          <a:ln>
                            <a:noFill/>
                          </a:ln>
                          <a:solidFill>
                            <a:srgbClr val="5C7CFA">
                              <a:lumMod val="60000"/>
                              <a:lumOff val="40000"/>
                            </a:srgbClr>
                          </a:solidFill>
                          <a:effectLst/>
                          <a:uLnTx/>
                          <a:uFillTx/>
                          <a:latin typeface="+mn-lt"/>
                          <a:ea typeface="+mn-ea"/>
                          <a:cs typeface="+mn-cs"/>
                        </a:rPr>
                        <a:t>&gt;$425M </a:t>
                      </a:r>
                    </a:p>
                    <a:p>
                      <a:pPr marL="0" marR="0" lvl="1" indent="0" algn="ctr" defTabSz="914400" rtl="0" eaLnBrk="1" fontAlgn="auto" latinLnBrk="0" hangingPunct="1">
                        <a:lnSpc>
                          <a:spcPct val="100000"/>
                        </a:lnSpc>
                        <a:spcBef>
                          <a:spcPts val="0"/>
                        </a:spcBef>
                        <a:spcAft>
                          <a:spcPts val="0"/>
                        </a:spcAft>
                        <a:buClrTx/>
                        <a:buSzTx/>
                        <a:buFontTx/>
                        <a:buNone/>
                        <a:tabLst>
                          <a:tab pos="914400" algn="l"/>
                        </a:tabLst>
                        <a:defRPr/>
                      </a:pPr>
                      <a:r>
                        <a:rPr lang="en-US" sz="1600" b="1" noProof="0" dirty="0">
                          <a:solidFill>
                            <a:schemeClr val="bg1"/>
                          </a:solidFill>
                          <a:effectLst/>
                          <a:latin typeface="+mn-lt"/>
                          <a:ea typeface="+mn-ea"/>
                          <a:cs typeface="+mn-cs"/>
                        </a:rPr>
                        <a:t>Cash Reserve as of December 31, 2025</a:t>
                      </a:r>
                    </a:p>
                    <a:p>
                      <a:endParaRPr lang="en-US" sz="1800" dirty="0"/>
                    </a:p>
                  </a:txBody>
                  <a:tcP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2511909"/>
                  </a:ext>
                </a:extLst>
              </a:tr>
            </a:tbl>
          </a:graphicData>
        </a:graphic>
      </p:graphicFrame>
    </p:spTree>
    <p:extLst>
      <p:ext uri="{BB962C8B-B14F-4D97-AF65-F5344CB8AC3E}">
        <p14:creationId xmlns:p14="http://schemas.microsoft.com/office/powerpoint/2010/main" val="2429874459"/>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DBB04A-6292-99D5-3209-95E9032872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7701">
              <a:lnSpc>
                <a:spcPts val="1749"/>
              </a:lnSpc>
            </a:pPr>
            <a:r>
              <a:rPr spc="-15" dirty="0"/>
              <a:t>00</a:t>
            </a:r>
          </a:p>
        </p:txBody>
      </p:sp>
      <p:sp>
        <p:nvSpPr>
          <p:cNvPr id="31" name="object 26">
            <a:extLst>
              <a:ext uri="{FF2B5EF4-FFF2-40B4-BE49-F238E27FC236}">
                <a16:creationId xmlns:a16="http://schemas.microsoft.com/office/drawing/2014/main" id="{F8D66FA1-C0CD-4DE7-8A71-A4CE38A4D50D}"/>
              </a:ext>
            </a:extLst>
          </p:cNvPr>
          <p:cNvSpPr txBox="1"/>
          <p:nvPr/>
        </p:nvSpPr>
        <p:spPr>
          <a:xfrm>
            <a:off x="430882" y="275110"/>
            <a:ext cx="10973719" cy="564496"/>
          </a:xfrm>
          <a:prstGeom prst="rect">
            <a:avLst/>
          </a:prstGeom>
        </p:spPr>
        <p:txBody>
          <a:bodyPr vert="horz" wrap="square" lIns="0" tIns="10397" rIns="0" bIns="0" rtlCol="0">
            <a:spAutoFit/>
          </a:bodyPr>
          <a:lstStyle/>
          <a:p>
            <a:pPr marL="0" marR="0">
              <a:spcBef>
                <a:spcPts val="0"/>
              </a:spcBef>
            </a:pPr>
            <a:r>
              <a:rPr lang="en-US" sz="3200" b="1" spc="-6" dirty="0">
                <a:gradFill>
                  <a:gsLst>
                    <a:gs pos="0">
                      <a:srgbClr val="339AF0"/>
                    </a:gs>
                    <a:gs pos="100000">
                      <a:srgbClr val="7850F2"/>
                    </a:gs>
                  </a:gsLst>
                  <a:lin ang="0" scaled="0"/>
                </a:gradFill>
                <a:latin typeface="Calibri" panose="020F0502020204030204" pitchFamily="34" charset="0"/>
                <a:ea typeface="+mj-ea"/>
                <a:cs typeface="Calibri" panose="020F0502020204030204" pitchFamily="34" charset="0"/>
              </a:rPr>
              <a:t>Forward-Looking Statement</a:t>
            </a:r>
            <a:r>
              <a:rPr lang="en-US" sz="3600" b="1" dirty="0">
                <a:solidFill>
                  <a:schemeClr val="bg1"/>
                </a:solidFill>
                <a:latin typeface="Calibri" panose="020F0502020204030204" pitchFamily="34" charset="0"/>
                <a:ea typeface="+mj-ea"/>
                <a:cs typeface="Calibri" panose="020F0502020204030204" pitchFamily="34" charset="0"/>
              </a:rPr>
              <a:t>ements</a:t>
            </a:r>
          </a:p>
        </p:txBody>
      </p:sp>
      <p:sp>
        <p:nvSpPr>
          <p:cNvPr id="5" name="object 26">
            <a:extLst>
              <a:ext uri="{FF2B5EF4-FFF2-40B4-BE49-F238E27FC236}">
                <a16:creationId xmlns:a16="http://schemas.microsoft.com/office/drawing/2014/main" id="{0EA3A698-D80D-787F-A038-4291F5D7459E}"/>
              </a:ext>
            </a:extLst>
          </p:cNvPr>
          <p:cNvSpPr txBox="1"/>
          <p:nvPr/>
        </p:nvSpPr>
        <p:spPr>
          <a:xfrm>
            <a:off x="530087" y="1389827"/>
            <a:ext cx="11092070" cy="3457596"/>
          </a:xfrm>
          <a:prstGeom prst="rect">
            <a:avLst/>
          </a:prstGeom>
        </p:spPr>
        <p:txBody>
          <a:bodyPr vert="horz" wrap="square" lIns="0" tIns="10397" rIns="0" bIns="0" rtlCol="0">
            <a:spAutoFit/>
          </a:bodyPr>
          <a:lstStyle/>
          <a:p>
            <a:pPr marL="0" marR="0" algn="just">
              <a:spcBef>
                <a:spcPts val="0"/>
              </a:spcBef>
            </a:pPr>
            <a:r>
              <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This communication expressly or implicitly contains certain forward-looking statements concerning SEALSQ Corp and its businesses. Forward-looking statements include statements regarding our business strategy, financial performance, results of operations, market data, events or developments that we expect or anticipates will occur in the future, as well as any other statements which are not historical facts. Although we believe that the expectations reflected in such forward-looking statements are reasonable, no assurance can be given that such expectations will prove to have been correct. These statements involve known and unknown risks and are based upon a number of assumptions and estimates which are inherently subject to significant uncertainties and contingencies, many of which are beyond our control. Actual results may differ materially from those expressed or implied by such forward-looking statements. Important factors that, in our view, could cause actual results to differ materially from those discussed in the forward-looking statements include SEALSQ's ability to continue beneficial transactions with material parties, including a limited number of significant customers; market demand and semiconductor industry conditions; and the risks discussed in SEALSQ's filings with the SEC. Risks and uncertainties are further described in reports filed by SEALSQ with the SEC.</a:t>
            </a:r>
          </a:p>
          <a:p>
            <a:pPr marL="0" marR="0" algn="just">
              <a:spcBef>
                <a:spcPts val="0"/>
              </a:spcBef>
            </a:pP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pPr>
            <a:r>
              <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SEALSQ Corp is providing this communication as of this date and does not undertake to update any forward-looking statements contained herein as a result of new information, future events or otherwise.</a:t>
            </a:r>
          </a:p>
        </p:txBody>
      </p:sp>
      <p:sp>
        <p:nvSpPr>
          <p:cNvPr id="3" name="Slide Number Placeholder 3">
            <a:extLst>
              <a:ext uri="{FF2B5EF4-FFF2-40B4-BE49-F238E27FC236}">
                <a16:creationId xmlns:a16="http://schemas.microsoft.com/office/drawing/2014/main" id="{15D670F5-507A-44E9-0370-CEDEF2614EA6}"/>
              </a:ext>
            </a:extLst>
          </p:cNvPr>
          <p:cNvSpPr txBox="1">
            <a:spLocks/>
          </p:cNvSpPr>
          <p:nvPr/>
        </p:nvSpPr>
        <p:spPr>
          <a:xfrm>
            <a:off x="43627" y="6447571"/>
            <a:ext cx="2742815" cy="364848"/>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4492"/>
            <a:fld id="{B6F15528-21DE-4FAA-801E-634DDDAF4B2B}" type="slidenum">
              <a:rPr lang="en-US" sz="1000" kern="0" smtClean="0">
                <a:solidFill>
                  <a:prstClr val="black">
                    <a:tint val="75000"/>
                  </a:prstClr>
                </a:solidFill>
              </a:rPr>
              <a:pPr defTabSz="554492"/>
              <a:t>2</a:t>
            </a:fld>
            <a:endParaRPr lang="en-US" sz="1000" kern="0" dirty="0">
              <a:solidFill>
                <a:prstClr val="black">
                  <a:tint val="75000"/>
                </a:prst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1659A-8570-ABF7-E8C3-CAF183286D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E7A2C7-7CFF-9B76-0FD0-32455B75C3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31" name="object 26">
            <a:extLst>
              <a:ext uri="{FF2B5EF4-FFF2-40B4-BE49-F238E27FC236}">
                <a16:creationId xmlns:a16="http://schemas.microsoft.com/office/drawing/2014/main" id="{AEAD094A-7D90-28C0-A5B3-4C823196E474}"/>
              </a:ext>
            </a:extLst>
          </p:cNvPr>
          <p:cNvSpPr txBox="1"/>
          <p:nvPr/>
        </p:nvSpPr>
        <p:spPr>
          <a:xfrm>
            <a:off x="201908" y="5399346"/>
            <a:ext cx="11788185" cy="578858"/>
          </a:xfrm>
          <a:prstGeom prst="rect">
            <a:avLst/>
          </a:prstGeom>
        </p:spPr>
        <p:txBody>
          <a:bodyPr vert="horz" wrap="square" lIns="0" tIns="10396"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tab pos="275321" algn="l"/>
                <a:tab pos="275705" algn="l"/>
              </a:tabLst>
              <a:defRPr/>
            </a:pPr>
            <a:r>
              <a:rPr kumimoji="0" lang="en-US" sz="1600" b="1" i="0" u="none" strike="noStrike" kern="1200" cap="none" spc="0" normalizeH="0" baseline="0" noProof="0" dirty="0">
                <a:ln>
                  <a:noFill/>
                </a:ln>
                <a:solidFill>
                  <a:srgbClr val="5C7CFA">
                    <a:lumMod val="40000"/>
                    <a:lumOff val="60000"/>
                  </a:srgbClr>
                </a:solidFill>
                <a:effectLst/>
                <a:uLnTx/>
                <a:uFillTx/>
                <a:latin typeface="Roboto"/>
                <a:ea typeface="+mn-ea"/>
                <a:cs typeface="+mn-cs"/>
              </a:rPr>
              <a:t>SEALSQ designs, produces and sells </a:t>
            </a:r>
          </a:p>
          <a:p>
            <a:pPr marL="0" marR="0" lvl="0" indent="0" algn="ctr" defTabSz="914400" rtl="0" eaLnBrk="1" fontAlgn="auto" latinLnBrk="0" hangingPunct="1">
              <a:lnSpc>
                <a:spcPct val="120000"/>
              </a:lnSpc>
              <a:spcBef>
                <a:spcPts val="0"/>
              </a:spcBef>
              <a:spcAft>
                <a:spcPts val="0"/>
              </a:spcAft>
              <a:buClrTx/>
              <a:buSzTx/>
              <a:buFontTx/>
              <a:buNone/>
              <a:tabLst>
                <a:tab pos="275321" algn="l"/>
                <a:tab pos="275705" algn="l"/>
              </a:tabLst>
              <a:defRPr/>
            </a:pPr>
            <a:r>
              <a:rPr kumimoji="0" lang="en-US" sz="1600" b="1" i="0" u="none" strike="noStrike" kern="1200" cap="none" spc="0" normalizeH="0" baseline="0" noProof="0" dirty="0">
                <a:ln>
                  <a:noFill/>
                </a:ln>
                <a:solidFill>
                  <a:srgbClr val="5C7CFA">
                    <a:lumMod val="40000"/>
                    <a:lumOff val="60000"/>
                  </a:srgbClr>
                </a:solidFill>
                <a:effectLst/>
                <a:uLnTx/>
                <a:uFillTx/>
                <a:latin typeface="Roboto"/>
                <a:ea typeface="+mn-ea"/>
                <a:cs typeface="+mn-cs"/>
              </a:rPr>
              <a:t>Semiconductors, PKI Services and Post-Quantum technology products</a:t>
            </a:r>
          </a:p>
        </p:txBody>
      </p:sp>
      <p:graphicFrame>
        <p:nvGraphicFramePr>
          <p:cNvPr id="14" name="Table 13">
            <a:extLst>
              <a:ext uri="{FF2B5EF4-FFF2-40B4-BE49-F238E27FC236}">
                <a16:creationId xmlns:a16="http://schemas.microsoft.com/office/drawing/2014/main" id="{26CC7B84-73D5-0DB9-6D1A-AA606B49C49D}"/>
              </a:ext>
            </a:extLst>
          </p:cNvPr>
          <p:cNvGraphicFramePr>
            <a:graphicFrameLocks noGrp="1"/>
          </p:cNvGraphicFramePr>
          <p:nvPr/>
        </p:nvGraphicFramePr>
        <p:xfrm>
          <a:off x="393700" y="1643629"/>
          <a:ext cx="5142696" cy="3477341"/>
        </p:xfrm>
        <a:graphic>
          <a:graphicData uri="http://schemas.openxmlformats.org/drawingml/2006/table">
            <a:tbl>
              <a:tblPr firstRow="1">
                <a:tableStyleId>{073A0DAA-6AF3-43AB-8588-CEC1D06C72B9}</a:tableStyleId>
              </a:tblPr>
              <a:tblGrid>
                <a:gridCol w="1996439">
                  <a:extLst>
                    <a:ext uri="{9D8B030D-6E8A-4147-A177-3AD203B41FA5}">
                      <a16:colId xmlns:a16="http://schemas.microsoft.com/office/drawing/2014/main" val="750805063"/>
                    </a:ext>
                  </a:extLst>
                </a:gridCol>
                <a:gridCol w="3146257">
                  <a:extLst>
                    <a:ext uri="{9D8B030D-6E8A-4147-A177-3AD203B41FA5}">
                      <a16:colId xmlns:a16="http://schemas.microsoft.com/office/drawing/2014/main" val="2370380684"/>
                    </a:ext>
                  </a:extLst>
                </a:gridCol>
              </a:tblGrid>
              <a:tr h="384429">
                <a:tc gridSpan="2">
                  <a:txBody>
                    <a:bodyPr/>
                    <a:lstStyle/>
                    <a:p>
                      <a:r>
                        <a:rPr lang="en-US" sz="1600" dirty="0">
                          <a:solidFill>
                            <a:schemeClr val="accent2">
                              <a:lumMod val="40000"/>
                              <a:lumOff val="60000"/>
                            </a:schemeClr>
                          </a:solidFill>
                        </a:rPr>
                        <a:t>SEALSQ Corp.</a:t>
                      </a:r>
                      <a:endParaRPr lang="en-US" sz="1600" dirty="0">
                        <a:solidFill>
                          <a:schemeClr val="accent2">
                            <a:lumMod val="40000"/>
                            <a:lumOff val="60000"/>
                          </a:schemeClr>
                        </a:solidFill>
                        <a:latin typeface="Calibri" panose="020F0502020204030204" pitchFamily="34" charset="0"/>
                        <a:cs typeface="Calibri" panose="020F0502020204030204" pitchFamily="34" charset="0"/>
                      </a:endParaRPr>
                    </a:p>
                  </a:txBody>
                  <a:tcPr marL="91434" marR="91434" marT="45717" marB="45717"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hMerge="1">
                  <a:txBody>
                    <a:bodyPr/>
                    <a:lstStyle/>
                    <a:p>
                      <a:endParaRPr lang="en-US" dirty="0"/>
                    </a:p>
                  </a:txBody>
                  <a:tcPr/>
                </a:tc>
                <a:extLst>
                  <a:ext uri="{0D108BD9-81ED-4DB2-BD59-A6C34878D82A}">
                    <a16:rowId xmlns:a16="http://schemas.microsoft.com/office/drawing/2014/main" val="2775033767"/>
                  </a:ext>
                </a:extLst>
              </a:tr>
              <a:tr h="768864">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Established</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1998 </a:t>
                      </a:r>
                    </a:p>
                    <a:p>
                      <a:pPr marL="0" marR="0" lvl="0" indent="0" defTabSz="914400" eaLnBrk="1" fontAlgn="auto" latinLnBrk="0" hangingPunct="1">
                        <a:lnSpc>
                          <a:spcPct val="100000"/>
                        </a:lnSpc>
                        <a:spcBef>
                          <a:spcPts val="0"/>
                        </a:spcBef>
                        <a:spcAft>
                          <a:spcPts val="0"/>
                        </a:spcAft>
                        <a:buClrTx/>
                        <a:buSzTx/>
                        <a:buFontTx/>
                        <a:buNone/>
                        <a:tabLst/>
                        <a:defRPr/>
                      </a:pPr>
                      <a:r>
                        <a:rPr lang="en-US" sz="1100" b="1" kern="0" spc="-6" dirty="0">
                          <a:solidFill>
                            <a:schemeClr val="bg1"/>
                          </a:solidFill>
                          <a:latin typeface="+mn-lt"/>
                        </a:rPr>
                        <a:t>(acquired by WISeKey, parent company of SEALSQ in 2016 and reorganized in 2022)</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876599139"/>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Headquarters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Switzerland</a:t>
                      </a: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778738106"/>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Employees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~200 total</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34245236"/>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~120 R&amp;D focused</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852038430"/>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Client base</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30+ countries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743584722"/>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Patents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118 security related</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104450142"/>
                  </a:ext>
                </a:extLst>
              </a:tr>
              <a:tr h="401903">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Certifications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00" b="1" kern="0" spc="-6" dirty="0">
                        <a:solidFill>
                          <a:schemeClr val="bg1"/>
                        </a:solidFill>
                        <a:latin typeface="+mn-lt"/>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278175227"/>
                  </a:ext>
                </a:extLst>
              </a:tr>
            </a:tbl>
          </a:graphicData>
        </a:graphic>
      </p:graphicFrame>
      <p:graphicFrame>
        <p:nvGraphicFramePr>
          <p:cNvPr id="15" name="Table 14">
            <a:extLst>
              <a:ext uri="{FF2B5EF4-FFF2-40B4-BE49-F238E27FC236}">
                <a16:creationId xmlns:a16="http://schemas.microsoft.com/office/drawing/2014/main" id="{5C2DC3B4-D1AA-EAFB-4375-B8A570BDAED5}"/>
              </a:ext>
            </a:extLst>
          </p:cNvPr>
          <p:cNvGraphicFramePr>
            <a:graphicFrameLocks noGrp="1"/>
          </p:cNvGraphicFramePr>
          <p:nvPr/>
        </p:nvGraphicFramePr>
        <p:xfrm>
          <a:off x="5953866" y="1637301"/>
          <a:ext cx="6036227" cy="3477338"/>
        </p:xfrm>
        <a:graphic>
          <a:graphicData uri="http://schemas.openxmlformats.org/drawingml/2006/table">
            <a:tbl>
              <a:tblPr firstRow="1">
                <a:tableStyleId>{073A0DAA-6AF3-43AB-8588-CEC1D06C72B9}</a:tableStyleId>
              </a:tblPr>
              <a:tblGrid>
                <a:gridCol w="2476572">
                  <a:extLst>
                    <a:ext uri="{9D8B030D-6E8A-4147-A177-3AD203B41FA5}">
                      <a16:colId xmlns:a16="http://schemas.microsoft.com/office/drawing/2014/main" val="750805063"/>
                    </a:ext>
                  </a:extLst>
                </a:gridCol>
                <a:gridCol w="3559655">
                  <a:extLst>
                    <a:ext uri="{9D8B030D-6E8A-4147-A177-3AD203B41FA5}">
                      <a16:colId xmlns:a16="http://schemas.microsoft.com/office/drawing/2014/main" val="2370380684"/>
                    </a:ext>
                  </a:extLst>
                </a:gridCol>
              </a:tblGrid>
              <a:tr h="375272">
                <a:tc gridSpan="2">
                  <a:txBody>
                    <a:bodyPr/>
                    <a:lstStyle/>
                    <a:p>
                      <a:endParaRPr lang="en-US" sz="1600" dirty="0">
                        <a:solidFill>
                          <a:schemeClr val="accent2">
                            <a:lumMod val="40000"/>
                            <a:lumOff val="60000"/>
                          </a:schemeClr>
                        </a:solidFill>
                        <a:latin typeface="Calibri" panose="020F0502020204030204" pitchFamily="34" charset="0"/>
                        <a:cs typeface="Calibri" panose="020F0502020204030204" pitchFamily="34" charset="0"/>
                      </a:endParaRPr>
                    </a:p>
                  </a:txBody>
                  <a:tcPr marL="91434" marR="91434" marT="45717" marB="45717">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hMerge="1">
                  <a:txBody>
                    <a:bodyPr/>
                    <a:lstStyle/>
                    <a:p>
                      <a:endParaRPr lang="en-US" dirty="0"/>
                    </a:p>
                  </a:txBody>
                  <a:tcPr/>
                </a:tc>
                <a:extLst>
                  <a:ext uri="{0D108BD9-81ED-4DB2-BD59-A6C34878D82A}">
                    <a16:rowId xmlns:a16="http://schemas.microsoft.com/office/drawing/2014/main" val="2775033767"/>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Nasdaq listed</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May 2023</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3628675270"/>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Ticker symbol</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LAES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364130904"/>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Shares Outstanding</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endParaRPr lang="en-US" sz="1600" b="0" i="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876599139"/>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   Ordinary Shares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192 Million**</a:t>
                      </a:r>
                      <a:endParaRPr lang="en-US" sz="1600" b="1" i="1" kern="0" spc="-6" dirty="0">
                        <a:solidFill>
                          <a:schemeClr val="bg1"/>
                        </a:solidFill>
                        <a:latin typeface="+mn-lt"/>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778738106"/>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    F shares *</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1.5 M</a:t>
                      </a:r>
                      <a:endParaRPr lang="en-US" sz="1600" b="1" kern="0" spc="-6" dirty="0">
                        <a:solidFill>
                          <a:schemeClr val="bg1"/>
                        </a:solidFill>
                        <a:latin typeface="+mn-lt"/>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3348240870"/>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Stock price</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r>
                        <a:rPr lang="en-US" sz="1600" b="1" kern="0" spc="-6" dirty="0">
                          <a:solidFill>
                            <a:schemeClr val="bg1"/>
                          </a:solidFill>
                          <a:latin typeface="+mn-lt"/>
                        </a:rPr>
                        <a:t>$4.2/share</a:t>
                      </a:r>
                      <a:endParaRPr lang="en-US" sz="1600" dirty="0">
                        <a:solidFill>
                          <a:schemeClr val="bg1"/>
                        </a:solidFill>
                        <a:latin typeface="+mn-lt"/>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201123223"/>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Market cap</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r>
                        <a:rPr lang="en-US" sz="1600" b="1" kern="0" spc="-6" dirty="0">
                          <a:solidFill>
                            <a:schemeClr val="bg1"/>
                          </a:solidFill>
                          <a:latin typeface="+mn-lt"/>
                        </a:rPr>
                        <a:t>$800 Million** </a:t>
                      </a:r>
                      <a:endParaRPr lang="en-US" sz="1600" dirty="0">
                        <a:solidFill>
                          <a:schemeClr val="bg1"/>
                        </a:solidFill>
                        <a:latin typeface="+mn-lt"/>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761249411"/>
                  </a:ext>
                </a:extLst>
              </a:tr>
              <a:tr h="475162">
                <a:tc gridSpan="2">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spc="-6" dirty="0">
                          <a:solidFill>
                            <a:schemeClr val="bg1"/>
                          </a:solidFill>
                        </a:rPr>
                        <a:t>* In terms of dividend rights, 1 F share is equivalent to 5 Ordinary shares</a:t>
                      </a:r>
                      <a:br>
                        <a:rPr lang="en-US" sz="1200" kern="0" spc="-6" dirty="0">
                          <a:solidFill>
                            <a:schemeClr val="bg1"/>
                          </a:solidFill>
                        </a:rPr>
                      </a:br>
                      <a:r>
                        <a:rPr lang="en-US" sz="1200" kern="0" spc="-6" dirty="0">
                          <a:solidFill>
                            <a:schemeClr val="bg1"/>
                          </a:solidFill>
                        </a:rPr>
                        <a:t>** Data as of March 4, 2026</a:t>
                      </a:r>
                      <a:endParaRPr lang="en-US" sz="1200" i="1" kern="0" spc="-6" dirty="0">
                        <a:solidFill>
                          <a:schemeClr val="bg1"/>
                        </a:solidFill>
                        <a:latin typeface="Calibri" panose="020F0502020204030204" pitchFamily="34" charset="0"/>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hMerge="1">
                  <a:txBody>
                    <a:bodyPr/>
                    <a:lstStyle/>
                    <a:p>
                      <a:endParaRPr lang="en-US" dirty="0"/>
                    </a:p>
                  </a:txBody>
                  <a:tcPr/>
                </a:tc>
                <a:extLst>
                  <a:ext uri="{0D108BD9-81ED-4DB2-BD59-A6C34878D82A}">
                    <a16:rowId xmlns:a16="http://schemas.microsoft.com/office/drawing/2014/main" val="234245236"/>
                  </a:ext>
                </a:extLst>
              </a:tr>
            </a:tbl>
          </a:graphicData>
        </a:graphic>
      </p:graphicFrame>
      <p:sp>
        <p:nvSpPr>
          <p:cNvPr id="6" name="Title 4">
            <a:extLst>
              <a:ext uri="{FF2B5EF4-FFF2-40B4-BE49-F238E27FC236}">
                <a16:creationId xmlns:a16="http://schemas.microsoft.com/office/drawing/2014/main" id="{11D6233E-4E1B-862F-8D69-B44BD40D6BCE}"/>
              </a:ext>
            </a:extLst>
          </p:cNvPr>
          <p:cNvSpPr>
            <a:spLocks noGrp="1"/>
          </p:cNvSpPr>
          <p:nvPr>
            <p:ph type="title"/>
          </p:nvPr>
        </p:nvSpPr>
        <p:spPr>
          <a:xfrm>
            <a:off x="593577" y="440380"/>
            <a:ext cx="10514926" cy="578470"/>
          </a:xfrm>
        </p:spPr>
        <p:txBody>
          <a:bodyPr>
            <a:normAutofit/>
          </a:bodyPr>
          <a:lstStyle/>
          <a:p>
            <a:r>
              <a:rPr lang="en-US" sz="3200" b="1" dirty="0">
                <a:gradFill>
                  <a:gsLst>
                    <a:gs pos="0">
                      <a:srgbClr val="339AF0"/>
                    </a:gs>
                    <a:gs pos="100000">
                      <a:srgbClr val="7850F2"/>
                    </a:gs>
                  </a:gsLst>
                  <a:lin ang="0" scaled="0"/>
                </a:gradFill>
                <a:latin typeface="+mj-lt"/>
              </a:rPr>
              <a:t>Key Figures</a:t>
            </a:r>
          </a:p>
        </p:txBody>
      </p:sp>
      <p:pic>
        <p:nvPicPr>
          <p:cNvPr id="4" name="Picture 3" descr="A logo with text and globe&#10;&#10;AI-generated content may be incorrect.">
            <a:extLst>
              <a:ext uri="{FF2B5EF4-FFF2-40B4-BE49-F238E27FC236}">
                <a16:creationId xmlns:a16="http://schemas.microsoft.com/office/drawing/2014/main" id="{8A0CA507-9507-55E1-F9C2-CFC7F7BD50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1826" y="4606275"/>
            <a:ext cx="508797" cy="508797"/>
          </a:xfrm>
          <a:prstGeom prst="rect">
            <a:avLst/>
          </a:prstGeom>
        </p:spPr>
      </p:pic>
      <p:pic>
        <p:nvPicPr>
          <p:cNvPr id="8" name="Picture 7" descr="A grey and white label with a globe and text&#10;&#10;AI-generated content may be incorrect.">
            <a:extLst>
              <a:ext uri="{FF2B5EF4-FFF2-40B4-BE49-F238E27FC236}">
                <a16:creationId xmlns:a16="http://schemas.microsoft.com/office/drawing/2014/main" id="{01571AA6-D5BF-904B-6AD7-264AB9FF32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3703" y="4605842"/>
            <a:ext cx="508797" cy="508797"/>
          </a:xfrm>
          <a:prstGeom prst="rect">
            <a:avLst/>
          </a:prstGeom>
        </p:spPr>
      </p:pic>
      <p:pic>
        <p:nvPicPr>
          <p:cNvPr id="12" name="Picture 11" descr="A grey shield with white text&#10;&#10;AI-generated content may be incorrect.">
            <a:extLst>
              <a:ext uri="{FF2B5EF4-FFF2-40B4-BE49-F238E27FC236}">
                <a16:creationId xmlns:a16="http://schemas.microsoft.com/office/drawing/2014/main" id="{FDB67B81-6C77-5882-B0BD-265CC04984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09269" y="4627711"/>
            <a:ext cx="508798" cy="508798"/>
          </a:xfrm>
          <a:prstGeom prst="rect">
            <a:avLst/>
          </a:prstGeom>
        </p:spPr>
      </p:pic>
      <p:pic>
        <p:nvPicPr>
          <p:cNvPr id="20" name="Picture 19" descr="A black background with a black square&#10;&#10;AI-generated content may be incorrect.">
            <a:extLst>
              <a:ext uri="{FF2B5EF4-FFF2-40B4-BE49-F238E27FC236}">
                <a16:creationId xmlns:a16="http://schemas.microsoft.com/office/drawing/2014/main" id="{88D84E88-4707-9C12-2D45-5B2DDF5A31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6882" y="4638555"/>
            <a:ext cx="497954" cy="497954"/>
          </a:xfrm>
          <a:prstGeom prst="rect">
            <a:avLst/>
          </a:prstGeom>
        </p:spPr>
      </p:pic>
      <p:pic>
        <p:nvPicPr>
          <p:cNvPr id="22" name="Picture 21" descr="A black background with a black square&#10;&#10;AI-generated content may be incorrect.">
            <a:extLst>
              <a:ext uri="{FF2B5EF4-FFF2-40B4-BE49-F238E27FC236}">
                <a16:creationId xmlns:a16="http://schemas.microsoft.com/office/drawing/2014/main" id="{74E0DE05-77F8-A0E3-29C7-DA14E954FE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5045" y="4693858"/>
            <a:ext cx="293714" cy="375423"/>
          </a:xfrm>
          <a:prstGeom prst="rect">
            <a:avLst/>
          </a:prstGeom>
        </p:spPr>
      </p:pic>
      <p:pic>
        <p:nvPicPr>
          <p:cNvPr id="24" name="Picture 23" descr="A black background with a black square&#10;&#10;AI-generated content may be incorrect.">
            <a:extLst>
              <a:ext uri="{FF2B5EF4-FFF2-40B4-BE49-F238E27FC236}">
                <a16:creationId xmlns:a16="http://schemas.microsoft.com/office/drawing/2014/main" id="{A3C70620-9EA3-47C1-CD0A-1D5FB9B3DA9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6135" y="4627711"/>
            <a:ext cx="508798" cy="508798"/>
          </a:xfrm>
          <a:prstGeom prst="rect">
            <a:avLst/>
          </a:prstGeom>
        </p:spPr>
      </p:pic>
      <p:pic>
        <p:nvPicPr>
          <p:cNvPr id="25" name="Picture 24" descr="A black background with white text&#10;&#10;AI-generated content may be incorrect.">
            <a:extLst>
              <a:ext uri="{FF2B5EF4-FFF2-40B4-BE49-F238E27FC236}">
                <a16:creationId xmlns:a16="http://schemas.microsoft.com/office/drawing/2014/main" id="{FF48A4DA-E480-BD2C-927E-FA2CDDB445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98480" y="6138560"/>
            <a:ext cx="1112520" cy="433839"/>
          </a:xfrm>
          <a:prstGeom prst="rect">
            <a:avLst/>
          </a:prstGeom>
        </p:spPr>
      </p:pic>
      <p:sp>
        <p:nvSpPr>
          <p:cNvPr id="27" name="Slide Number Placeholder 2">
            <a:extLst>
              <a:ext uri="{FF2B5EF4-FFF2-40B4-BE49-F238E27FC236}">
                <a16:creationId xmlns:a16="http://schemas.microsoft.com/office/drawing/2014/main" id="{F8C33806-9765-31C7-E1EB-23DC55E2E114}"/>
              </a:ext>
            </a:extLst>
          </p:cNvPr>
          <p:cNvSpPr txBox="1">
            <a:spLocks/>
          </p:cNvSpPr>
          <p:nvPr/>
        </p:nvSpPr>
        <p:spPr>
          <a:xfrm>
            <a:off x="381000" y="6228821"/>
            <a:ext cx="30988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a:ea typeface="+mn-ea"/>
                <a:cs typeface="+mn-cs"/>
              </a:rPr>
              <a:t>5</a:t>
            </a:r>
          </a:p>
        </p:txBody>
      </p:sp>
    </p:spTree>
    <p:extLst>
      <p:ext uri="{BB962C8B-B14F-4D97-AF65-F5344CB8AC3E}">
        <p14:creationId xmlns:p14="http://schemas.microsoft.com/office/powerpoint/2010/main" val="3603593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A18C9D-F8C5-B8B3-7D25-5E2E955801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5" name="object 18">
            <a:extLst>
              <a:ext uri="{FF2B5EF4-FFF2-40B4-BE49-F238E27FC236}">
                <a16:creationId xmlns:a16="http://schemas.microsoft.com/office/drawing/2014/main" id="{33A79167-52C2-8EE1-ABA4-2DBA01117694}"/>
              </a:ext>
            </a:extLst>
          </p:cNvPr>
          <p:cNvSpPr txBox="1">
            <a:spLocks noGrp="1"/>
          </p:cNvSpPr>
          <p:nvPr>
            <p:ph type="title"/>
          </p:nvPr>
        </p:nvSpPr>
        <p:spPr>
          <a:prstGeom prst="rect">
            <a:avLst/>
          </a:prstGeom>
        </p:spPr>
        <p:txBody>
          <a:bodyPr vert="horz" wrap="square" lIns="0" tIns="7316" rIns="0" bIns="0" rtlCol="0" anchor="ctr">
            <a:spAutoFit/>
          </a:bodyPr>
          <a:lstStyle/>
          <a:p>
            <a:pPr marL="7701">
              <a:spcBef>
                <a:spcPts val="58"/>
              </a:spcBef>
            </a:pPr>
            <a:r>
              <a:rPr lang="en-US" sz="3600" b="1" cap="none" spc="-6" dirty="0">
                <a:solidFill>
                  <a:srgbClr val="FFFFFF"/>
                </a:solidFill>
                <a:latin typeface="Calibri" panose="020F0502020204030204" pitchFamily="34" charset="0"/>
                <a:cs typeface="Calibri" panose="020F0502020204030204" pitchFamily="34" charset="0"/>
              </a:rPr>
              <a:t>Contact Us</a:t>
            </a:r>
            <a:endParaRPr sz="3600" b="1" cap="none"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A7851D1-EA5C-3C3C-DE5B-60970E0D7783}"/>
              </a:ext>
            </a:extLst>
          </p:cNvPr>
          <p:cNvSpPr txBox="1"/>
          <p:nvPr/>
        </p:nvSpPr>
        <p:spPr>
          <a:xfrm>
            <a:off x="2773133" y="2428726"/>
            <a:ext cx="3418502" cy="2000548"/>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SEALSQ Corp.</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Carlos Moreira</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Chairman &amp; CEO</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info@sealsq.com</a:t>
            </a:r>
            <a:r>
              <a:rPr lang="en-US" sz="2400" dirty="0">
                <a:solidFill>
                  <a:schemeClr val="bg1"/>
                </a:solidFill>
                <a:latin typeface="Calibri" panose="020F0502020204030204" pitchFamily="34" charset="0"/>
                <a:cs typeface="Calibri" panose="020F0502020204030204" pitchFamily="34" charset="0"/>
              </a:rPr>
              <a:t> </a:t>
            </a:r>
          </a:p>
          <a:p>
            <a:endParaRPr lang="en-US" sz="2800" spc="30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sp>
        <p:nvSpPr>
          <p:cNvPr id="4" name="TextBox 3">
            <a:extLst>
              <a:ext uri="{FF2B5EF4-FFF2-40B4-BE49-F238E27FC236}">
                <a16:creationId xmlns:a16="http://schemas.microsoft.com/office/drawing/2014/main" id="{89C88999-DEE2-3497-E610-BA632400EEAD}"/>
              </a:ext>
            </a:extLst>
          </p:cNvPr>
          <p:cNvSpPr txBox="1"/>
          <p:nvPr/>
        </p:nvSpPr>
        <p:spPr>
          <a:xfrm>
            <a:off x="6355477" y="2274838"/>
            <a:ext cx="4443152" cy="2308324"/>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Investor Relations (US)</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The Equity Group Inc. </a:t>
            </a:r>
          </a:p>
          <a:p>
            <a:r>
              <a:rPr lang="en-US" sz="2400" dirty="0">
                <a:solidFill>
                  <a:schemeClr val="bg1"/>
                </a:solidFill>
                <a:latin typeface="Calibri" panose="020F0502020204030204" pitchFamily="34" charset="0"/>
                <a:cs typeface="Calibri" panose="020F0502020204030204" pitchFamily="34" charset="0"/>
              </a:rPr>
              <a:t>Lena Cati</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Tel: +1 212 836-9611 </a:t>
            </a:r>
          </a:p>
          <a:p>
            <a:r>
              <a:rPr lang="en-US" sz="2400"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lcati@theequitygroup.com</a:t>
            </a:r>
            <a:endParaRPr lang="en-US" sz="2400" dirty="0">
              <a:solidFill>
                <a:schemeClr val="bg1"/>
              </a:solidFill>
              <a:latin typeface="Calibri" panose="020F0502020204030204" pitchFamily="34" charset="0"/>
              <a:cs typeface="Calibri" panose="020F0502020204030204" pitchFamily="34" charset="0"/>
            </a:endParaRPr>
          </a:p>
          <a:p>
            <a:endParaRPr lang="en-US" sz="2400" spc="30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id="{8F7BD3FB-DEDB-693C-85AC-E55C4A9300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4547" y="5836890"/>
            <a:ext cx="1998034" cy="779155"/>
          </a:xfrm>
          <a:prstGeom prst="rect">
            <a:avLst/>
          </a:prstGeom>
        </p:spPr>
      </p:pic>
    </p:spTree>
    <p:extLst>
      <p:ext uri="{BB962C8B-B14F-4D97-AF65-F5344CB8AC3E}">
        <p14:creationId xmlns:p14="http://schemas.microsoft.com/office/powerpoint/2010/main" val="3621257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F702C-5212-54D4-0ACF-0287ED3FE92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4EA03EC-2C6D-0B0B-775B-FD5A53E445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31" name="object 26">
            <a:extLst>
              <a:ext uri="{FF2B5EF4-FFF2-40B4-BE49-F238E27FC236}">
                <a16:creationId xmlns:a16="http://schemas.microsoft.com/office/drawing/2014/main" id="{B09D048C-A134-E4C4-D778-68F5158CF045}"/>
              </a:ext>
            </a:extLst>
          </p:cNvPr>
          <p:cNvSpPr txBox="1"/>
          <p:nvPr/>
        </p:nvSpPr>
        <p:spPr>
          <a:xfrm>
            <a:off x="201908" y="5399346"/>
            <a:ext cx="11788185" cy="578858"/>
          </a:xfrm>
          <a:prstGeom prst="rect">
            <a:avLst/>
          </a:prstGeom>
        </p:spPr>
        <p:txBody>
          <a:bodyPr vert="horz" wrap="square" lIns="0" tIns="10396"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tab pos="275321" algn="l"/>
                <a:tab pos="275705" algn="l"/>
              </a:tabLst>
              <a:defRPr/>
            </a:pPr>
            <a:r>
              <a:rPr kumimoji="0" lang="en-US" sz="1600" b="1" i="0" u="none" strike="noStrike" kern="1200" cap="none" spc="0" normalizeH="0" baseline="0" noProof="0" dirty="0">
                <a:ln>
                  <a:noFill/>
                </a:ln>
                <a:solidFill>
                  <a:srgbClr val="5C7CFA">
                    <a:lumMod val="40000"/>
                    <a:lumOff val="60000"/>
                  </a:srgbClr>
                </a:solidFill>
                <a:effectLst/>
                <a:uLnTx/>
                <a:uFillTx/>
                <a:latin typeface="Roboto"/>
                <a:ea typeface="+mn-ea"/>
                <a:cs typeface="+mn-cs"/>
              </a:rPr>
              <a:t>SEALSQ designs, produces and sells </a:t>
            </a:r>
          </a:p>
          <a:p>
            <a:pPr marL="0" marR="0" lvl="0" indent="0" algn="ctr" defTabSz="914400" rtl="0" eaLnBrk="1" fontAlgn="auto" latinLnBrk="0" hangingPunct="1">
              <a:lnSpc>
                <a:spcPct val="120000"/>
              </a:lnSpc>
              <a:spcBef>
                <a:spcPts val="0"/>
              </a:spcBef>
              <a:spcAft>
                <a:spcPts val="0"/>
              </a:spcAft>
              <a:buClrTx/>
              <a:buSzTx/>
              <a:buFontTx/>
              <a:buNone/>
              <a:tabLst>
                <a:tab pos="275321" algn="l"/>
                <a:tab pos="275705" algn="l"/>
              </a:tabLst>
              <a:defRPr/>
            </a:pPr>
            <a:r>
              <a:rPr kumimoji="0" lang="en-US" sz="1600" b="1" i="0" u="none" strike="noStrike" kern="1200" cap="none" spc="0" normalizeH="0" baseline="0" noProof="0" dirty="0">
                <a:ln>
                  <a:noFill/>
                </a:ln>
                <a:solidFill>
                  <a:srgbClr val="5C7CFA">
                    <a:lumMod val="40000"/>
                    <a:lumOff val="60000"/>
                  </a:srgbClr>
                </a:solidFill>
                <a:effectLst/>
                <a:uLnTx/>
                <a:uFillTx/>
                <a:latin typeface="Roboto"/>
                <a:ea typeface="+mn-ea"/>
                <a:cs typeface="+mn-cs"/>
              </a:rPr>
              <a:t>Semiconductors, PKI Services and Post-Quantum technology products</a:t>
            </a:r>
          </a:p>
        </p:txBody>
      </p:sp>
      <p:graphicFrame>
        <p:nvGraphicFramePr>
          <p:cNvPr id="14" name="Table 13">
            <a:extLst>
              <a:ext uri="{FF2B5EF4-FFF2-40B4-BE49-F238E27FC236}">
                <a16:creationId xmlns:a16="http://schemas.microsoft.com/office/drawing/2014/main" id="{0CE175DB-7ACE-21A7-3D4E-5E65766EF69D}"/>
              </a:ext>
            </a:extLst>
          </p:cNvPr>
          <p:cNvGraphicFramePr>
            <a:graphicFrameLocks noGrp="1"/>
          </p:cNvGraphicFramePr>
          <p:nvPr/>
        </p:nvGraphicFramePr>
        <p:xfrm>
          <a:off x="393700" y="1643629"/>
          <a:ext cx="5142696" cy="3477341"/>
        </p:xfrm>
        <a:graphic>
          <a:graphicData uri="http://schemas.openxmlformats.org/drawingml/2006/table">
            <a:tbl>
              <a:tblPr firstRow="1">
                <a:tableStyleId>{073A0DAA-6AF3-43AB-8588-CEC1D06C72B9}</a:tableStyleId>
              </a:tblPr>
              <a:tblGrid>
                <a:gridCol w="1996439">
                  <a:extLst>
                    <a:ext uri="{9D8B030D-6E8A-4147-A177-3AD203B41FA5}">
                      <a16:colId xmlns:a16="http://schemas.microsoft.com/office/drawing/2014/main" val="750805063"/>
                    </a:ext>
                  </a:extLst>
                </a:gridCol>
                <a:gridCol w="3146257">
                  <a:extLst>
                    <a:ext uri="{9D8B030D-6E8A-4147-A177-3AD203B41FA5}">
                      <a16:colId xmlns:a16="http://schemas.microsoft.com/office/drawing/2014/main" val="2370380684"/>
                    </a:ext>
                  </a:extLst>
                </a:gridCol>
              </a:tblGrid>
              <a:tr h="384429">
                <a:tc gridSpan="2">
                  <a:txBody>
                    <a:bodyPr/>
                    <a:lstStyle/>
                    <a:p>
                      <a:r>
                        <a:rPr lang="en-US" sz="1600" dirty="0">
                          <a:solidFill>
                            <a:schemeClr val="accent2">
                              <a:lumMod val="40000"/>
                              <a:lumOff val="60000"/>
                            </a:schemeClr>
                          </a:solidFill>
                        </a:rPr>
                        <a:t>SEALSQ Corp.</a:t>
                      </a:r>
                      <a:endParaRPr lang="en-US" sz="1600" dirty="0">
                        <a:solidFill>
                          <a:schemeClr val="accent2">
                            <a:lumMod val="40000"/>
                            <a:lumOff val="60000"/>
                          </a:schemeClr>
                        </a:solidFill>
                        <a:latin typeface="Calibri" panose="020F0502020204030204" pitchFamily="34" charset="0"/>
                        <a:cs typeface="Calibri" panose="020F0502020204030204" pitchFamily="34" charset="0"/>
                      </a:endParaRPr>
                    </a:p>
                  </a:txBody>
                  <a:tcPr marL="91434" marR="91434" marT="45717" marB="45717"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hMerge="1">
                  <a:txBody>
                    <a:bodyPr/>
                    <a:lstStyle/>
                    <a:p>
                      <a:endParaRPr lang="en-US" dirty="0"/>
                    </a:p>
                  </a:txBody>
                  <a:tcPr/>
                </a:tc>
                <a:extLst>
                  <a:ext uri="{0D108BD9-81ED-4DB2-BD59-A6C34878D82A}">
                    <a16:rowId xmlns:a16="http://schemas.microsoft.com/office/drawing/2014/main" val="2775033767"/>
                  </a:ext>
                </a:extLst>
              </a:tr>
              <a:tr h="768864">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Established</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1998 </a:t>
                      </a:r>
                    </a:p>
                    <a:p>
                      <a:pPr marL="0" marR="0" lvl="0" indent="0" defTabSz="914400" eaLnBrk="1" fontAlgn="auto" latinLnBrk="0" hangingPunct="1">
                        <a:lnSpc>
                          <a:spcPct val="100000"/>
                        </a:lnSpc>
                        <a:spcBef>
                          <a:spcPts val="0"/>
                        </a:spcBef>
                        <a:spcAft>
                          <a:spcPts val="0"/>
                        </a:spcAft>
                        <a:buClrTx/>
                        <a:buSzTx/>
                        <a:buFontTx/>
                        <a:buNone/>
                        <a:tabLst/>
                        <a:defRPr/>
                      </a:pPr>
                      <a:r>
                        <a:rPr lang="en-US" sz="1100" b="1" kern="0" spc="-6" dirty="0">
                          <a:solidFill>
                            <a:schemeClr val="bg1"/>
                          </a:solidFill>
                          <a:latin typeface="+mn-lt"/>
                        </a:rPr>
                        <a:t>(acquired by WISeKey, parent company of SEALSQ in 2016 and reorganized in 2022)</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876599139"/>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Headquarters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Switzerland</a:t>
                      </a: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778738106"/>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Employees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~200 total</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34245236"/>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~120 R&amp;D focused</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852038430"/>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Client base</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30+ countries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743584722"/>
                  </a:ext>
                </a:extLst>
              </a:tr>
              <a:tr h="384429">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Patents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118 security related</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104450142"/>
                  </a:ext>
                </a:extLst>
              </a:tr>
              <a:tr h="401903">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Certifications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00" b="1" kern="0" spc="-6" dirty="0">
                        <a:solidFill>
                          <a:schemeClr val="bg1"/>
                        </a:solidFill>
                        <a:latin typeface="+mn-lt"/>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278175227"/>
                  </a:ext>
                </a:extLst>
              </a:tr>
            </a:tbl>
          </a:graphicData>
        </a:graphic>
      </p:graphicFrame>
      <p:graphicFrame>
        <p:nvGraphicFramePr>
          <p:cNvPr id="15" name="Table 14">
            <a:extLst>
              <a:ext uri="{FF2B5EF4-FFF2-40B4-BE49-F238E27FC236}">
                <a16:creationId xmlns:a16="http://schemas.microsoft.com/office/drawing/2014/main" id="{0E747973-971A-727F-AB43-7A082643EED0}"/>
              </a:ext>
            </a:extLst>
          </p:cNvPr>
          <p:cNvGraphicFramePr>
            <a:graphicFrameLocks noGrp="1"/>
          </p:cNvGraphicFramePr>
          <p:nvPr/>
        </p:nvGraphicFramePr>
        <p:xfrm>
          <a:off x="5953866" y="1637301"/>
          <a:ext cx="6036227" cy="3477338"/>
        </p:xfrm>
        <a:graphic>
          <a:graphicData uri="http://schemas.openxmlformats.org/drawingml/2006/table">
            <a:tbl>
              <a:tblPr firstRow="1">
                <a:tableStyleId>{073A0DAA-6AF3-43AB-8588-CEC1D06C72B9}</a:tableStyleId>
              </a:tblPr>
              <a:tblGrid>
                <a:gridCol w="2476572">
                  <a:extLst>
                    <a:ext uri="{9D8B030D-6E8A-4147-A177-3AD203B41FA5}">
                      <a16:colId xmlns:a16="http://schemas.microsoft.com/office/drawing/2014/main" val="750805063"/>
                    </a:ext>
                  </a:extLst>
                </a:gridCol>
                <a:gridCol w="3559655">
                  <a:extLst>
                    <a:ext uri="{9D8B030D-6E8A-4147-A177-3AD203B41FA5}">
                      <a16:colId xmlns:a16="http://schemas.microsoft.com/office/drawing/2014/main" val="2370380684"/>
                    </a:ext>
                  </a:extLst>
                </a:gridCol>
              </a:tblGrid>
              <a:tr h="375272">
                <a:tc gridSpan="2">
                  <a:txBody>
                    <a:bodyPr/>
                    <a:lstStyle/>
                    <a:p>
                      <a:endParaRPr lang="en-US" sz="1600" dirty="0">
                        <a:solidFill>
                          <a:schemeClr val="accent2">
                            <a:lumMod val="40000"/>
                            <a:lumOff val="60000"/>
                          </a:schemeClr>
                        </a:solidFill>
                        <a:latin typeface="Calibri" panose="020F0502020204030204" pitchFamily="34" charset="0"/>
                        <a:cs typeface="Calibri" panose="020F0502020204030204" pitchFamily="34" charset="0"/>
                      </a:endParaRPr>
                    </a:p>
                  </a:txBody>
                  <a:tcPr marL="91434" marR="91434" marT="45717" marB="45717">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tc hMerge="1">
                  <a:txBody>
                    <a:bodyPr/>
                    <a:lstStyle/>
                    <a:p>
                      <a:endParaRPr lang="en-US" dirty="0"/>
                    </a:p>
                  </a:txBody>
                  <a:tcPr/>
                </a:tc>
                <a:extLst>
                  <a:ext uri="{0D108BD9-81ED-4DB2-BD59-A6C34878D82A}">
                    <a16:rowId xmlns:a16="http://schemas.microsoft.com/office/drawing/2014/main" val="2775033767"/>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Nasdaq listed</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May 2023</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3628675270"/>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Ticker symbol</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LAES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364130904"/>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Shares Outstanding</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endParaRPr lang="en-US" sz="1600" b="0" i="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876599139"/>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   Ordinary Shares</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192 Million**</a:t>
                      </a:r>
                      <a:endParaRPr lang="en-US" sz="1600" b="1" i="1" kern="0" spc="-6" dirty="0">
                        <a:solidFill>
                          <a:schemeClr val="bg1"/>
                        </a:solidFill>
                        <a:latin typeface="+mn-lt"/>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778738106"/>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    F shares *</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1.5 M</a:t>
                      </a:r>
                      <a:endParaRPr lang="en-US" sz="1600" b="1" kern="0" spc="-6" dirty="0">
                        <a:solidFill>
                          <a:schemeClr val="bg1"/>
                        </a:solidFill>
                        <a:latin typeface="+mn-lt"/>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3348240870"/>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Stock price</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r>
                        <a:rPr lang="en-US" sz="1600" b="1" kern="0" spc="-6" dirty="0">
                          <a:solidFill>
                            <a:schemeClr val="bg1"/>
                          </a:solidFill>
                          <a:latin typeface="+mn-lt"/>
                        </a:rPr>
                        <a:t>$4.2/share</a:t>
                      </a:r>
                      <a:endParaRPr lang="en-US" sz="1600" dirty="0">
                        <a:solidFill>
                          <a:schemeClr val="bg1"/>
                        </a:solidFill>
                        <a:latin typeface="+mn-lt"/>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201123223"/>
                  </a:ext>
                </a:extLst>
              </a:tr>
              <a:tr h="3752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spc="-6" dirty="0">
                          <a:solidFill>
                            <a:schemeClr val="bg1"/>
                          </a:solidFill>
                          <a:latin typeface="+mn-lt"/>
                        </a:rPr>
                        <a:t>Market cap</a:t>
                      </a:r>
                      <a:endParaRPr lang="en-US" sz="1600" b="1" kern="0" spc="-6" dirty="0">
                        <a:solidFill>
                          <a:schemeClr val="bg1"/>
                        </a:solidFill>
                        <a:latin typeface="+mn-lt"/>
                        <a:ea typeface="+mn-ea"/>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r>
                        <a:rPr lang="en-US" sz="1600" b="1" kern="0" spc="-6" dirty="0">
                          <a:solidFill>
                            <a:schemeClr val="bg1"/>
                          </a:solidFill>
                          <a:latin typeface="+mn-lt"/>
                        </a:rPr>
                        <a:t>$800 Million** </a:t>
                      </a:r>
                      <a:endParaRPr lang="en-US" sz="1600" dirty="0">
                        <a:solidFill>
                          <a:schemeClr val="bg1"/>
                        </a:solidFill>
                        <a:latin typeface="+mn-lt"/>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761249411"/>
                  </a:ext>
                </a:extLst>
              </a:tr>
              <a:tr h="475162">
                <a:tc gridSpan="2">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spc="-6" dirty="0">
                          <a:solidFill>
                            <a:schemeClr val="bg1"/>
                          </a:solidFill>
                        </a:rPr>
                        <a:t>* In terms of dividend rights, 1 F share is equivalent to 5 Ordinary shares</a:t>
                      </a:r>
                      <a:br>
                        <a:rPr lang="en-US" sz="1200" kern="0" spc="-6" dirty="0">
                          <a:solidFill>
                            <a:schemeClr val="bg1"/>
                          </a:solidFill>
                        </a:rPr>
                      </a:br>
                      <a:r>
                        <a:rPr lang="en-US" sz="1200" kern="0" spc="-6" dirty="0">
                          <a:solidFill>
                            <a:schemeClr val="bg1"/>
                          </a:solidFill>
                        </a:rPr>
                        <a:t>** Data as of March 4, 2026</a:t>
                      </a:r>
                      <a:endParaRPr lang="en-US" sz="1200" i="1" kern="0" spc="-6" dirty="0">
                        <a:solidFill>
                          <a:schemeClr val="bg1"/>
                        </a:solidFill>
                        <a:latin typeface="Calibri" panose="020F0502020204030204" pitchFamily="34" charset="0"/>
                        <a:cs typeface="Calibri" panose="020F0502020204030204" pitchFamily="34" charset="0"/>
                      </a:endParaRPr>
                    </a:p>
                  </a:txBody>
                  <a:tcPr marL="91434" marR="91434" marT="45717" marB="45717">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hMerge="1">
                  <a:txBody>
                    <a:bodyPr/>
                    <a:lstStyle/>
                    <a:p>
                      <a:endParaRPr lang="en-US" dirty="0"/>
                    </a:p>
                  </a:txBody>
                  <a:tcPr/>
                </a:tc>
                <a:extLst>
                  <a:ext uri="{0D108BD9-81ED-4DB2-BD59-A6C34878D82A}">
                    <a16:rowId xmlns:a16="http://schemas.microsoft.com/office/drawing/2014/main" val="234245236"/>
                  </a:ext>
                </a:extLst>
              </a:tr>
            </a:tbl>
          </a:graphicData>
        </a:graphic>
      </p:graphicFrame>
      <p:sp>
        <p:nvSpPr>
          <p:cNvPr id="6" name="Title 4">
            <a:extLst>
              <a:ext uri="{FF2B5EF4-FFF2-40B4-BE49-F238E27FC236}">
                <a16:creationId xmlns:a16="http://schemas.microsoft.com/office/drawing/2014/main" id="{899529A2-53F4-0900-9FA5-AFF171CF95EA}"/>
              </a:ext>
            </a:extLst>
          </p:cNvPr>
          <p:cNvSpPr>
            <a:spLocks noGrp="1"/>
          </p:cNvSpPr>
          <p:nvPr>
            <p:ph type="title"/>
          </p:nvPr>
        </p:nvSpPr>
        <p:spPr>
          <a:xfrm>
            <a:off x="593577" y="440380"/>
            <a:ext cx="10514926" cy="578470"/>
          </a:xfrm>
        </p:spPr>
        <p:txBody>
          <a:bodyPr>
            <a:normAutofit/>
          </a:bodyPr>
          <a:lstStyle/>
          <a:p>
            <a:r>
              <a:rPr lang="en-US" sz="3200" b="1" dirty="0">
                <a:gradFill>
                  <a:gsLst>
                    <a:gs pos="0">
                      <a:srgbClr val="339AF0"/>
                    </a:gs>
                    <a:gs pos="100000">
                      <a:srgbClr val="7850F2"/>
                    </a:gs>
                  </a:gsLst>
                  <a:lin ang="0" scaled="0"/>
                </a:gradFill>
                <a:latin typeface="+mj-lt"/>
              </a:rPr>
              <a:t>Key Figures</a:t>
            </a:r>
          </a:p>
        </p:txBody>
      </p:sp>
      <p:pic>
        <p:nvPicPr>
          <p:cNvPr id="4" name="Picture 3" descr="A logo with text and globe&#10;&#10;AI-generated content may be incorrect.">
            <a:extLst>
              <a:ext uri="{FF2B5EF4-FFF2-40B4-BE49-F238E27FC236}">
                <a16:creationId xmlns:a16="http://schemas.microsoft.com/office/drawing/2014/main" id="{675279A4-5DE1-A2AE-D753-1685FCBE69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1826" y="4606275"/>
            <a:ext cx="508797" cy="508797"/>
          </a:xfrm>
          <a:prstGeom prst="rect">
            <a:avLst/>
          </a:prstGeom>
        </p:spPr>
      </p:pic>
      <p:pic>
        <p:nvPicPr>
          <p:cNvPr id="8" name="Picture 7" descr="A grey and white label with a globe and text&#10;&#10;AI-generated content may be incorrect.">
            <a:extLst>
              <a:ext uri="{FF2B5EF4-FFF2-40B4-BE49-F238E27FC236}">
                <a16:creationId xmlns:a16="http://schemas.microsoft.com/office/drawing/2014/main" id="{83730189-3F9C-1643-2DB4-033DC4A547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3703" y="4605842"/>
            <a:ext cx="508797" cy="508797"/>
          </a:xfrm>
          <a:prstGeom prst="rect">
            <a:avLst/>
          </a:prstGeom>
        </p:spPr>
      </p:pic>
      <p:pic>
        <p:nvPicPr>
          <p:cNvPr id="12" name="Picture 11" descr="A grey shield with white text&#10;&#10;AI-generated content may be incorrect.">
            <a:extLst>
              <a:ext uri="{FF2B5EF4-FFF2-40B4-BE49-F238E27FC236}">
                <a16:creationId xmlns:a16="http://schemas.microsoft.com/office/drawing/2014/main" id="{BD1D5221-0AD4-E907-A21C-2119616C4A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09269" y="4627711"/>
            <a:ext cx="508798" cy="508798"/>
          </a:xfrm>
          <a:prstGeom prst="rect">
            <a:avLst/>
          </a:prstGeom>
        </p:spPr>
      </p:pic>
      <p:pic>
        <p:nvPicPr>
          <p:cNvPr id="20" name="Picture 19" descr="A black background with a black square&#10;&#10;AI-generated content may be incorrect.">
            <a:extLst>
              <a:ext uri="{FF2B5EF4-FFF2-40B4-BE49-F238E27FC236}">
                <a16:creationId xmlns:a16="http://schemas.microsoft.com/office/drawing/2014/main" id="{90FA90E2-A3EC-982A-2E93-35E9EFFE1A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6882" y="4638555"/>
            <a:ext cx="497954" cy="497954"/>
          </a:xfrm>
          <a:prstGeom prst="rect">
            <a:avLst/>
          </a:prstGeom>
        </p:spPr>
      </p:pic>
      <p:pic>
        <p:nvPicPr>
          <p:cNvPr id="22" name="Picture 21" descr="A black background with a black square&#10;&#10;AI-generated content may be incorrect.">
            <a:extLst>
              <a:ext uri="{FF2B5EF4-FFF2-40B4-BE49-F238E27FC236}">
                <a16:creationId xmlns:a16="http://schemas.microsoft.com/office/drawing/2014/main" id="{97C7DB4C-A9E4-31E9-8117-9D283D110F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5045" y="4693858"/>
            <a:ext cx="293714" cy="375423"/>
          </a:xfrm>
          <a:prstGeom prst="rect">
            <a:avLst/>
          </a:prstGeom>
        </p:spPr>
      </p:pic>
      <p:pic>
        <p:nvPicPr>
          <p:cNvPr id="24" name="Picture 23" descr="A black background with a black square&#10;&#10;AI-generated content may be incorrect.">
            <a:extLst>
              <a:ext uri="{FF2B5EF4-FFF2-40B4-BE49-F238E27FC236}">
                <a16:creationId xmlns:a16="http://schemas.microsoft.com/office/drawing/2014/main" id="{23B704FF-C057-9C7E-E163-ED46237263C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6135" y="4627711"/>
            <a:ext cx="508798" cy="508798"/>
          </a:xfrm>
          <a:prstGeom prst="rect">
            <a:avLst/>
          </a:prstGeom>
        </p:spPr>
      </p:pic>
      <p:pic>
        <p:nvPicPr>
          <p:cNvPr id="25" name="Picture 24" descr="A black background with white text&#10;&#10;AI-generated content may be incorrect.">
            <a:extLst>
              <a:ext uri="{FF2B5EF4-FFF2-40B4-BE49-F238E27FC236}">
                <a16:creationId xmlns:a16="http://schemas.microsoft.com/office/drawing/2014/main" id="{60AE751C-9A2D-B36F-4001-C4367D64D1D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98480" y="6138560"/>
            <a:ext cx="1112520" cy="433839"/>
          </a:xfrm>
          <a:prstGeom prst="rect">
            <a:avLst/>
          </a:prstGeom>
        </p:spPr>
      </p:pic>
      <p:sp>
        <p:nvSpPr>
          <p:cNvPr id="27" name="Slide Number Placeholder 2">
            <a:extLst>
              <a:ext uri="{FF2B5EF4-FFF2-40B4-BE49-F238E27FC236}">
                <a16:creationId xmlns:a16="http://schemas.microsoft.com/office/drawing/2014/main" id="{25484144-C772-08D1-D5A1-35AAA2E928BB}"/>
              </a:ext>
            </a:extLst>
          </p:cNvPr>
          <p:cNvSpPr txBox="1">
            <a:spLocks/>
          </p:cNvSpPr>
          <p:nvPr/>
        </p:nvSpPr>
        <p:spPr>
          <a:xfrm>
            <a:off x="381000" y="6228821"/>
            <a:ext cx="30988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a:ea typeface="+mn-ea"/>
                <a:cs typeface="+mn-cs"/>
              </a:rPr>
              <a:t>5</a:t>
            </a:r>
          </a:p>
        </p:txBody>
      </p:sp>
    </p:spTree>
    <p:extLst>
      <p:ext uri="{BB962C8B-B14F-4D97-AF65-F5344CB8AC3E}">
        <p14:creationId xmlns:p14="http://schemas.microsoft.com/office/powerpoint/2010/main" val="268081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4CD95C1-F3D7-46D6-90B5-32A143280B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3" name="Text 1"/>
          <p:cNvSpPr/>
          <p:nvPr/>
        </p:nvSpPr>
        <p:spPr>
          <a:xfrm>
            <a:off x="609600" y="304800"/>
            <a:ext cx="10972800" cy="670560"/>
          </a:xfrm>
          <a:prstGeom prst="rect">
            <a:avLst/>
          </a:prstGeom>
          <a:noFill/>
          <a:ln/>
        </p:spPr>
        <p:txBody>
          <a:bodyPr wrap="square" lIns="0" tIns="0" rIns="0" bIns="0" rtlCol="0" anchor="ctr"/>
          <a:lstStyle/>
          <a:p>
            <a:r>
              <a:rPr lang="en-US" sz="3200" b="1" dirty="0">
                <a:gradFill>
                  <a:gsLst>
                    <a:gs pos="0">
                      <a:srgbClr val="00B0F0"/>
                    </a:gs>
                    <a:gs pos="100000">
                      <a:srgbClr val="7850F2"/>
                    </a:gs>
                  </a:gsLst>
                  <a:lin ang="0" scaled="0"/>
                </a:gradFill>
                <a:latin typeface="Calibri" pitchFamily="34" charset="0"/>
                <a:ea typeface="Calibri" pitchFamily="34" charset="-122"/>
                <a:cs typeface="Calibri" pitchFamily="34" charset="-120"/>
              </a:rPr>
              <a:t>Investment Thesis</a:t>
            </a:r>
            <a:endParaRPr lang="en-US" sz="3200" dirty="0">
              <a:gradFill>
                <a:gsLst>
                  <a:gs pos="0">
                    <a:srgbClr val="00B0F0"/>
                  </a:gs>
                  <a:gs pos="100000">
                    <a:srgbClr val="7850F2"/>
                  </a:gs>
                </a:gsLst>
                <a:lin ang="0" scaled="0"/>
              </a:gradFill>
            </a:endParaRPr>
          </a:p>
        </p:txBody>
      </p:sp>
      <p:sp>
        <p:nvSpPr>
          <p:cNvPr id="4" name="Text 2"/>
          <p:cNvSpPr/>
          <p:nvPr/>
        </p:nvSpPr>
        <p:spPr>
          <a:xfrm>
            <a:off x="609600" y="999744"/>
            <a:ext cx="10972800" cy="365760"/>
          </a:xfrm>
          <a:prstGeom prst="rect">
            <a:avLst/>
          </a:prstGeom>
          <a:noFill/>
          <a:ln/>
        </p:spPr>
        <p:txBody>
          <a:bodyPr wrap="square" lIns="0" tIns="0" rIns="0" bIns="0" rtlCol="0" anchor="ctr"/>
          <a:lstStyle/>
          <a:p>
            <a:r>
              <a:rPr lang="en-US" sz="1600" i="1" dirty="0">
                <a:solidFill>
                  <a:srgbClr val="9BA3C7"/>
                </a:solidFill>
                <a:latin typeface="Calibri" pitchFamily="34" charset="0"/>
                <a:ea typeface="Calibri" pitchFamily="34" charset="-122"/>
                <a:cs typeface="Calibri" pitchFamily="34" charset="-120"/>
              </a:rPr>
              <a:t>Why SEALSQ now — the convergence of regulatory mandate, quantum threat, and proven technology</a:t>
            </a:r>
            <a:endParaRPr lang="en-US" sz="1600" dirty="0"/>
          </a:p>
        </p:txBody>
      </p:sp>
      <p:sp>
        <p:nvSpPr>
          <p:cNvPr id="5" name="Shape 3"/>
          <p:cNvSpPr/>
          <p:nvPr/>
        </p:nvSpPr>
        <p:spPr>
          <a:xfrm>
            <a:off x="426720" y="1524000"/>
            <a:ext cx="5608320" cy="2194560"/>
          </a:xfrm>
          <a:prstGeom prst="rect">
            <a:avLst/>
          </a:prstGeom>
          <a:solidFill>
            <a:srgbClr val="232323"/>
          </a:solidFill>
          <a:ln w="6350">
            <a:solidFill>
              <a:srgbClr val="3D4580"/>
            </a:solidFill>
            <a:prstDash val="solid"/>
          </a:ln>
        </p:spPr>
        <p:txBody>
          <a:bodyPr/>
          <a:lstStyle/>
          <a:p>
            <a:endParaRPr lang="fr-FR" sz="2400"/>
          </a:p>
        </p:txBody>
      </p:sp>
      <p:sp>
        <p:nvSpPr>
          <p:cNvPr id="6" name="Shape 4"/>
          <p:cNvSpPr/>
          <p:nvPr/>
        </p:nvSpPr>
        <p:spPr>
          <a:xfrm>
            <a:off x="426720" y="1524000"/>
            <a:ext cx="60960" cy="2194560"/>
          </a:xfrm>
          <a:prstGeom prst="rect">
            <a:avLst/>
          </a:prstGeom>
          <a:solidFill>
            <a:srgbClr val="00B0F0"/>
          </a:solidFill>
          <a:ln w="12700">
            <a:noFill/>
            <a:prstDash val="solid"/>
          </a:ln>
        </p:spPr>
        <p:txBody>
          <a:bodyPr/>
          <a:lstStyle/>
          <a:p>
            <a:endParaRPr lang="fr-FR" sz="2400">
              <a:solidFill>
                <a:srgbClr val="6565F1"/>
              </a:solidFill>
            </a:endParaRPr>
          </a:p>
        </p:txBody>
      </p:sp>
      <p:pic>
        <p:nvPicPr>
          <p:cNvPr id="7" name="Image 0" descr="preencoded.png"/>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670560" y="1767840"/>
            <a:ext cx="487680" cy="487680"/>
          </a:xfrm>
          <a:prstGeom prst="rect">
            <a:avLst/>
          </a:prstGeom>
        </p:spPr>
      </p:pic>
      <p:sp>
        <p:nvSpPr>
          <p:cNvPr id="8" name="Text 5"/>
          <p:cNvSpPr/>
          <p:nvPr/>
        </p:nvSpPr>
        <p:spPr>
          <a:xfrm>
            <a:off x="1341120" y="1706880"/>
            <a:ext cx="4511040" cy="463296"/>
          </a:xfrm>
          <a:prstGeom prst="rect">
            <a:avLst/>
          </a:prstGeom>
          <a:noFill/>
          <a:ln/>
        </p:spPr>
        <p:txBody>
          <a:bodyPr wrap="square" lIns="0" tIns="0" rIns="0" bIns="0" rtlCol="0" anchor="ctr"/>
          <a:lstStyle/>
          <a:p>
            <a:r>
              <a:rPr lang="en-US" sz="1733" b="1" dirty="0">
                <a:solidFill>
                  <a:srgbClr val="FFFFFF"/>
                </a:solidFill>
                <a:latin typeface="Calibri" pitchFamily="34" charset="0"/>
                <a:ea typeface="Calibri" pitchFamily="34" charset="-122"/>
                <a:cs typeface="Calibri" pitchFamily="34" charset="-120"/>
              </a:rPr>
              <a:t>Urgent Market Need</a:t>
            </a:r>
            <a:endParaRPr lang="en-US" sz="1733" dirty="0"/>
          </a:p>
        </p:txBody>
      </p:sp>
      <p:sp>
        <p:nvSpPr>
          <p:cNvPr id="9" name="Text 6"/>
          <p:cNvSpPr/>
          <p:nvPr/>
        </p:nvSpPr>
        <p:spPr>
          <a:xfrm>
            <a:off x="609600" y="2255520"/>
            <a:ext cx="5242560" cy="1341120"/>
          </a:xfrm>
          <a:prstGeom prst="rect">
            <a:avLst/>
          </a:prstGeom>
          <a:noFill/>
          <a:ln/>
        </p:spPr>
        <p:txBody>
          <a:bodyPr wrap="square" lIns="0" tIns="0" rIns="0" bIns="0" rtlCol="0" anchor="ctr"/>
          <a:lstStyle/>
          <a:p>
            <a:r>
              <a:rPr lang="en-US" sz="1400" dirty="0">
                <a:solidFill>
                  <a:srgbClr val="E8ECFF"/>
                </a:solidFill>
                <a:latin typeface="Calibri" pitchFamily="34" charset="0"/>
                <a:ea typeface="Calibri" pitchFamily="34" charset="-122"/>
                <a:cs typeface="Calibri" pitchFamily="34" charset="-120"/>
              </a:rPr>
              <a:t>Quantum computers (Google Willow, IBM Nighthawk) threaten all current public-key encryption (RSA, ECC). 'Harvest Now – Decrypt Later' is already happening.</a:t>
            </a:r>
            <a:endParaRPr lang="en-US" sz="1400" dirty="0"/>
          </a:p>
        </p:txBody>
      </p:sp>
      <p:sp>
        <p:nvSpPr>
          <p:cNvPr id="10" name="Shape 7"/>
          <p:cNvSpPr/>
          <p:nvPr/>
        </p:nvSpPr>
        <p:spPr>
          <a:xfrm>
            <a:off x="6339840" y="1524000"/>
            <a:ext cx="5608320" cy="2194560"/>
          </a:xfrm>
          <a:prstGeom prst="rect">
            <a:avLst/>
          </a:prstGeom>
          <a:solidFill>
            <a:srgbClr val="232323"/>
          </a:solidFill>
          <a:ln w="6350">
            <a:solidFill>
              <a:srgbClr val="3D4580"/>
            </a:solidFill>
            <a:prstDash val="solid"/>
          </a:ln>
        </p:spPr>
        <p:txBody>
          <a:bodyPr/>
          <a:lstStyle/>
          <a:p>
            <a:endParaRPr lang="fr-FR" sz="2400"/>
          </a:p>
        </p:txBody>
      </p:sp>
      <p:sp>
        <p:nvSpPr>
          <p:cNvPr id="11" name="Shape 8"/>
          <p:cNvSpPr/>
          <p:nvPr/>
        </p:nvSpPr>
        <p:spPr>
          <a:xfrm>
            <a:off x="6339840" y="1524000"/>
            <a:ext cx="60960" cy="2194560"/>
          </a:xfrm>
          <a:prstGeom prst="rect">
            <a:avLst/>
          </a:prstGeom>
          <a:solidFill>
            <a:schemeClr val="tx2">
              <a:lumMod val="50000"/>
              <a:lumOff val="50000"/>
            </a:schemeClr>
          </a:solidFill>
          <a:ln w="12700">
            <a:solidFill>
              <a:srgbClr val="5B6CFF"/>
            </a:solidFill>
            <a:prstDash val="solid"/>
          </a:ln>
        </p:spPr>
        <p:txBody>
          <a:bodyPr/>
          <a:lstStyle/>
          <a:p>
            <a:endParaRPr lang="fr-FR" sz="2400"/>
          </a:p>
        </p:txBody>
      </p:sp>
      <p:pic>
        <p:nvPicPr>
          <p:cNvPr id="12" name="Image 1" descr="preencoded.png"/>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6583680" y="1767840"/>
            <a:ext cx="487680" cy="487680"/>
          </a:xfrm>
          <a:prstGeom prst="rect">
            <a:avLst/>
          </a:prstGeom>
        </p:spPr>
      </p:pic>
      <p:sp>
        <p:nvSpPr>
          <p:cNvPr id="13" name="Text 9"/>
          <p:cNvSpPr/>
          <p:nvPr/>
        </p:nvSpPr>
        <p:spPr>
          <a:xfrm>
            <a:off x="7254240" y="1706880"/>
            <a:ext cx="4511040" cy="463296"/>
          </a:xfrm>
          <a:prstGeom prst="rect">
            <a:avLst/>
          </a:prstGeom>
          <a:noFill/>
          <a:ln/>
        </p:spPr>
        <p:txBody>
          <a:bodyPr wrap="square" lIns="0" tIns="0" rIns="0" bIns="0" rtlCol="0" anchor="ctr"/>
          <a:lstStyle/>
          <a:p>
            <a:r>
              <a:rPr lang="en-US" sz="1733" b="1" dirty="0">
                <a:solidFill>
                  <a:srgbClr val="FFFFFF"/>
                </a:solidFill>
                <a:latin typeface="Calibri" pitchFamily="34" charset="0"/>
                <a:ea typeface="Calibri" pitchFamily="34" charset="-122"/>
                <a:cs typeface="Calibri" pitchFamily="34" charset="-120"/>
              </a:rPr>
              <a:t>Regulatory Tailwinds</a:t>
            </a:r>
            <a:endParaRPr lang="en-US" sz="1733" dirty="0"/>
          </a:p>
        </p:txBody>
      </p:sp>
      <p:sp>
        <p:nvSpPr>
          <p:cNvPr id="14" name="Text 10"/>
          <p:cNvSpPr/>
          <p:nvPr/>
        </p:nvSpPr>
        <p:spPr>
          <a:xfrm>
            <a:off x="6522720" y="2255520"/>
            <a:ext cx="5242560" cy="1341120"/>
          </a:xfrm>
          <a:prstGeom prst="rect">
            <a:avLst/>
          </a:prstGeom>
          <a:noFill/>
          <a:ln/>
        </p:spPr>
        <p:txBody>
          <a:bodyPr wrap="square" lIns="0" tIns="0" rIns="0" bIns="0" rtlCol="0" anchor="ctr"/>
          <a:lstStyle/>
          <a:p>
            <a:r>
              <a:rPr lang="en-US" sz="1400" dirty="0">
                <a:solidFill>
                  <a:srgbClr val="E8ECFF"/>
                </a:solidFill>
                <a:latin typeface="Calibri" pitchFamily="34" charset="0"/>
                <a:ea typeface="Calibri" pitchFamily="34" charset="-122"/>
                <a:cs typeface="Calibri" pitchFamily="34" charset="-120"/>
              </a:rPr>
              <a:t>NIST 2024 quantum-safe standards (ML-KEM, ML-DSA) enforced by CNSA 2.0 &amp; EO 14144. Migration mandate: Jan 2027 → Dec 2031 across all connected categories.</a:t>
            </a:r>
            <a:endParaRPr lang="en-US" sz="1400" dirty="0"/>
          </a:p>
        </p:txBody>
      </p:sp>
      <p:sp>
        <p:nvSpPr>
          <p:cNvPr id="15" name="Shape 11"/>
          <p:cNvSpPr/>
          <p:nvPr/>
        </p:nvSpPr>
        <p:spPr>
          <a:xfrm>
            <a:off x="426720" y="3962400"/>
            <a:ext cx="5608320" cy="2194560"/>
          </a:xfrm>
          <a:prstGeom prst="rect">
            <a:avLst/>
          </a:prstGeom>
          <a:solidFill>
            <a:srgbClr val="232323"/>
          </a:solidFill>
          <a:ln w="6350">
            <a:solidFill>
              <a:srgbClr val="3D4580"/>
            </a:solidFill>
            <a:prstDash val="solid"/>
          </a:ln>
        </p:spPr>
        <p:txBody>
          <a:bodyPr/>
          <a:lstStyle/>
          <a:p>
            <a:endParaRPr lang="fr-FR" sz="2400"/>
          </a:p>
        </p:txBody>
      </p:sp>
      <p:sp>
        <p:nvSpPr>
          <p:cNvPr id="16" name="Shape 12"/>
          <p:cNvSpPr/>
          <p:nvPr/>
        </p:nvSpPr>
        <p:spPr>
          <a:xfrm>
            <a:off x="426720" y="3962400"/>
            <a:ext cx="60960" cy="2194560"/>
          </a:xfrm>
          <a:prstGeom prst="rect">
            <a:avLst/>
          </a:prstGeom>
          <a:solidFill>
            <a:srgbClr val="6565F1"/>
          </a:solidFill>
          <a:ln w="12700">
            <a:noFill/>
            <a:prstDash val="solid"/>
          </a:ln>
        </p:spPr>
        <p:txBody>
          <a:bodyPr/>
          <a:lstStyle/>
          <a:p>
            <a:endParaRPr lang="fr-FR" sz="2400">
              <a:solidFill>
                <a:srgbClr val="6565F1"/>
              </a:solidFill>
            </a:endParaRPr>
          </a:p>
        </p:txBody>
      </p:sp>
      <p:pic>
        <p:nvPicPr>
          <p:cNvPr id="17" name="Image 2" descr="preencoded.png"/>
          <p:cNvPicPr>
            <a:picLocks noChangeAspect="1"/>
          </p:cNvPicPr>
          <p:nvPr/>
        </p:nvPicPr>
        <p:blipFill>
          <a:blip r:embed="rId6" cstate="screen">
            <a:biLevel thresh="50000"/>
            <a:extLst>
              <a:ext uri="{28A0092B-C50C-407E-A947-70E740481C1C}">
                <a14:useLocalDpi xmlns:a14="http://schemas.microsoft.com/office/drawing/2010/main"/>
              </a:ext>
            </a:extLst>
          </a:blip>
          <a:stretch>
            <a:fillRect/>
          </a:stretch>
        </p:blipFill>
        <p:spPr>
          <a:xfrm>
            <a:off x="670560" y="4206240"/>
            <a:ext cx="487680" cy="487680"/>
          </a:xfrm>
          <a:prstGeom prst="rect">
            <a:avLst/>
          </a:prstGeom>
        </p:spPr>
      </p:pic>
      <p:sp>
        <p:nvSpPr>
          <p:cNvPr id="18" name="Text 13"/>
          <p:cNvSpPr/>
          <p:nvPr/>
        </p:nvSpPr>
        <p:spPr>
          <a:xfrm>
            <a:off x="1341120" y="4145280"/>
            <a:ext cx="4511040" cy="463296"/>
          </a:xfrm>
          <a:prstGeom prst="rect">
            <a:avLst/>
          </a:prstGeom>
          <a:noFill/>
          <a:ln/>
        </p:spPr>
        <p:txBody>
          <a:bodyPr wrap="square" lIns="0" tIns="0" rIns="0" bIns="0" rtlCol="0" anchor="ctr"/>
          <a:lstStyle/>
          <a:p>
            <a:r>
              <a:rPr lang="en-US" sz="1733" b="1" dirty="0">
                <a:solidFill>
                  <a:srgbClr val="FFFFFF"/>
                </a:solidFill>
                <a:latin typeface="Calibri" pitchFamily="34" charset="0"/>
                <a:ea typeface="Calibri" pitchFamily="34" charset="-122"/>
                <a:cs typeface="Calibri" pitchFamily="34" charset="-120"/>
              </a:rPr>
              <a:t>First-Mover Advantage</a:t>
            </a:r>
            <a:endParaRPr lang="en-US" sz="1733" dirty="0"/>
          </a:p>
        </p:txBody>
      </p:sp>
      <p:sp>
        <p:nvSpPr>
          <p:cNvPr id="19" name="Text 14"/>
          <p:cNvSpPr/>
          <p:nvPr/>
        </p:nvSpPr>
        <p:spPr>
          <a:xfrm>
            <a:off x="609600" y="4693920"/>
            <a:ext cx="5242560" cy="1341120"/>
          </a:xfrm>
          <a:prstGeom prst="rect">
            <a:avLst/>
          </a:prstGeom>
          <a:noFill/>
          <a:ln/>
        </p:spPr>
        <p:txBody>
          <a:bodyPr wrap="square" lIns="0" tIns="0" rIns="0" bIns="0" rtlCol="0" anchor="ctr"/>
          <a:lstStyle/>
          <a:p>
            <a:r>
              <a:rPr lang="en-US" sz="1400" dirty="0">
                <a:solidFill>
                  <a:srgbClr val="E8ECFF"/>
                </a:solidFill>
                <a:latin typeface="Calibri" pitchFamily="34" charset="0"/>
                <a:ea typeface="Calibri" pitchFamily="34" charset="-122"/>
                <a:cs typeface="Calibri" pitchFamily="34" charset="-120"/>
              </a:rPr>
              <a:t>SEALSQ is the only end-to-end provider: quantum-resistant chips + PKI + Root-of-Trust + personalization. 1.7B+ chips shipped. 118 security patents.</a:t>
            </a:r>
            <a:endParaRPr lang="en-US" sz="1400" dirty="0"/>
          </a:p>
        </p:txBody>
      </p:sp>
      <p:sp>
        <p:nvSpPr>
          <p:cNvPr id="20" name="Shape 15"/>
          <p:cNvSpPr/>
          <p:nvPr/>
        </p:nvSpPr>
        <p:spPr>
          <a:xfrm>
            <a:off x="6339840" y="3962400"/>
            <a:ext cx="5608320" cy="2194560"/>
          </a:xfrm>
          <a:prstGeom prst="rect">
            <a:avLst/>
          </a:prstGeom>
          <a:solidFill>
            <a:srgbClr val="232323"/>
          </a:solidFill>
          <a:ln w="6350">
            <a:solidFill>
              <a:srgbClr val="3D4580"/>
            </a:solidFill>
            <a:prstDash val="solid"/>
          </a:ln>
        </p:spPr>
        <p:txBody>
          <a:bodyPr/>
          <a:lstStyle/>
          <a:p>
            <a:endParaRPr lang="fr-FR" sz="2400"/>
          </a:p>
        </p:txBody>
      </p:sp>
      <p:sp>
        <p:nvSpPr>
          <p:cNvPr id="21" name="Shape 16"/>
          <p:cNvSpPr/>
          <p:nvPr/>
        </p:nvSpPr>
        <p:spPr>
          <a:xfrm>
            <a:off x="6339840" y="3962400"/>
            <a:ext cx="60960" cy="2194560"/>
          </a:xfrm>
          <a:prstGeom prst="rect">
            <a:avLst/>
          </a:prstGeom>
          <a:solidFill>
            <a:srgbClr val="7030A0"/>
          </a:solidFill>
          <a:ln w="12700">
            <a:noFill/>
            <a:prstDash val="solid"/>
          </a:ln>
        </p:spPr>
        <p:txBody>
          <a:bodyPr/>
          <a:lstStyle/>
          <a:p>
            <a:endParaRPr lang="fr-FR" sz="2400"/>
          </a:p>
        </p:txBody>
      </p:sp>
      <p:pic>
        <p:nvPicPr>
          <p:cNvPr id="22" name="Image 3" descr="preencoded.png"/>
          <p:cNvPicPr>
            <a:picLocks noChangeAspect="1"/>
          </p:cNvPicPr>
          <p:nvPr/>
        </p:nvPicPr>
        <p:blipFill>
          <a:blip r:embed="rId7" cstate="screen">
            <a:biLevel thresh="50000"/>
            <a:extLst>
              <a:ext uri="{28A0092B-C50C-407E-A947-70E740481C1C}">
                <a14:useLocalDpi xmlns:a14="http://schemas.microsoft.com/office/drawing/2010/main"/>
              </a:ext>
            </a:extLst>
          </a:blip>
          <a:stretch>
            <a:fillRect/>
          </a:stretch>
        </p:blipFill>
        <p:spPr>
          <a:xfrm>
            <a:off x="6583680" y="4206240"/>
            <a:ext cx="487680" cy="487680"/>
          </a:xfrm>
          <a:prstGeom prst="rect">
            <a:avLst/>
          </a:prstGeom>
        </p:spPr>
      </p:pic>
      <p:sp>
        <p:nvSpPr>
          <p:cNvPr id="23" name="Text 17"/>
          <p:cNvSpPr/>
          <p:nvPr/>
        </p:nvSpPr>
        <p:spPr>
          <a:xfrm>
            <a:off x="7254240" y="4145280"/>
            <a:ext cx="4511040" cy="463296"/>
          </a:xfrm>
          <a:prstGeom prst="rect">
            <a:avLst/>
          </a:prstGeom>
          <a:noFill/>
          <a:ln/>
        </p:spPr>
        <p:txBody>
          <a:bodyPr wrap="square" lIns="0" tIns="0" rIns="0" bIns="0" rtlCol="0" anchor="ctr"/>
          <a:lstStyle/>
          <a:p>
            <a:r>
              <a:rPr lang="en-US" sz="1733" b="1" dirty="0">
                <a:solidFill>
                  <a:srgbClr val="FFFFFF"/>
                </a:solidFill>
                <a:latin typeface="Calibri" pitchFamily="34" charset="0"/>
                <a:ea typeface="Calibri" pitchFamily="34" charset="-122"/>
                <a:cs typeface="Calibri" pitchFamily="34" charset="-120"/>
              </a:rPr>
              <a:t>Strong Financial Momentum</a:t>
            </a:r>
            <a:endParaRPr lang="en-US" sz="1733" dirty="0"/>
          </a:p>
        </p:txBody>
      </p:sp>
      <p:sp>
        <p:nvSpPr>
          <p:cNvPr id="24" name="Text 18"/>
          <p:cNvSpPr/>
          <p:nvPr/>
        </p:nvSpPr>
        <p:spPr>
          <a:xfrm>
            <a:off x="6522720" y="4693920"/>
            <a:ext cx="5242560" cy="1341120"/>
          </a:xfrm>
          <a:prstGeom prst="rect">
            <a:avLst/>
          </a:prstGeom>
          <a:noFill/>
          <a:ln/>
        </p:spPr>
        <p:txBody>
          <a:bodyPr wrap="square" lIns="0" tIns="0" rIns="0" bIns="0" rtlCol="0" anchor="ctr"/>
          <a:lstStyle/>
          <a:p>
            <a:r>
              <a:rPr lang="en-US" sz="1400" dirty="0">
                <a:solidFill>
                  <a:srgbClr val="E8ECFF"/>
                </a:solidFill>
                <a:latin typeface="Calibri" pitchFamily="34" charset="0"/>
                <a:ea typeface="Calibri" pitchFamily="34" charset="-122"/>
                <a:cs typeface="Calibri" pitchFamily="34" charset="-120"/>
              </a:rPr>
              <a:t>$18M FY2025 revenue. Q1 2026 +100% YoY. FY2026 guidance: +50% to +100% growth. $425M+ cash. $200M pipeline. $100M quantum investment fund.</a:t>
            </a:r>
            <a:endParaRPr lang="en-US" sz="1400" dirty="0"/>
          </a:p>
        </p:txBody>
      </p:sp>
      <p:sp>
        <p:nvSpPr>
          <p:cNvPr id="25" name="Shape 19"/>
          <p:cNvSpPr/>
          <p:nvPr/>
        </p:nvSpPr>
        <p:spPr>
          <a:xfrm>
            <a:off x="0" y="6583680"/>
            <a:ext cx="12192000" cy="274320"/>
          </a:xfrm>
          <a:prstGeom prst="rect">
            <a:avLst/>
          </a:prstGeom>
          <a:solidFill>
            <a:srgbClr val="111538"/>
          </a:solidFill>
          <a:ln w="12700">
            <a:solidFill>
              <a:srgbClr val="111538"/>
            </a:solidFill>
            <a:prstDash val="solid"/>
          </a:ln>
        </p:spPr>
        <p:txBody>
          <a:bodyPr/>
          <a:lstStyle/>
          <a:p>
            <a:endParaRPr lang="fr-FR" sz="2400"/>
          </a:p>
        </p:txBody>
      </p:sp>
      <p:sp>
        <p:nvSpPr>
          <p:cNvPr id="26" name="Text 20"/>
          <p:cNvSpPr/>
          <p:nvPr/>
        </p:nvSpPr>
        <p:spPr>
          <a:xfrm>
            <a:off x="609600" y="6608064"/>
            <a:ext cx="9753600" cy="219456"/>
          </a:xfrm>
          <a:prstGeom prst="rect">
            <a:avLst/>
          </a:prstGeom>
          <a:noFill/>
          <a:ln/>
        </p:spPr>
        <p:txBody>
          <a:bodyPr wrap="square" rtlCol="0" anchor="ctr"/>
          <a:lstStyle/>
          <a:p>
            <a:r>
              <a:rPr lang="en-US" sz="1067" dirty="0">
                <a:solidFill>
                  <a:srgbClr val="9BA3C7"/>
                </a:solidFill>
                <a:latin typeface="Calibri" pitchFamily="34" charset="0"/>
                <a:ea typeface="Calibri" pitchFamily="34" charset="-122"/>
                <a:cs typeface="Calibri" pitchFamily="34" charset="-120"/>
              </a:rPr>
              <a:t>SEALSQ Corp. | Nasdaq: LAES | March 2026  —  Confidential Investor Presentation</a:t>
            </a:r>
            <a:endParaRPr lang="en-US" sz="1067" dirty="0"/>
          </a:p>
        </p:txBody>
      </p:sp>
      <p:sp>
        <p:nvSpPr>
          <p:cNvPr id="27" name="Text 21"/>
          <p:cNvSpPr/>
          <p:nvPr/>
        </p:nvSpPr>
        <p:spPr>
          <a:xfrm>
            <a:off x="10363200" y="6608064"/>
            <a:ext cx="1463040" cy="219456"/>
          </a:xfrm>
          <a:prstGeom prst="rect">
            <a:avLst/>
          </a:prstGeom>
          <a:noFill/>
          <a:ln/>
        </p:spPr>
        <p:txBody>
          <a:bodyPr wrap="square" rtlCol="0" anchor="ctr"/>
          <a:lstStyle/>
          <a:p>
            <a:pPr algn="r"/>
            <a:r>
              <a:rPr lang="en-US" sz="1067" dirty="0">
                <a:solidFill>
                  <a:srgbClr val="00C6AE"/>
                </a:solidFill>
                <a:latin typeface="Calibri" pitchFamily="34" charset="0"/>
                <a:ea typeface="Calibri" pitchFamily="34" charset="-122"/>
                <a:cs typeface="Calibri" pitchFamily="34" charset="-120"/>
              </a:rPr>
              <a:t>sealsq.com</a:t>
            </a:r>
            <a:endParaRPr lang="en-US" sz="1067"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72923-51E1-C372-BBC6-DC547E9873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3" name="Text 1"/>
          <p:cNvSpPr/>
          <p:nvPr/>
        </p:nvSpPr>
        <p:spPr>
          <a:xfrm>
            <a:off x="609600" y="304800"/>
            <a:ext cx="10972800" cy="670560"/>
          </a:xfrm>
          <a:prstGeom prst="rect">
            <a:avLst/>
          </a:prstGeom>
          <a:noFill/>
          <a:ln/>
        </p:spPr>
        <p:txBody>
          <a:bodyPr wrap="square" lIns="0" tIns="0" rIns="0" bIns="0" rtlCol="0" anchor="ctr"/>
          <a:lstStyle/>
          <a:p>
            <a:r>
              <a:rPr lang="en-US" sz="3200" b="1" dirty="0">
                <a:gradFill>
                  <a:gsLst>
                    <a:gs pos="0">
                      <a:srgbClr val="00B0F0"/>
                    </a:gs>
                    <a:gs pos="100000">
                      <a:srgbClr val="7850F2"/>
                    </a:gs>
                  </a:gsLst>
                  <a:lin ang="0" scaled="0"/>
                </a:gradFill>
                <a:latin typeface="Calibri" pitchFamily="34" charset="0"/>
                <a:ea typeface="Calibri" pitchFamily="34" charset="-122"/>
                <a:cs typeface="Calibri" pitchFamily="34" charset="-120"/>
              </a:rPr>
              <a:t>The Quantum Computing Threat</a:t>
            </a:r>
            <a:endParaRPr lang="en-US" sz="3200" dirty="0">
              <a:gradFill>
                <a:gsLst>
                  <a:gs pos="0">
                    <a:srgbClr val="00B0F0"/>
                  </a:gs>
                  <a:gs pos="100000">
                    <a:srgbClr val="7850F2"/>
                  </a:gs>
                </a:gsLst>
                <a:lin ang="0" scaled="0"/>
              </a:gradFill>
            </a:endParaRPr>
          </a:p>
        </p:txBody>
      </p:sp>
      <p:sp>
        <p:nvSpPr>
          <p:cNvPr id="4" name="Text 2"/>
          <p:cNvSpPr/>
          <p:nvPr/>
        </p:nvSpPr>
        <p:spPr>
          <a:xfrm>
            <a:off x="609600" y="999744"/>
            <a:ext cx="10972800" cy="365760"/>
          </a:xfrm>
          <a:prstGeom prst="rect">
            <a:avLst/>
          </a:prstGeom>
          <a:noFill/>
          <a:ln/>
        </p:spPr>
        <p:txBody>
          <a:bodyPr wrap="square" lIns="0" tIns="0" rIns="0" bIns="0" rtlCol="0" anchor="ctr"/>
          <a:lstStyle/>
          <a:p>
            <a:r>
              <a:rPr lang="en-US" sz="1600" i="1" dirty="0">
                <a:solidFill>
                  <a:srgbClr val="9BA3C7"/>
                </a:solidFill>
                <a:latin typeface="Calibri" pitchFamily="34" charset="0"/>
                <a:ea typeface="Calibri" pitchFamily="34" charset="-122"/>
                <a:cs typeface="Calibri" pitchFamily="34" charset="-120"/>
              </a:rPr>
              <a:t>A fundamental paradigm shift in cybersecurity is underway — and regulation is accelerating the response</a:t>
            </a:r>
            <a:endParaRPr lang="en-US" sz="1600" dirty="0"/>
          </a:p>
        </p:txBody>
      </p:sp>
      <p:sp>
        <p:nvSpPr>
          <p:cNvPr id="5" name="Shape 3"/>
          <p:cNvSpPr/>
          <p:nvPr/>
        </p:nvSpPr>
        <p:spPr>
          <a:xfrm>
            <a:off x="426720" y="1524000"/>
            <a:ext cx="3657600" cy="2926080"/>
          </a:xfrm>
          <a:prstGeom prst="rect">
            <a:avLst/>
          </a:prstGeom>
          <a:solidFill>
            <a:srgbClr val="313131"/>
          </a:solidFill>
          <a:ln w="6350">
            <a:solidFill>
              <a:srgbClr val="3D4580"/>
            </a:solidFill>
            <a:prstDash val="solid"/>
          </a:ln>
        </p:spPr>
        <p:txBody>
          <a:bodyPr/>
          <a:lstStyle/>
          <a:p>
            <a:endParaRPr lang="fr-FR" sz="2400"/>
          </a:p>
        </p:txBody>
      </p:sp>
      <p:sp>
        <p:nvSpPr>
          <p:cNvPr id="6" name="Shape 4"/>
          <p:cNvSpPr/>
          <p:nvPr/>
        </p:nvSpPr>
        <p:spPr>
          <a:xfrm>
            <a:off x="426720" y="1524000"/>
            <a:ext cx="60960" cy="2926080"/>
          </a:xfrm>
          <a:prstGeom prst="rect">
            <a:avLst/>
          </a:prstGeom>
          <a:solidFill>
            <a:srgbClr val="00B0F0"/>
          </a:solidFill>
          <a:ln w="12700">
            <a:noFill/>
            <a:prstDash val="solid"/>
          </a:ln>
        </p:spPr>
        <p:txBody>
          <a:bodyPr/>
          <a:lstStyle/>
          <a:p>
            <a:endParaRPr lang="fr-FR" sz="2400"/>
          </a:p>
        </p:txBody>
      </p:sp>
      <p:pic>
        <p:nvPicPr>
          <p:cNvPr id="7" name="Image 0" descr="preencoded.png"/>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tretch>
            <a:fillRect/>
          </a:stretch>
        </p:blipFill>
        <p:spPr>
          <a:xfrm>
            <a:off x="670560" y="1767840"/>
            <a:ext cx="548640" cy="548640"/>
          </a:xfrm>
          <a:prstGeom prst="rect">
            <a:avLst/>
          </a:prstGeom>
        </p:spPr>
      </p:pic>
      <p:sp>
        <p:nvSpPr>
          <p:cNvPr id="8" name="Text 5"/>
          <p:cNvSpPr/>
          <p:nvPr/>
        </p:nvSpPr>
        <p:spPr>
          <a:xfrm>
            <a:off x="1402080" y="1731264"/>
            <a:ext cx="2560320" cy="609600"/>
          </a:xfrm>
          <a:prstGeom prst="rect">
            <a:avLst/>
          </a:prstGeom>
          <a:noFill/>
          <a:ln/>
        </p:spPr>
        <p:txBody>
          <a:bodyPr wrap="square" lIns="0" tIns="0" rIns="0" bIns="0" rtlCol="0" anchor="ctr"/>
          <a:lstStyle/>
          <a:p>
            <a:r>
              <a:rPr lang="en-US" sz="1600" b="1" dirty="0">
                <a:solidFill>
                  <a:srgbClr val="FFFFFF"/>
                </a:solidFill>
                <a:latin typeface="Calibri" pitchFamily="34" charset="0"/>
                <a:ea typeface="Calibri" pitchFamily="34" charset="-122"/>
                <a:cs typeface="Calibri" pitchFamily="34" charset="-120"/>
              </a:rPr>
              <a:t>Quantum Acceleration</a:t>
            </a:r>
            <a:endParaRPr lang="en-US" sz="1600" dirty="0"/>
          </a:p>
        </p:txBody>
      </p:sp>
      <p:sp>
        <p:nvSpPr>
          <p:cNvPr id="9" name="Text 6"/>
          <p:cNvSpPr/>
          <p:nvPr/>
        </p:nvSpPr>
        <p:spPr>
          <a:xfrm>
            <a:off x="609600" y="2414016"/>
            <a:ext cx="3413760" cy="1889760"/>
          </a:xfrm>
          <a:prstGeom prst="rect">
            <a:avLst/>
          </a:prstGeom>
          <a:noFill/>
          <a:ln/>
        </p:spPr>
        <p:txBody>
          <a:bodyPr wrap="square" lIns="0" tIns="0" rIns="0" bIns="0" rtlCol="0" anchor="ctr"/>
          <a:lstStyle/>
          <a:p>
            <a:r>
              <a:rPr lang="en-US" sz="1333" dirty="0">
                <a:solidFill>
                  <a:srgbClr val="E8ECFF"/>
                </a:solidFill>
                <a:latin typeface="Calibri" pitchFamily="34" charset="0"/>
                <a:ea typeface="Calibri" pitchFamily="34" charset="-122"/>
                <a:cs typeface="Calibri" pitchFamily="34" charset="-120"/>
              </a:rPr>
              <a:t>Google Willow, IBM Nighthawk and other quantum systems are advancing rapidly, with exponential gains in qubit fidelity and error correction.</a:t>
            </a:r>
            <a:endParaRPr lang="en-US" sz="1333" dirty="0"/>
          </a:p>
        </p:txBody>
      </p:sp>
      <p:sp>
        <p:nvSpPr>
          <p:cNvPr id="10" name="Shape 7"/>
          <p:cNvSpPr/>
          <p:nvPr/>
        </p:nvSpPr>
        <p:spPr>
          <a:xfrm>
            <a:off x="4267200" y="1524000"/>
            <a:ext cx="3657600" cy="2926080"/>
          </a:xfrm>
          <a:prstGeom prst="rect">
            <a:avLst/>
          </a:prstGeom>
          <a:solidFill>
            <a:srgbClr val="313131"/>
          </a:solidFill>
          <a:ln w="6350">
            <a:solidFill>
              <a:srgbClr val="3D4580"/>
            </a:solidFill>
            <a:prstDash val="solid"/>
          </a:ln>
        </p:spPr>
        <p:txBody>
          <a:bodyPr/>
          <a:lstStyle/>
          <a:p>
            <a:endParaRPr lang="fr-FR" sz="2400"/>
          </a:p>
        </p:txBody>
      </p:sp>
      <p:sp>
        <p:nvSpPr>
          <p:cNvPr id="11" name="Shape 8"/>
          <p:cNvSpPr/>
          <p:nvPr/>
        </p:nvSpPr>
        <p:spPr>
          <a:xfrm>
            <a:off x="4267200" y="1524000"/>
            <a:ext cx="60960" cy="2926080"/>
          </a:xfrm>
          <a:prstGeom prst="rect">
            <a:avLst/>
          </a:prstGeom>
          <a:solidFill>
            <a:srgbClr val="00B0F0"/>
          </a:solidFill>
          <a:ln w="12700">
            <a:noFill/>
            <a:prstDash val="solid"/>
          </a:ln>
        </p:spPr>
        <p:txBody>
          <a:bodyPr/>
          <a:lstStyle/>
          <a:p>
            <a:endParaRPr lang="fr-FR" sz="2400"/>
          </a:p>
        </p:txBody>
      </p:sp>
      <p:pic>
        <p:nvPicPr>
          <p:cNvPr id="12" name="Image 1" descr="preencoded.png"/>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a:ext>
            </a:extLst>
          </a:blip>
          <a:stretch>
            <a:fillRect/>
          </a:stretch>
        </p:blipFill>
        <p:spPr>
          <a:xfrm>
            <a:off x="4511040" y="1767840"/>
            <a:ext cx="548640" cy="548640"/>
          </a:xfrm>
          <a:prstGeom prst="rect">
            <a:avLst/>
          </a:prstGeom>
        </p:spPr>
      </p:pic>
      <p:sp>
        <p:nvSpPr>
          <p:cNvPr id="13" name="Text 9"/>
          <p:cNvSpPr/>
          <p:nvPr/>
        </p:nvSpPr>
        <p:spPr>
          <a:xfrm>
            <a:off x="5242560" y="1731264"/>
            <a:ext cx="2560320" cy="609600"/>
          </a:xfrm>
          <a:prstGeom prst="rect">
            <a:avLst/>
          </a:prstGeom>
          <a:noFill/>
          <a:ln/>
        </p:spPr>
        <p:txBody>
          <a:bodyPr wrap="square" lIns="0" tIns="0" rIns="0" bIns="0" rtlCol="0" anchor="ctr"/>
          <a:lstStyle/>
          <a:p>
            <a:r>
              <a:rPr lang="en-US" sz="1600" b="1" dirty="0">
                <a:solidFill>
                  <a:srgbClr val="FFFFFF"/>
                </a:solidFill>
                <a:latin typeface="Calibri" pitchFamily="34" charset="0"/>
                <a:ea typeface="Calibri" pitchFamily="34" charset="-122"/>
                <a:cs typeface="Calibri" pitchFamily="34" charset="-120"/>
              </a:rPr>
              <a:t>Encryption at Risk</a:t>
            </a:r>
            <a:endParaRPr lang="en-US" sz="1600" dirty="0"/>
          </a:p>
        </p:txBody>
      </p:sp>
      <p:sp>
        <p:nvSpPr>
          <p:cNvPr id="14" name="Text 10"/>
          <p:cNvSpPr/>
          <p:nvPr/>
        </p:nvSpPr>
        <p:spPr>
          <a:xfrm>
            <a:off x="4450080" y="2414016"/>
            <a:ext cx="3413760" cy="1889760"/>
          </a:xfrm>
          <a:prstGeom prst="rect">
            <a:avLst/>
          </a:prstGeom>
          <a:noFill/>
          <a:ln/>
        </p:spPr>
        <p:txBody>
          <a:bodyPr wrap="square" lIns="0" tIns="0" rIns="0" bIns="0" rtlCol="0" anchor="ctr"/>
          <a:lstStyle/>
          <a:p>
            <a:r>
              <a:rPr lang="en-US" sz="1333" dirty="0">
                <a:solidFill>
                  <a:srgbClr val="E8ECFF"/>
                </a:solidFill>
                <a:latin typeface="Calibri" pitchFamily="34" charset="0"/>
                <a:ea typeface="Calibri" pitchFamily="34" charset="-122"/>
                <a:cs typeface="Calibri" pitchFamily="34" charset="-120"/>
              </a:rPr>
              <a:t>RSA and ECC — the backbone of credit cards, passports, TLS and Bitcoin — will be broken by sufficiently powerful quantum computers.</a:t>
            </a:r>
            <a:endParaRPr lang="en-US" sz="1333" dirty="0"/>
          </a:p>
        </p:txBody>
      </p:sp>
      <p:sp>
        <p:nvSpPr>
          <p:cNvPr id="15" name="Shape 11"/>
          <p:cNvSpPr/>
          <p:nvPr/>
        </p:nvSpPr>
        <p:spPr>
          <a:xfrm>
            <a:off x="8107680" y="1524000"/>
            <a:ext cx="3657600" cy="2926080"/>
          </a:xfrm>
          <a:prstGeom prst="rect">
            <a:avLst/>
          </a:prstGeom>
          <a:solidFill>
            <a:srgbClr val="313131"/>
          </a:solidFill>
          <a:ln w="6350">
            <a:solidFill>
              <a:srgbClr val="3D4580"/>
            </a:solidFill>
            <a:prstDash val="solid"/>
          </a:ln>
        </p:spPr>
        <p:txBody>
          <a:bodyPr/>
          <a:lstStyle/>
          <a:p>
            <a:endParaRPr lang="fr-FR" sz="2400"/>
          </a:p>
        </p:txBody>
      </p:sp>
      <p:sp>
        <p:nvSpPr>
          <p:cNvPr id="16" name="Shape 12"/>
          <p:cNvSpPr/>
          <p:nvPr/>
        </p:nvSpPr>
        <p:spPr>
          <a:xfrm>
            <a:off x="8107680" y="1524000"/>
            <a:ext cx="60960" cy="2926080"/>
          </a:xfrm>
          <a:prstGeom prst="rect">
            <a:avLst/>
          </a:prstGeom>
          <a:solidFill>
            <a:srgbClr val="00B0F0"/>
          </a:solidFill>
          <a:ln w="12700">
            <a:noFill/>
            <a:prstDash val="solid"/>
          </a:ln>
        </p:spPr>
        <p:txBody>
          <a:bodyPr/>
          <a:lstStyle/>
          <a:p>
            <a:endParaRPr lang="fr-FR" sz="2400"/>
          </a:p>
        </p:txBody>
      </p:sp>
      <p:pic>
        <p:nvPicPr>
          <p:cNvPr id="17" name="Image 2" descr="preencoded.png"/>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5300"/>
                    </a14:imgEffect>
                  </a14:imgLayer>
                </a14:imgProps>
              </a:ext>
              <a:ext uri="{28A0092B-C50C-407E-A947-70E740481C1C}">
                <a14:useLocalDpi xmlns:a14="http://schemas.microsoft.com/office/drawing/2010/main"/>
              </a:ext>
            </a:extLst>
          </a:blip>
          <a:stretch>
            <a:fillRect/>
          </a:stretch>
        </p:blipFill>
        <p:spPr>
          <a:xfrm>
            <a:off x="8351520" y="1767840"/>
            <a:ext cx="548640" cy="548640"/>
          </a:xfrm>
          <a:prstGeom prst="rect">
            <a:avLst/>
          </a:prstGeom>
        </p:spPr>
      </p:pic>
      <p:sp>
        <p:nvSpPr>
          <p:cNvPr id="18" name="Text 13"/>
          <p:cNvSpPr/>
          <p:nvPr/>
        </p:nvSpPr>
        <p:spPr>
          <a:xfrm>
            <a:off x="9083040" y="1731264"/>
            <a:ext cx="2560320" cy="609600"/>
          </a:xfrm>
          <a:prstGeom prst="rect">
            <a:avLst/>
          </a:prstGeom>
          <a:noFill/>
          <a:ln/>
        </p:spPr>
        <p:txBody>
          <a:bodyPr wrap="square" lIns="0" tIns="0" rIns="0" bIns="0" rtlCol="0" anchor="ctr"/>
          <a:lstStyle/>
          <a:p>
            <a:r>
              <a:rPr lang="en-US" sz="1600" b="1" dirty="0">
                <a:solidFill>
                  <a:srgbClr val="FFFFFF"/>
                </a:solidFill>
                <a:latin typeface="Calibri" pitchFamily="34" charset="0"/>
                <a:ea typeface="Calibri" pitchFamily="34" charset="-122"/>
                <a:cs typeface="Calibri" pitchFamily="34" charset="-120"/>
              </a:rPr>
              <a:t>Harvest Now, Decrypt Later</a:t>
            </a:r>
            <a:endParaRPr lang="en-US" sz="1600" dirty="0"/>
          </a:p>
        </p:txBody>
      </p:sp>
      <p:sp>
        <p:nvSpPr>
          <p:cNvPr id="19" name="Text 14"/>
          <p:cNvSpPr/>
          <p:nvPr/>
        </p:nvSpPr>
        <p:spPr>
          <a:xfrm>
            <a:off x="8290560" y="2414016"/>
            <a:ext cx="3413760" cy="1889760"/>
          </a:xfrm>
          <a:prstGeom prst="rect">
            <a:avLst/>
          </a:prstGeom>
          <a:noFill/>
          <a:ln/>
        </p:spPr>
        <p:txBody>
          <a:bodyPr wrap="square" lIns="0" tIns="0" rIns="0" bIns="0" rtlCol="0" anchor="ctr"/>
          <a:lstStyle/>
          <a:p>
            <a:r>
              <a:rPr lang="en-US" sz="1333" dirty="0">
                <a:solidFill>
                  <a:srgbClr val="E8ECFF"/>
                </a:solidFill>
                <a:latin typeface="Calibri" pitchFamily="34" charset="0"/>
                <a:ea typeface="Calibri" pitchFamily="34" charset="-122"/>
                <a:cs typeface="Calibri" pitchFamily="34" charset="-120"/>
              </a:rPr>
              <a:t>Adversaries are harvesting encrypted data today to decrypt once quantum capability is reached. Long-lived IoT deployments are especially exposed.</a:t>
            </a:r>
            <a:endParaRPr lang="en-US" sz="1333" dirty="0"/>
          </a:p>
        </p:txBody>
      </p:sp>
      <p:sp>
        <p:nvSpPr>
          <p:cNvPr id="20" name="Shape 15"/>
          <p:cNvSpPr/>
          <p:nvPr/>
        </p:nvSpPr>
        <p:spPr>
          <a:xfrm>
            <a:off x="426720" y="4693920"/>
            <a:ext cx="11338560" cy="1645920"/>
          </a:xfrm>
          <a:prstGeom prst="rect">
            <a:avLst/>
          </a:prstGeom>
          <a:solidFill>
            <a:srgbClr val="313131"/>
          </a:solidFill>
          <a:ln w="6350">
            <a:solidFill>
              <a:srgbClr val="5B6CFF"/>
            </a:solidFill>
            <a:prstDash val="solid"/>
          </a:ln>
        </p:spPr>
        <p:txBody>
          <a:bodyPr/>
          <a:lstStyle/>
          <a:p>
            <a:endParaRPr lang="fr-FR" sz="2400"/>
          </a:p>
        </p:txBody>
      </p:sp>
      <p:sp>
        <p:nvSpPr>
          <p:cNvPr id="21" name="Text 16"/>
          <p:cNvSpPr/>
          <p:nvPr/>
        </p:nvSpPr>
        <p:spPr>
          <a:xfrm>
            <a:off x="609600" y="4754880"/>
            <a:ext cx="10972800" cy="365760"/>
          </a:xfrm>
          <a:prstGeom prst="rect">
            <a:avLst/>
          </a:prstGeom>
          <a:noFill/>
          <a:ln/>
        </p:spPr>
        <p:txBody>
          <a:bodyPr wrap="square" rtlCol="0" anchor="ctr"/>
          <a:lstStyle/>
          <a:p>
            <a:r>
              <a:rPr lang="en-US" sz="1200" b="1" kern="0" spc="267" dirty="0">
                <a:solidFill>
                  <a:srgbClr val="5B6CFF"/>
                </a:solidFill>
                <a:latin typeface="Calibri" pitchFamily="34" charset="0"/>
                <a:ea typeface="Calibri" pitchFamily="34" charset="-122"/>
                <a:cs typeface="Calibri" pitchFamily="34" charset="-120"/>
              </a:rPr>
              <a:t>REGULATORY MANDATE — CNSA 2.0 &amp; EO 14144</a:t>
            </a:r>
            <a:endParaRPr lang="en-US" sz="1200" dirty="0"/>
          </a:p>
        </p:txBody>
      </p:sp>
      <p:sp>
        <p:nvSpPr>
          <p:cNvPr id="22" name="Shape 17"/>
          <p:cNvSpPr/>
          <p:nvPr/>
        </p:nvSpPr>
        <p:spPr>
          <a:xfrm>
            <a:off x="1158240" y="5242560"/>
            <a:ext cx="219456" cy="219456"/>
          </a:xfrm>
          <a:prstGeom prst="ellipse">
            <a:avLst/>
          </a:prstGeom>
          <a:solidFill>
            <a:srgbClr val="00B0F0"/>
          </a:solidFill>
          <a:ln w="12700">
            <a:noFill/>
            <a:prstDash val="solid"/>
          </a:ln>
        </p:spPr>
        <p:txBody>
          <a:bodyPr/>
          <a:lstStyle/>
          <a:p>
            <a:endParaRPr lang="fr-FR" sz="2400"/>
          </a:p>
        </p:txBody>
      </p:sp>
      <p:sp>
        <p:nvSpPr>
          <p:cNvPr id="23" name="Shape 18"/>
          <p:cNvSpPr/>
          <p:nvPr/>
        </p:nvSpPr>
        <p:spPr>
          <a:xfrm>
            <a:off x="1377695" y="5333999"/>
            <a:ext cx="8756905" cy="45719"/>
          </a:xfrm>
          <a:prstGeom prst="rect">
            <a:avLst/>
          </a:prstGeom>
          <a:gradFill>
            <a:gsLst>
              <a:gs pos="0">
                <a:srgbClr val="00B0F0"/>
              </a:gs>
              <a:gs pos="100000">
                <a:srgbClr val="7850F2"/>
              </a:gs>
            </a:gsLst>
            <a:lin ang="0" scaled="0"/>
          </a:gradFill>
          <a:ln w="12700">
            <a:solidFill>
              <a:srgbClr val="3D4580"/>
            </a:solidFill>
            <a:prstDash val="solid"/>
          </a:ln>
        </p:spPr>
        <p:txBody>
          <a:bodyPr/>
          <a:lstStyle/>
          <a:p>
            <a:endParaRPr lang="fr-FR" sz="2400"/>
          </a:p>
        </p:txBody>
      </p:sp>
      <p:sp>
        <p:nvSpPr>
          <p:cNvPr id="24" name="Text 19"/>
          <p:cNvSpPr/>
          <p:nvPr/>
        </p:nvSpPr>
        <p:spPr>
          <a:xfrm>
            <a:off x="731520" y="5510784"/>
            <a:ext cx="1219200" cy="304800"/>
          </a:xfrm>
          <a:prstGeom prst="rect">
            <a:avLst/>
          </a:prstGeom>
          <a:noFill/>
          <a:ln/>
        </p:spPr>
        <p:txBody>
          <a:bodyPr wrap="square" rtlCol="0" anchor="ctr"/>
          <a:lstStyle/>
          <a:p>
            <a:pPr algn="ctr"/>
            <a:r>
              <a:rPr lang="en-US" sz="1200" b="1" dirty="0">
                <a:solidFill>
                  <a:schemeClr val="bg1"/>
                </a:solidFill>
                <a:latin typeface="Calibri" pitchFamily="34" charset="0"/>
                <a:ea typeface="Calibri" pitchFamily="34" charset="-122"/>
                <a:cs typeface="Calibri" pitchFamily="34" charset="-120"/>
              </a:rPr>
              <a:t>2024</a:t>
            </a:r>
            <a:endParaRPr lang="en-US" sz="1200" dirty="0">
              <a:solidFill>
                <a:schemeClr val="bg1"/>
              </a:solidFill>
            </a:endParaRPr>
          </a:p>
        </p:txBody>
      </p:sp>
      <p:sp>
        <p:nvSpPr>
          <p:cNvPr id="25" name="Text 20"/>
          <p:cNvSpPr/>
          <p:nvPr/>
        </p:nvSpPr>
        <p:spPr>
          <a:xfrm>
            <a:off x="609600" y="5803392"/>
            <a:ext cx="1463040" cy="463296"/>
          </a:xfrm>
          <a:prstGeom prst="rect">
            <a:avLst/>
          </a:prstGeom>
          <a:noFill/>
          <a:ln/>
        </p:spPr>
        <p:txBody>
          <a:bodyPr wrap="square" rtlCol="0" anchor="ctr"/>
          <a:lstStyle/>
          <a:p>
            <a:pPr algn="ctr"/>
            <a:r>
              <a:rPr lang="en-US" sz="1067" dirty="0">
                <a:solidFill>
                  <a:srgbClr val="9BA3C7"/>
                </a:solidFill>
                <a:latin typeface="Calibri" pitchFamily="34" charset="0"/>
                <a:ea typeface="Calibri" pitchFamily="34" charset="-122"/>
                <a:cs typeface="Calibri" pitchFamily="34" charset="-120"/>
              </a:rPr>
              <a:t>NIST publishes ML-KEM</a:t>
            </a:r>
            <a:endParaRPr lang="en-US" sz="1067" dirty="0"/>
          </a:p>
          <a:p>
            <a:pPr algn="ctr"/>
            <a:r>
              <a:rPr lang="en-US" sz="1067" dirty="0">
                <a:solidFill>
                  <a:srgbClr val="9BA3C7"/>
                </a:solidFill>
                <a:latin typeface="Calibri" pitchFamily="34" charset="0"/>
                <a:ea typeface="Calibri" pitchFamily="34" charset="-122"/>
                <a:cs typeface="Calibri" pitchFamily="34" charset="-120"/>
              </a:rPr>
              <a:t>&amp; ML-DSA standards</a:t>
            </a:r>
            <a:endParaRPr lang="en-US" sz="1067" dirty="0"/>
          </a:p>
        </p:txBody>
      </p:sp>
      <p:sp>
        <p:nvSpPr>
          <p:cNvPr id="26" name="Shape 21"/>
          <p:cNvSpPr/>
          <p:nvPr/>
        </p:nvSpPr>
        <p:spPr>
          <a:xfrm>
            <a:off x="3377184" y="5242560"/>
            <a:ext cx="219456" cy="219456"/>
          </a:xfrm>
          <a:prstGeom prst="ellipse">
            <a:avLst/>
          </a:prstGeom>
          <a:solidFill>
            <a:srgbClr val="0070C0"/>
          </a:solidFill>
          <a:ln w="12700">
            <a:noFill/>
            <a:prstDash val="solid"/>
          </a:ln>
        </p:spPr>
        <p:txBody>
          <a:bodyPr/>
          <a:lstStyle/>
          <a:p>
            <a:endParaRPr lang="fr-FR" sz="2400"/>
          </a:p>
        </p:txBody>
      </p:sp>
      <p:sp>
        <p:nvSpPr>
          <p:cNvPr id="28" name="Text 23"/>
          <p:cNvSpPr/>
          <p:nvPr/>
        </p:nvSpPr>
        <p:spPr>
          <a:xfrm>
            <a:off x="2950464" y="5510784"/>
            <a:ext cx="1219200" cy="304800"/>
          </a:xfrm>
          <a:prstGeom prst="rect">
            <a:avLst/>
          </a:prstGeom>
          <a:noFill/>
          <a:ln/>
        </p:spPr>
        <p:txBody>
          <a:bodyPr wrap="square" rtlCol="0" anchor="ctr"/>
          <a:lstStyle/>
          <a:p>
            <a:pPr algn="ctr"/>
            <a:r>
              <a:rPr lang="en-US" sz="1200" b="1" dirty="0">
                <a:solidFill>
                  <a:schemeClr val="bg1"/>
                </a:solidFill>
                <a:latin typeface="Calibri" pitchFamily="34" charset="0"/>
                <a:ea typeface="Calibri" pitchFamily="34" charset="-122"/>
                <a:cs typeface="Calibri" pitchFamily="34" charset="-120"/>
              </a:rPr>
              <a:t>Jan 2026</a:t>
            </a:r>
            <a:endParaRPr lang="en-US" sz="1200" dirty="0">
              <a:solidFill>
                <a:schemeClr val="bg1"/>
              </a:solidFill>
            </a:endParaRPr>
          </a:p>
        </p:txBody>
      </p:sp>
      <p:sp>
        <p:nvSpPr>
          <p:cNvPr id="29" name="Text 24"/>
          <p:cNvSpPr/>
          <p:nvPr/>
        </p:nvSpPr>
        <p:spPr>
          <a:xfrm>
            <a:off x="2828544" y="5803392"/>
            <a:ext cx="1463040" cy="463296"/>
          </a:xfrm>
          <a:prstGeom prst="rect">
            <a:avLst/>
          </a:prstGeom>
          <a:noFill/>
          <a:ln/>
        </p:spPr>
        <p:txBody>
          <a:bodyPr wrap="square" rtlCol="0" anchor="ctr"/>
          <a:lstStyle/>
          <a:p>
            <a:pPr algn="ctr"/>
            <a:r>
              <a:rPr lang="en-US" sz="1067" dirty="0">
                <a:solidFill>
                  <a:srgbClr val="9BA3C7"/>
                </a:solidFill>
                <a:latin typeface="Calibri" pitchFamily="34" charset="0"/>
                <a:ea typeface="Calibri" pitchFamily="34" charset="-122"/>
                <a:cs typeface="Calibri" pitchFamily="34" charset="-120"/>
              </a:rPr>
              <a:t>CISA releases full</a:t>
            </a:r>
            <a:endParaRPr lang="en-US" sz="1067" dirty="0"/>
          </a:p>
          <a:p>
            <a:pPr algn="ctr"/>
            <a:r>
              <a:rPr lang="en-US" sz="1067" dirty="0">
                <a:solidFill>
                  <a:srgbClr val="9BA3C7"/>
                </a:solidFill>
                <a:latin typeface="Calibri" pitchFamily="34" charset="0"/>
                <a:ea typeface="Calibri" pitchFamily="34" charset="-122"/>
                <a:cs typeface="Calibri" pitchFamily="34" charset="-120"/>
              </a:rPr>
              <a:t>scope product list</a:t>
            </a:r>
            <a:endParaRPr lang="en-US" sz="1067" dirty="0"/>
          </a:p>
        </p:txBody>
      </p:sp>
      <p:sp>
        <p:nvSpPr>
          <p:cNvPr id="30" name="Shape 25"/>
          <p:cNvSpPr/>
          <p:nvPr/>
        </p:nvSpPr>
        <p:spPr>
          <a:xfrm>
            <a:off x="5596128" y="5242560"/>
            <a:ext cx="219456" cy="219456"/>
          </a:xfrm>
          <a:prstGeom prst="ellipse">
            <a:avLst/>
          </a:prstGeom>
          <a:solidFill>
            <a:srgbClr val="6565F1"/>
          </a:solidFill>
          <a:ln w="12700">
            <a:noFill/>
            <a:prstDash val="solid"/>
          </a:ln>
        </p:spPr>
        <p:txBody>
          <a:bodyPr/>
          <a:lstStyle/>
          <a:p>
            <a:endParaRPr lang="fr-FR" sz="2400"/>
          </a:p>
        </p:txBody>
      </p:sp>
      <p:sp>
        <p:nvSpPr>
          <p:cNvPr id="32" name="Text 27"/>
          <p:cNvSpPr/>
          <p:nvPr/>
        </p:nvSpPr>
        <p:spPr>
          <a:xfrm>
            <a:off x="5169408" y="5510784"/>
            <a:ext cx="1219200" cy="304800"/>
          </a:xfrm>
          <a:prstGeom prst="rect">
            <a:avLst/>
          </a:prstGeom>
          <a:noFill/>
          <a:ln/>
        </p:spPr>
        <p:txBody>
          <a:bodyPr wrap="square" rtlCol="0" anchor="ctr"/>
          <a:lstStyle/>
          <a:p>
            <a:pPr algn="ctr"/>
            <a:r>
              <a:rPr lang="en-US" sz="1200" b="1" dirty="0">
                <a:solidFill>
                  <a:schemeClr val="bg1"/>
                </a:solidFill>
                <a:latin typeface="Calibri" pitchFamily="34" charset="0"/>
                <a:ea typeface="Calibri" pitchFamily="34" charset="-122"/>
                <a:cs typeface="Calibri" pitchFamily="34" charset="-120"/>
              </a:rPr>
              <a:t>Jan 2027</a:t>
            </a:r>
            <a:endParaRPr lang="en-US" sz="1200" dirty="0">
              <a:solidFill>
                <a:schemeClr val="bg1"/>
              </a:solidFill>
            </a:endParaRPr>
          </a:p>
        </p:txBody>
      </p:sp>
      <p:sp>
        <p:nvSpPr>
          <p:cNvPr id="33" name="Text 28"/>
          <p:cNvSpPr/>
          <p:nvPr/>
        </p:nvSpPr>
        <p:spPr>
          <a:xfrm>
            <a:off x="5047488" y="5803392"/>
            <a:ext cx="1463040" cy="463296"/>
          </a:xfrm>
          <a:prstGeom prst="rect">
            <a:avLst/>
          </a:prstGeom>
          <a:noFill/>
          <a:ln/>
        </p:spPr>
        <p:txBody>
          <a:bodyPr wrap="square" rtlCol="0" anchor="ctr"/>
          <a:lstStyle/>
          <a:p>
            <a:pPr algn="ctr"/>
            <a:r>
              <a:rPr lang="en-US" sz="1067" dirty="0">
                <a:solidFill>
                  <a:srgbClr val="9BA3C7"/>
                </a:solidFill>
                <a:latin typeface="Calibri" pitchFamily="34" charset="0"/>
                <a:ea typeface="Calibri" pitchFamily="34" charset="-122"/>
                <a:cs typeface="Calibri" pitchFamily="34" charset="-120"/>
              </a:rPr>
              <a:t>PQC migration</a:t>
            </a:r>
            <a:endParaRPr lang="en-US" sz="1067" dirty="0"/>
          </a:p>
          <a:p>
            <a:pPr algn="ctr"/>
            <a:r>
              <a:rPr lang="en-US" sz="1067" dirty="0">
                <a:solidFill>
                  <a:srgbClr val="9BA3C7"/>
                </a:solidFill>
                <a:latin typeface="Calibri" pitchFamily="34" charset="0"/>
                <a:ea typeface="Calibri" pitchFamily="34" charset="-122"/>
                <a:cs typeface="Calibri" pitchFamily="34" charset="-120"/>
              </a:rPr>
              <a:t>mandates begin</a:t>
            </a:r>
            <a:endParaRPr lang="en-US" sz="1067" dirty="0"/>
          </a:p>
        </p:txBody>
      </p:sp>
      <p:sp>
        <p:nvSpPr>
          <p:cNvPr id="34" name="Shape 29"/>
          <p:cNvSpPr/>
          <p:nvPr/>
        </p:nvSpPr>
        <p:spPr>
          <a:xfrm>
            <a:off x="7815072" y="5242560"/>
            <a:ext cx="219456" cy="219456"/>
          </a:xfrm>
          <a:prstGeom prst="ellipse">
            <a:avLst/>
          </a:prstGeom>
          <a:solidFill>
            <a:srgbClr val="7850F2"/>
          </a:solidFill>
          <a:ln w="12700">
            <a:noFill/>
            <a:prstDash val="solid"/>
          </a:ln>
        </p:spPr>
        <p:txBody>
          <a:bodyPr/>
          <a:lstStyle/>
          <a:p>
            <a:endParaRPr lang="fr-FR" sz="2400"/>
          </a:p>
        </p:txBody>
      </p:sp>
      <p:sp>
        <p:nvSpPr>
          <p:cNvPr id="36" name="Text 31"/>
          <p:cNvSpPr/>
          <p:nvPr/>
        </p:nvSpPr>
        <p:spPr>
          <a:xfrm>
            <a:off x="7388352" y="5510784"/>
            <a:ext cx="1219200" cy="304800"/>
          </a:xfrm>
          <a:prstGeom prst="rect">
            <a:avLst/>
          </a:prstGeom>
          <a:noFill/>
          <a:ln/>
        </p:spPr>
        <p:txBody>
          <a:bodyPr wrap="square" rtlCol="0" anchor="ctr"/>
          <a:lstStyle/>
          <a:p>
            <a:pPr algn="ctr"/>
            <a:r>
              <a:rPr lang="en-US" sz="1200" b="1" dirty="0">
                <a:solidFill>
                  <a:schemeClr val="bg1"/>
                </a:solidFill>
                <a:latin typeface="Calibri" pitchFamily="34" charset="0"/>
                <a:ea typeface="Calibri" pitchFamily="34" charset="-122"/>
                <a:cs typeface="Calibri" pitchFamily="34" charset="-120"/>
              </a:rPr>
              <a:t>2028-30</a:t>
            </a:r>
            <a:endParaRPr lang="en-US" sz="1200" dirty="0">
              <a:solidFill>
                <a:schemeClr val="bg1"/>
              </a:solidFill>
            </a:endParaRPr>
          </a:p>
        </p:txBody>
      </p:sp>
      <p:sp>
        <p:nvSpPr>
          <p:cNvPr id="37" name="Text 32"/>
          <p:cNvSpPr/>
          <p:nvPr/>
        </p:nvSpPr>
        <p:spPr>
          <a:xfrm>
            <a:off x="7266432" y="5803392"/>
            <a:ext cx="1463040" cy="463296"/>
          </a:xfrm>
          <a:prstGeom prst="rect">
            <a:avLst/>
          </a:prstGeom>
          <a:noFill/>
          <a:ln/>
        </p:spPr>
        <p:txBody>
          <a:bodyPr wrap="square" rtlCol="0" anchor="ctr"/>
          <a:lstStyle/>
          <a:p>
            <a:pPr algn="ctr"/>
            <a:r>
              <a:rPr lang="en-US" sz="1067" dirty="0">
                <a:solidFill>
                  <a:srgbClr val="9BA3C7"/>
                </a:solidFill>
                <a:latin typeface="Calibri" pitchFamily="34" charset="0"/>
                <a:ea typeface="Calibri" pitchFamily="34" charset="-122"/>
                <a:cs typeface="Calibri" pitchFamily="34" charset="-120"/>
              </a:rPr>
              <a:t>Quantum-safe</a:t>
            </a:r>
            <a:endParaRPr lang="en-US" sz="1067" dirty="0"/>
          </a:p>
          <a:p>
            <a:pPr algn="ctr"/>
            <a:r>
              <a:rPr lang="en-US" sz="1067" dirty="0">
                <a:solidFill>
                  <a:srgbClr val="9BA3C7"/>
                </a:solidFill>
                <a:latin typeface="Calibri" pitchFamily="34" charset="0"/>
                <a:ea typeface="Calibri" pitchFamily="34" charset="-122"/>
                <a:cs typeface="Calibri" pitchFamily="34" charset="-120"/>
              </a:rPr>
              <a:t>deployment ramp</a:t>
            </a:r>
            <a:endParaRPr lang="en-US" sz="1067" dirty="0"/>
          </a:p>
        </p:txBody>
      </p:sp>
      <p:sp>
        <p:nvSpPr>
          <p:cNvPr id="38" name="Shape 33"/>
          <p:cNvSpPr/>
          <p:nvPr/>
        </p:nvSpPr>
        <p:spPr>
          <a:xfrm>
            <a:off x="10034016" y="5242560"/>
            <a:ext cx="219456" cy="219456"/>
          </a:xfrm>
          <a:prstGeom prst="ellipse">
            <a:avLst/>
          </a:prstGeom>
          <a:solidFill>
            <a:srgbClr val="7030A0"/>
          </a:solidFill>
          <a:ln w="12700">
            <a:noFill/>
            <a:prstDash val="solid"/>
          </a:ln>
        </p:spPr>
        <p:txBody>
          <a:bodyPr/>
          <a:lstStyle/>
          <a:p>
            <a:endParaRPr lang="fr-FR" sz="2400"/>
          </a:p>
        </p:txBody>
      </p:sp>
      <p:sp>
        <p:nvSpPr>
          <p:cNvPr id="39" name="Text 34"/>
          <p:cNvSpPr/>
          <p:nvPr/>
        </p:nvSpPr>
        <p:spPr>
          <a:xfrm>
            <a:off x="9607296" y="5510784"/>
            <a:ext cx="1219200" cy="304800"/>
          </a:xfrm>
          <a:prstGeom prst="rect">
            <a:avLst/>
          </a:prstGeom>
          <a:noFill/>
          <a:ln/>
        </p:spPr>
        <p:txBody>
          <a:bodyPr wrap="square" rtlCol="0" anchor="ctr"/>
          <a:lstStyle/>
          <a:p>
            <a:pPr algn="ctr"/>
            <a:r>
              <a:rPr lang="en-US" sz="1200" b="1" dirty="0">
                <a:solidFill>
                  <a:schemeClr val="bg1"/>
                </a:solidFill>
                <a:latin typeface="Calibri" pitchFamily="34" charset="0"/>
                <a:ea typeface="Calibri" pitchFamily="34" charset="-122"/>
                <a:cs typeface="Calibri" pitchFamily="34" charset="-120"/>
              </a:rPr>
              <a:t>Dec 2031</a:t>
            </a:r>
            <a:endParaRPr lang="en-US" sz="1200" dirty="0">
              <a:solidFill>
                <a:schemeClr val="bg1"/>
              </a:solidFill>
            </a:endParaRPr>
          </a:p>
        </p:txBody>
      </p:sp>
      <p:sp>
        <p:nvSpPr>
          <p:cNvPr id="40" name="Text 35"/>
          <p:cNvSpPr/>
          <p:nvPr/>
        </p:nvSpPr>
        <p:spPr>
          <a:xfrm>
            <a:off x="9485376" y="5803392"/>
            <a:ext cx="1463040" cy="463296"/>
          </a:xfrm>
          <a:prstGeom prst="rect">
            <a:avLst/>
          </a:prstGeom>
          <a:noFill/>
          <a:ln/>
        </p:spPr>
        <p:txBody>
          <a:bodyPr wrap="square" rtlCol="0" anchor="ctr"/>
          <a:lstStyle/>
          <a:p>
            <a:pPr algn="ctr"/>
            <a:r>
              <a:rPr lang="en-US" sz="1067" dirty="0">
                <a:solidFill>
                  <a:srgbClr val="9BA3C7"/>
                </a:solidFill>
                <a:latin typeface="Calibri" pitchFamily="34" charset="0"/>
                <a:ea typeface="Calibri" pitchFamily="34" charset="-122"/>
                <a:cs typeface="Calibri" pitchFamily="34" charset="-120"/>
              </a:rPr>
              <a:t>Migration deadline</a:t>
            </a:r>
            <a:endParaRPr lang="en-US" sz="1067" dirty="0"/>
          </a:p>
          <a:p>
            <a:pPr algn="ctr"/>
            <a:r>
              <a:rPr lang="en-US" sz="1067" dirty="0">
                <a:solidFill>
                  <a:srgbClr val="9BA3C7"/>
                </a:solidFill>
                <a:latin typeface="Calibri" pitchFamily="34" charset="0"/>
                <a:ea typeface="Calibri" pitchFamily="34" charset="-122"/>
                <a:cs typeface="Calibri" pitchFamily="34" charset="-120"/>
              </a:rPr>
              <a:t>for all categories</a:t>
            </a:r>
            <a:endParaRPr lang="en-US" sz="1067"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9E874-64EC-52C7-CB09-D786C1CDCBF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6E3BB3E-EA67-E49A-7E34-BF7BD9B98F2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71" name="Title 4">
            <a:extLst>
              <a:ext uri="{FF2B5EF4-FFF2-40B4-BE49-F238E27FC236}">
                <a16:creationId xmlns:a16="http://schemas.microsoft.com/office/drawing/2014/main" id="{1DE152E2-BB17-7961-28EE-A0DEA454D170}"/>
              </a:ext>
            </a:extLst>
          </p:cNvPr>
          <p:cNvSpPr txBox="1">
            <a:spLocks/>
          </p:cNvSpPr>
          <p:nvPr/>
        </p:nvSpPr>
        <p:spPr>
          <a:xfrm>
            <a:off x="84072" y="449172"/>
            <a:ext cx="11803128" cy="578470"/>
          </a:xfrm>
          <a:prstGeom prst="rect">
            <a:avLst/>
          </a:prstGeom>
          <a:noFill/>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r>
              <a:rPr lang="en-US" sz="3200" spc="-6" dirty="0">
                <a:gradFill>
                  <a:gsLst>
                    <a:gs pos="0">
                      <a:srgbClr val="339AF0"/>
                    </a:gs>
                    <a:gs pos="100000">
                      <a:srgbClr val="7850F2"/>
                    </a:gs>
                  </a:gsLst>
                  <a:lin ang="0" scaled="0"/>
                </a:gradFill>
                <a:latin typeface="Calibri" panose="020F0502020204030204" pitchFamily="34" charset="0"/>
                <a:cs typeface="Calibri" panose="020F0502020204030204" pitchFamily="34" charset="0"/>
              </a:rPr>
              <a:t>What We Do: Sovereign End-to-End Quantum Proof Digital Security</a:t>
            </a:r>
            <a:endParaRPr lang="en-US" sz="3200" kern="0" dirty="0">
              <a:gradFill>
                <a:gsLst>
                  <a:gs pos="0">
                    <a:srgbClr val="339AF0"/>
                  </a:gs>
                  <a:gs pos="100000">
                    <a:srgbClr val="7850F2"/>
                  </a:gs>
                </a:gsLst>
                <a:lin ang="0" scaled="0"/>
              </a:gradFill>
            </a:endParaRPr>
          </a:p>
        </p:txBody>
      </p:sp>
      <p:sp>
        <p:nvSpPr>
          <p:cNvPr id="7" name="Rectangle 6">
            <a:extLst>
              <a:ext uri="{FF2B5EF4-FFF2-40B4-BE49-F238E27FC236}">
                <a16:creationId xmlns:a16="http://schemas.microsoft.com/office/drawing/2014/main" id="{F84045DE-690B-C2DB-EB15-1E51609542C8}"/>
              </a:ext>
            </a:extLst>
          </p:cNvPr>
          <p:cNvSpPr/>
          <p:nvPr/>
        </p:nvSpPr>
        <p:spPr>
          <a:xfrm>
            <a:off x="7834673" y="1262544"/>
            <a:ext cx="4357327" cy="389559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12462F-9505-DB54-A278-FA2303E88D3D}"/>
              </a:ext>
            </a:extLst>
          </p:cNvPr>
          <p:cNvSpPr/>
          <p:nvPr/>
        </p:nvSpPr>
        <p:spPr>
          <a:xfrm>
            <a:off x="4344204" y="1262544"/>
            <a:ext cx="3497032" cy="3895590"/>
          </a:xfrm>
          <a:prstGeom prst="rect">
            <a:avLst/>
          </a:prstGeom>
          <a:solidFill>
            <a:srgbClr val="E4E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54F520F-B9A6-46BA-C3AE-81B0031E36A9}"/>
              </a:ext>
            </a:extLst>
          </p:cNvPr>
          <p:cNvSpPr/>
          <p:nvPr/>
        </p:nvSpPr>
        <p:spPr>
          <a:xfrm>
            <a:off x="0" y="1262544"/>
            <a:ext cx="4350767" cy="38955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hand holding a key&#10;&#10;AI-generated content may be incorrect.">
            <a:extLst>
              <a:ext uri="{FF2B5EF4-FFF2-40B4-BE49-F238E27FC236}">
                <a16:creationId xmlns:a16="http://schemas.microsoft.com/office/drawing/2014/main" id="{54C7E577-63C8-C34A-BC76-AD3F8ECD0E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9610" y="1959755"/>
            <a:ext cx="740286" cy="741768"/>
          </a:xfrm>
          <a:prstGeom prst="rect">
            <a:avLst/>
          </a:prstGeom>
        </p:spPr>
      </p:pic>
      <p:sp>
        <p:nvSpPr>
          <p:cNvPr id="28" name="TextBox 27">
            <a:extLst>
              <a:ext uri="{FF2B5EF4-FFF2-40B4-BE49-F238E27FC236}">
                <a16:creationId xmlns:a16="http://schemas.microsoft.com/office/drawing/2014/main" id="{726E303B-97FE-3770-5C64-78DA746E88A9}"/>
              </a:ext>
            </a:extLst>
          </p:cNvPr>
          <p:cNvSpPr txBox="1"/>
          <p:nvPr/>
        </p:nvSpPr>
        <p:spPr>
          <a:xfrm>
            <a:off x="5379381" y="2692584"/>
            <a:ext cx="1380744" cy="733422"/>
          </a:xfrm>
          <a:prstGeom prst="rect">
            <a:avLst/>
          </a:prstGeom>
        </p:spPr>
        <p:txBody>
          <a:bodyPr vert="horz" wrap="square" lIns="0" tIns="0" rIns="0" bIns="0" rtlCol="0" anchor="t" anchorCtr="0">
            <a:noAutofit/>
          </a:bodyPr>
          <a:lstStyle/>
          <a:p>
            <a:pPr algn="ctr"/>
            <a:r>
              <a:rPr lang="en-US" sz="1400" b="1" kern="0" dirty="0">
                <a:solidFill>
                  <a:sysClr val="windowText" lastClr="000000"/>
                </a:solidFill>
              </a:rPr>
              <a:t>Authenticity</a:t>
            </a:r>
          </a:p>
        </p:txBody>
      </p:sp>
      <p:pic>
        <p:nvPicPr>
          <p:cNvPr id="23" name="Picture 22" descr="A blue and purple check mark on a black background&#10;&#10;AI-generated content may be incorrect.">
            <a:extLst>
              <a:ext uri="{FF2B5EF4-FFF2-40B4-BE49-F238E27FC236}">
                <a16:creationId xmlns:a16="http://schemas.microsoft.com/office/drawing/2014/main" id="{55467A3E-53E0-20E6-4636-5DA55DF2B6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8356" y="3220124"/>
            <a:ext cx="699606" cy="699604"/>
          </a:xfrm>
          <a:prstGeom prst="rect">
            <a:avLst/>
          </a:prstGeom>
        </p:spPr>
      </p:pic>
      <p:sp>
        <p:nvSpPr>
          <p:cNvPr id="29" name="TextBox 28">
            <a:extLst>
              <a:ext uri="{FF2B5EF4-FFF2-40B4-BE49-F238E27FC236}">
                <a16:creationId xmlns:a16="http://schemas.microsoft.com/office/drawing/2014/main" id="{C2AAB995-ED8A-10E6-4B02-E613E9381604}"/>
              </a:ext>
            </a:extLst>
          </p:cNvPr>
          <p:cNvSpPr txBox="1"/>
          <p:nvPr/>
        </p:nvSpPr>
        <p:spPr>
          <a:xfrm>
            <a:off x="4609947" y="3998145"/>
            <a:ext cx="1380744" cy="733422"/>
          </a:xfrm>
          <a:prstGeom prst="rect">
            <a:avLst/>
          </a:prstGeom>
        </p:spPr>
        <p:txBody>
          <a:bodyPr vert="horz" wrap="square" lIns="0" tIns="0" rIns="0" bIns="0" rtlCol="0" anchor="t" anchorCtr="0">
            <a:noAutofit/>
          </a:bodyPr>
          <a:lstStyle/>
          <a:p>
            <a:pPr algn="ctr"/>
            <a:r>
              <a:rPr lang="en-US" sz="1400" b="1" kern="0" dirty="0">
                <a:solidFill>
                  <a:sysClr val="windowText" lastClr="000000"/>
                </a:solidFill>
              </a:rPr>
              <a:t>Integrity</a:t>
            </a:r>
          </a:p>
        </p:txBody>
      </p:sp>
      <p:pic>
        <p:nvPicPr>
          <p:cNvPr id="25" name="Picture 24" descr="A blue and purple logo&#10;&#10;AI-generated content may be incorrect.">
            <a:extLst>
              <a:ext uri="{FF2B5EF4-FFF2-40B4-BE49-F238E27FC236}">
                <a16:creationId xmlns:a16="http://schemas.microsoft.com/office/drawing/2014/main" id="{8438B690-A6BE-5501-08F9-92650CA7D2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4576" y="3245112"/>
            <a:ext cx="677656" cy="677654"/>
          </a:xfrm>
          <a:prstGeom prst="rect">
            <a:avLst/>
          </a:prstGeom>
        </p:spPr>
      </p:pic>
      <p:sp>
        <p:nvSpPr>
          <p:cNvPr id="30" name="TextBox 29">
            <a:extLst>
              <a:ext uri="{FF2B5EF4-FFF2-40B4-BE49-F238E27FC236}">
                <a16:creationId xmlns:a16="http://schemas.microsoft.com/office/drawing/2014/main" id="{F57DB3E3-2836-A3ED-ECE3-026060F37513}"/>
              </a:ext>
            </a:extLst>
          </p:cNvPr>
          <p:cNvSpPr txBox="1"/>
          <p:nvPr/>
        </p:nvSpPr>
        <p:spPr>
          <a:xfrm>
            <a:off x="6190792" y="4019081"/>
            <a:ext cx="1380744" cy="1035621"/>
          </a:xfrm>
          <a:prstGeom prst="rect">
            <a:avLst/>
          </a:prstGeom>
        </p:spPr>
        <p:txBody>
          <a:bodyPr vert="horz" wrap="square" lIns="0" tIns="0" rIns="0" bIns="0" rtlCol="0" anchor="t" anchorCtr="0">
            <a:noAutofit/>
          </a:bodyPr>
          <a:lstStyle/>
          <a:p>
            <a:pPr algn="ctr"/>
            <a:r>
              <a:rPr lang="en-US" sz="1400" b="1" kern="0" dirty="0">
                <a:solidFill>
                  <a:sysClr val="windowText" lastClr="000000"/>
                </a:solidFill>
              </a:rPr>
              <a:t>Confidentiality</a:t>
            </a:r>
          </a:p>
        </p:txBody>
      </p:sp>
      <p:pic>
        <p:nvPicPr>
          <p:cNvPr id="32" name="Picture 31">
            <a:extLst>
              <a:ext uri="{FF2B5EF4-FFF2-40B4-BE49-F238E27FC236}">
                <a16:creationId xmlns:a16="http://schemas.microsoft.com/office/drawing/2014/main" id="{3A85FA79-476A-F50F-36B5-782D18EFD04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367733" y="2420673"/>
            <a:ext cx="865682" cy="891602"/>
          </a:xfrm>
          <a:prstGeom prst="rect">
            <a:avLst/>
          </a:prstGeom>
          <a:effectLst>
            <a:softEdge rad="0"/>
          </a:effectLst>
        </p:spPr>
      </p:pic>
      <p:pic>
        <p:nvPicPr>
          <p:cNvPr id="34" name="Picture 33">
            <a:extLst>
              <a:ext uri="{FF2B5EF4-FFF2-40B4-BE49-F238E27FC236}">
                <a16:creationId xmlns:a16="http://schemas.microsoft.com/office/drawing/2014/main" id="{9FAF34AC-71FE-82B4-9077-0E2F85F796E8}"/>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753746" y="2420673"/>
            <a:ext cx="865682" cy="891602"/>
          </a:xfrm>
          <a:prstGeom prst="rect">
            <a:avLst/>
          </a:prstGeom>
        </p:spPr>
      </p:pic>
      <p:pic>
        <p:nvPicPr>
          <p:cNvPr id="36" name="Picture 35">
            <a:extLst>
              <a:ext uri="{FF2B5EF4-FFF2-40B4-BE49-F238E27FC236}">
                <a16:creationId xmlns:a16="http://schemas.microsoft.com/office/drawing/2014/main" id="{ED587F32-C84B-EF9F-2C58-D3DF0CE5603C}"/>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1117991" y="2420673"/>
            <a:ext cx="865682" cy="891602"/>
          </a:xfrm>
          <a:prstGeom prst="rect">
            <a:avLst/>
          </a:prstGeom>
        </p:spPr>
      </p:pic>
      <p:sp>
        <p:nvSpPr>
          <p:cNvPr id="39" name="TextBox 38">
            <a:extLst>
              <a:ext uri="{FF2B5EF4-FFF2-40B4-BE49-F238E27FC236}">
                <a16:creationId xmlns:a16="http://schemas.microsoft.com/office/drawing/2014/main" id="{1BACF7B3-A73E-A13F-2B93-1A12C88C90A5}"/>
              </a:ext>
            </a:extLst>
          </p:cNvPr>
          <p:cNvSpPr txBox="1"/>
          <p:nvPr/>
        </p:nvSpPr>
        <p:spPr>
          <a:xfrm>
            <a:off x="8009282" y="3446278"/>
            <a:ext cx="1582584" cy="1041755"/>
          </a:xfrm>
          <a:prstGeom prst="rect">
            <a:avLst/>
          </a:prstGeom>
        </p:spPr>
        <p:txBody>
          <a:bodyPr vert="horz" wrap="square" lIns="0" tIns="0" rIns="0" bIns="0" rtlCol="0" anchor="t" anchorCtr="0">
            <a:noAutofit/>
          </a:bodyPr>
          <a:lstStyle/>
          <a:p>
            <a:pPr algn="ctr"/>
            <a:r>
              <a:rPr lang="en-US" sz="1400" b="1" kern="0" dirty="0"/>
              <a:t>Connected Devices</a:t>
            </a:r>
          </a:p>
        </p:txBody>
      </p:sp>
      <p:sp>
        <p:nvSpPr>
          <p:cNvPr id="41" name="TextBox 40">
            <a:extLst>
              <a:ext uri="{FF2B5EF4-FFF2-40B4-BE49-F238E27FC236}">
                <a16:creationId xmlns:a16="http://schemas.microsoft.com/office/drawing/2014/main" id="{762A89B5-7C36-5BB1-2AE6-BC1DC71CD73C}"/>
              </a:ext>
            </a:extLst>
          </p:cNvPr>
          <p:cNvSpPr txBox="1"/>
          <p:nvPr/>
        </p:nvSpPr>
        <p:spPr>
          <a:xfrm>
            <a:off x="9591866" y="3439934"/>
            <a:ext cx="1189441" cy="1041755"/>
          </a:xfrm>
          <a:prstGeom prst="rect">
            <a:avLst/>
          </a:prstGeom>
        </p:spPr>
        <p:txBody>
          <a:bodyPr vert="horz" wrap="square" lIns="0" tIns="0" rIns="0" bIns="0" rtlCol="0" anchor="t" anchorCtr="0">
            <a:noAutofit/>
          </a:bodyPr>
          <a:lstStyle/>
          <a:p>
            <a:pPr algn="ctr"/>
            <a:r>
              <a:rPr lang="en-US" sz="1400" b="1" kern="0" dirty="0"/>
              <a:t>People</a:t>
            </a:r>
          </a:p>
        </p:txBody>
      </p:sp>
      <p:sp>
        <p:nvSpPr>
          <p:cNvPr id="42" name="TextBox 41">
            <a:extLst>
              <a:ext uri="{FF2B5EF4-FFF2-40B4-BE49-F238E27FC236}">
                <a16:creationId xmlns:a16="http://schemas.microsoft.com/office/drawing/2014/main" id="{E8CDE12F-1B52-C30B-DB40-6EDA835DBEAD}"/>
              </a:ext>
            </a:extLst>
          </p:cNvPr>
          <p:cNvSpPr txBox="1"/>
          <p:nvPr/>
        </p:nvSpPr>
        <p:spPr>
          <a:xfrm>
            <a:off x="10908628" y="3434271"/>
            <a:ext cx="1283371" cy="1041755"/>
          </a:xfrm>
          <a:prstGeom prst="rect">
            <a:avLst/>
          </a:prstGeom>
        </p:spPr>
        <p:txBody>
          <a:bodyPr vert="horz" wrap="square" lIns="0" tIns="0" rIns="0" bIns="0" rtlCol="0" anchor="t" anchorCtr="0">
            <a:noAutofit/>
          </a:bodyPr>
          <a:lstStyle/>
          <a:p>
            <a:pPr algn="ctr"/>
            <a:r>
              <a:rPr lang="en-US" sz="1400" b="1" kern="0" dirty="0"/>
              <a:t>Applications</a:t>
            </a:r>
          </a:p>
        </p:txBody>
      </p:sp>
      <p:sp>
        <p:nvSpPr>
          <p:cNvPr id="55" name="TextBox 54">
            <a:extLst>
              <a:ext uri="{FF2B5EF4-FFF2-40B4-BE49-F238E27FC236}">
                <a16:creationId xmlns:a16="http://schemas.microsoft.com/office/drawing/2014/main" id="{D0876849-8EF4-30B2-D6C9-47B7501E961B}"/>
              </a:ext>
            </a:extLst>
          </p:cNvPr>
          <p:cNvSpPr txBox="1"/>
          <p:nvPr/>
        </p:nvSpPr>
        <p:spPr>
          <a:xfrm>
            <a:off x="1399329" y="5607737"/>
            <a:ext cx="4066746" cy="672456"/>
          </a:xfrm>
          <a:prstGeom prst="rect">
            <a:avLst/>
          </a:prstGeom>
        </p:spPr>
        <p:txBody>
          <a:bodyPr vert="horz" wrap="square" lIns="0" tIns="0" rIns="0" bIns="0" rtlCol="0" anchor="t" anchorCtr="0">
            <a:noAutofit/>
          </a:bodyPr>
          <a:lstStyle/>
          <a:p>
            <a:r>
              <a:rPr lang="en-US" sz="2000" b="1" kern="0" dirty="0">
                <a:solidFill>
                  <a:srgbClr val="5675F1"/>
                </a:solidFill>
              </a:rPr>
              <a:t>Granting Compliance with most industry standards &amp; public labels</a:t>
            </a:r>
          </a:p>
        </p:txBody>
      </p:sp>
      <p:sp>
        <p:nvSpPr>
          <p:cNvPr id="64" name="TextBox 63">
            <a:extLst>
              <a:ext uri="{FF2B5EF4-FFF2-40B4-BE49-F238E27FC236}">
                <a16:creationId xmlns:a16="http://schemas.microsoft.com/office/drawing/2014/main" id="{6A2207D1-2031-FEE1-2B7E-643DFD521619}"/>
              </a:ext>
            </a:extLst>
          </p:cNvPr>
          <p:cNvSpPr txBox="1"/>
          <p:nvPr/>
        </p:nvSpPr>
        <p:spPr>
          <a:xfrm>
            <a:off x="777164" y="1545861"/>
            <a:ext cx="2789876" cy="364848"/>
          </a:xfrm>
          <a:prstGeom prst="rect">
            <a:avLst/>
          </a:prstGeom>
        </p:spPr>
        <p:txBody>
          <a:bodyPr vert="horz" wrap="square" lIns="0" tIns="0" rIns="0" bIns="0" rtlCol="0" anchor="t" anchorCtr="0">
            <a:noAutofit/>
          </a:bodyPr>
          <a:lstStyle/>
          <a:p>
            <a:r>
              <a:rPr lang="en-US" sz="2000" b="1" dirty="0">
                <a:solidFill>
                  <a:schemeClr val="accent3"/>
                </a:solidFill>
              </a:rPr>
              <a:t>We Design &amp; Provide</a:t>
            </a:r>
          </a:p>
          <a:p>
            <a:endParaRPr lang="en-US" sz="1050" dirty="0"/>
          </a:p>
          <a:p>
            <a:r>
              <a:rPr lang="en-US" sz="1050" dirty="0"/>
              <a:t> </a:t>
            </a:r>
          </a:p>
        </p:txBody>
      </p:sp>
      <p:sp>
        <p:nvSpPr>
          <p:cNvPr id="67" name="TextBox 66">
            <a:extLst>
              <a:ext uri="{FF2B5EF4-FFF2-40B4-BE49-F238E27FC236}">
                <a16:creationId xmlns:a16="http://schemas.microsoft.com/office/drawing/2014/main" id="{385BEB20-82DC-26BB-5B09-57C6EB617DD7}"/>
              </a:ext>
            </a:extLst>
          </p:cNvPr>
          <p:cNvSpPr txBox="1"/>
          <p:nvPr/>
        </p:nvSpPr>
        <p:spPr>
          <a:xfrm>
            <a:off x="4678634" y="1546224"/>
            <a:ext cx="2789876" cy="423837"/>
          </a:xfrm>
          <a:prstGeom prst="rect">
            <a:avLst/>
          </a:prstGeom>
        </p:spPr>
        <p:txBody>
          <a:bodyPr vert="horz" wrap="square" lIns="0" tIns="0" rIns="0" bIns="0" rtlCol="0" anchor="t" anchorCtr="0">
            <a:noAutofit/>
          </a:bodyPr>
          <a:lstStyle/>
          <a:p>
            <a:pPr algn="ctr"/>
            <a:r>
              <a:rPr lang="en-US" sz="2000" b="1" kern="0" dirty="0">
                <a:solidFill>
                  <a:schemeClr val="accent2"/>
                </a:solidFill>
              </a:rPr>
              <a:t>To ensure</a:t>
            </a:r>
            <a:endParaRPr lang="en-US" sz="1050" dirty="0"/>
          </a:p>
          <a:p>
            <a:r>
              <a:rPr lang="en-US" sz="1050" dirty="0"/>
              <a:t> </a:t>
            </a:r>
          </a:p>
        </p:txBody>
      </p:sp>
      <p:sp>
        <p:nvSpPr>
          <p:cNvPr id="68" name="TextBox 67">
            <a:extLst>
              <a:ext uri="{FF2B5EF4-FFF2-40B4-BE49-F238E27FC236}">
                <a16:creationId xmlns:a16="http://schemas.microsoft.com/office/drawing/2014/main" id="{1B8597D1-1A02-3722-0801-ADCE13138935}"/>
              </a:ext>
            </a:extLst>
          </p:cNvPr>
          <p:cNvSpPr txBox="1"/>
          <p:nvPr/>
        </p:nvSpPr>
        <p:spPr>
          <a:xfrm>
            <a:off x="8729990" y="1541544"/>
            <a:ext cx="2789876" cy="423837"/>
          </a:xfrm>
          <a:prstGeom prst="rect">
            <a:avLst/>
          </a:prstGeom>
        </p:spPr>
        <p:txBody>
          <a:bodyPr vert="horz" wrap="square" lIns="0" tIns="0" rIns="0" bIns="0" rtlCol="0" anchor="t" anchorCtr="0">
            <a:noAutofit/>
          </a:bodyPr>
          <a:lstStyle/>
          <a:p>
            <a:pPr algn="ctr"/>
            <a:r>
              <a:rPr lang="en-US" sz="2000" b="1" kern="0" dirty="0">
                <a:solidFill>
                  <a:schemeClr val="accent1"/>
                </a:solidFill>
              </a:rPr>
              <a:t>For</a:t>
            </a:r>
            <a:r>
              <a:rPr lang="en-US" sz="1050" dirty="0"/>
              <a:t> </a:t>
            </a:r>
          </a:p>
        </p:txBody>
      </p:sp>
      <p:pic>
        <p:nvPicPr>
          <p:cNvPr id="78" name="Picture 77" descr="A blue and purple paper with a stamp&#10;&#10;AI-generated content may be incorrect.">
            <a:extLst>
              <a:ext uri="{FF2B5EF4-FFF2-40B4-BE49-F238E27FC236}">
                <a16:creationId xmlns:a16="http://schemas.microsoft.com/office/drawing/2014/main" id="{D082C977-80E5-6EF8-417D-AAB5E8B64E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21368" y="2298050"/>
            <a:ext cx="789068" cy="789068"/>
          </a:xfrm>
          <a:prstGeom prst="rect">
            <a:avLst/>
          </a:prstGeom>
        </p:spPr>
      </p:pic>
      <p:pic>
        <p:nvPicPr>
          <p:cNvPr id="80" name="Picture 79" descr="A blue and purple line art of a computer&#10;&#10;AI-generated content may be incorrect.">
            <a:extLst>
              <a:ext uri="{FF2B5EF4-FFF2-40B4-BE49-F238E27FC236}">
                <a16:creationId xmlns:a16="http://schemas.microsoft.com/office/drawing/2014/main" id="{447228D7-F821-64D2-00AE-BE8C6AE3468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52443" y="2209737"/>
            <a:ext cx="896429" cy="898222"/>
          </a:xfrm>
          <a:prstGeom prst="rect">
            <a:avLst/>
          </a:prstGeom>
        </p:spPr>
      </p:pic>
      <p:sp>
        <p:nvSpPr>
          <p:cNvPr id="81" name="TextBox 80">
            <a:extLst>
              <a:ext uri="{FF2B5EF4-FFF2-40B4-BE49-F238E27FC236}">
                <a16:creationId xmlns:a16="http://schemas.microsoft.com/office/drawing/2014/main" id="{26E9AAA1-4FFD-D407-F6D8-912A803FB6C9}"/>
              </a:ext>
            </a:extLst>
          </p:cNvPr>
          <p:cNvSpPr txBox="1"/>
          <p:nvPr/>
        </p:nvSpPr>
        <p:spPr>
          <a:xfrm>
            <a:off x="84072" y="3053382"/>
            <a:ext cx="1326622" cy="1397968"/>
          </a:xfrm>
          <a:prstGeom prst="rect">
            <a:avLst/>
          </a:prstGeom>
        </p:spPr>
        <p:txBody>
          <a:bodyPr vert="horz" wrap="square" lIns="0" tIns="0" rIns="0" bIns="0" rtlCol="0" anchor="t" anchorCtr="0">
            <a:noAutofit/>
          </a:bodyPr>
          <a:lstStyle/>
          <a:p>
            <a:pPr algn="ctr"/>
            <a:r>
              <a:rPr lang="en-US" sz="1400" b="1" dirty="0"/>
              <a:t>(Quantum resistant) Secure Chips</a:t>
            </a:r>
          </a:p>
          <a:p>
            <a:pPr algn="ctr"/>
            <a:r>
              <a:rPr lang="en-US" sz="1400" b="1" dirty="0"/>
              <a:t> </a:t>
            </a:r>
            <a:r>
              <a:rPr lang="en-US" sz="1200" dirty="0"/>
              <a:t>used to store, protect &amp; encrypt…</a:t>
            </a:r>
          </a:p>
        </p:txBody>
      </p:sp>
      <p:sp>
        <p:nvSpPr>
          <p:cNvPr id="82" name="TextBox 81">
            <a:extLst>
              <a:ext uri="{FF2B5EF4-FFF2-40B4-BE49-F238E27FC236}">
                <a16:creationId xmlns:a16="http://schemas.microsoft.com/office/drawing/2014/main" id="{8E73B9FA-DB81-F243-EF17-BF20CC96C5AB}"/>
              </a:ext>
            </a:extLst>
          </p:cNvPr>
          <p:cNvSpPr txBox="1"/>
          <p:nvPr/>
        </p:nvSpPr>
        <p:spPr>
          <a:xfrm>
            <a:off x="1478747" y="3079364"/>
            <a:ext cx="1245830" cy="939717"/>
          </a:xfrm>
          <a:prstGeom prst="rect">
            <a:avLst/>
          </a:prstGeom>
        </p:spPr>
        <p:txBody>
          <a:bodyPr vert="horz" wrap="square" lIns="0" tIns="0" rIns="0" bIns="0" rtlCol="0" anchor="b" anchorCtr="0">
            <a:noAutofit/>
          </a:bodyPr>
          <a:lstStyle/>
          <a:p>
            <a:pPr algn="ctr"/>
            <a:r>
              <a:rPr lang="en-US" sz="1200" dirty="0"/>
              <a:t>…</a:t>
            </a:r>
            <a:r>
              <a:rPr lang="en-US" sz="1400" b="1" dirty="0"/>
              <a:t>Compliant Certificates &amp; Keys</a:t>
            </a:r>
          </a:p>
          <a:p>
            <a:pPr algn="ctr"/>
            <a:r>
              <a:rPr lang="en-US" sz="1200" dirty="0"/>
              <a:t>that serve as device IDs,</a:t>
            </a:r>
          </a:p>
        </p:txBody>
      </p:sp>
      <p:sp>
        <p:nvSpPr>
          <p:cNvPr id="83" name="TextBox 82">
            <a:extLst>
              <a:ext uri="{FF2B5EF4-FFF2-40B4-BE49-F238E27FC236}">
                <a16:creationId xmlns:a16="http://schemas.microsoft.com/office/drawing/2014/main" id="{E758E6EA-E2E1-2CC8-E9CE-F5AC99A62113}"/>
              </a:ext>
            </a:extLst>
          </p:cNvPr>
          <p:cNvSpPr txBox="1"/>
          <p:nvPr/>
        </p:nvSpPr>
        <p:spPr>
          <a:xfrm>
            <a:off x="2866883" y="3045628"/>
            <a:ext cx="1309276" cy="1520022"/>
          </a:xfrm>
          <a:prstGeom prst="rect">
            <a:avLst/>
          </a:prstGeom>
        </p:spPr>
        <p:txBody>
          <a:bodyPr vert="horz" wrap="square" lIns="0" tIns="0" rIns="0" bIns="0" rtlCol="0" anchor="t" anchorCtr="0">
            <a:noAutofit/>
          </a:bodyPr>
          <a:lstStyle/>
          <a:p>
            <a:pPr algn="ctr"/>
            <a:r>
              <a:rPr lang="en-US" sz="1400" b="1" dirty="0"/>
              <a:t>And all the tools/services </a:t>
            </a:r>
          </a:p>
          <a:p>
            <a:pPr algn="ctr"/>
            <a:r>
              <a:rPr lang="en-US" sz="1200" dirty="0"/>
              <a:t>to issue, provision &amp; manage them from factory to field. </a:t>
            </a:r>
          </a:p>
        </p:txBody>
      </p:sp>
      <p:pic>
        <p:nvPicPr>
          <p:cNvPr id="11" name="Picture 10" descr="A blue and purple rectangle with lines&#10;&#10;AI-generated content may be incorrect.">
            <a:extLst>
              <a:ext uri="{FF2B5EF4-FFF2-40B4-BE49-F238E27FC236}">
                <a16:creationId xmlns:a16="http://schemas.microsoft.com/office/drawing/2014/main" id="{C8812816-67B2-9310-84E7-C8E2F014B79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9813" y="2209737"/>
            <a:ext cx="795138" cy="795138"/>
          </a:xfrm>
          <a:prstGeom prst="rect">
            <a:avLst/>
          </a:prstGeom>
        </p:spPr>
      </p:pic>
      <p:pic>
        <p:nvPicPr>
          <p:cNvPr id="8" name="Picture 7">
            <a:extLst>
              <a:ext uri="{FF2B5EF4-FFF2-40B4-BE49-F238E27FC236}">
                <a16:creationId xmlns:a16="http://schemas.microsoft.com/office/drawing/2014/main" id="{6CFFB175-C6FD-437C-60CC-35D731E694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85636" y="5596822"/>
            <a:ext cx="3962438" cy="731527"/>
          </a:xfrm>
          <a:prstGeom prst="rect">
            <a:avLst/>
          </a:prstGeom>
        </p:spPr>
      </p:pic>
    </p:spTree>
    <p:extLst>
      <p:ext uri="{BB962C8B-B14F-4D97-AF65-F5344CB8AC3E}">
        <p14:creationId xmlns:p14="http://schemas.microsoft.com/office/powerpoint/2010/main" val="1583109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CC3FE-AF6D-0402-BBE0-0612043E382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8440EB2-EAC1-F774-CF47-65B0591745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pic>
        <p:nvPicPr>
          <p:cNvPr id="14" name="Picture 13">
            <a:extLst>
              <a:ext uri="{FF2B5EF4-FFF2-40B4-BE49-F238E27FC236}">
                <a16:creationId xmlns:a16="http://schemas.microsoft.com/office/drawing/2014/main" id="{EB4683F8-5021-995F-4A79-FF9800057C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7954" y="6138560"/>
            <a:ext cx="1112521" cy="433840"/>
          </a:xfrm>
          <a:prstGeom prst="rect">
            <a:avLst/>
          </a:prstGeom>
        </p:spPr>
      </p:pic>
      <p:sp>
        <p:nvSpPr>
          <p:cNvPr id="5" name="Rectangle: Rounded Corners 4">
            <a:extLst>
              <a:ext uri="{FF2B5EF4-FFF2-40B4-BE49-F238E27FC236}">
                <a16:creationId xmlns:a16="http://schemas.microsoft.com/office/drawing/2014/main" id="{CB3BE28E-F386-96D6-C34D-AE0C80BC8DD6}"/>
              </a:ext>
            </a:extLst>
          </p:cNvPr>
          <p:cNvSpPr/>
          <p:nvPr/>
        </p:nvSpPr>
        <p:spPr>
          <a:xfrm>
            <a:off x="2954363" y="1413279"/>
            <a:ext cx="2062296" cy="4029577"/>
          </a:xfrm>
          <a:prstGeom prst="roundRect">
            <a:avLst>
              <a:gd name="adj" fmla="val 6638"/>
            </a:avLst>
          </a:prstGeom>
          <a:solidFill>
            <a:schemeClr val="bg2"/>
          </a:solidFill>
          <a:ln>
            <a:noFill/>
          </a:ln>
          <a:effectLst>
            <a:softEdge rad="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6F116EE-6FD0-9AE4-F592-B5569D223E86}"/>
              </a:ext>
            </a:extLst>
          </p:cNvPr>
          <p:cNvSpPr/>
          <p:nvPr/>
        </p:nvSpPr>
        <p:spPr>
          <a:xfrm>
            <a:off x="9548768" y="1413279"/>
            <a:ext cx="2062294" cy="4029577"/>
          </a:xfrm>
          <a:prstGeom prst="roundRect">
            <a:avLst>
              <a:gd name="adj" fmla="val 5582"/>
            </a:avLst>
          </a:prstGeom>
          <a:solidFill>
            <a:schemeClr val="bg2"/>
          </a:solidFill>
          <a:ln>
            <a:noFill/>
          </a:ln>
          <a:effectLst>
            <a:softEdge rad="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6DC2F50-A24D-C0F1-C98C-B58292DE6A9C}"/>
              </a:ext>
            </a:extLst>
          </p:cNvPr>
          <p:cNvSpPr/>
          <p:nvPr/>
        </p:nvSpPr>
        <p:spPr>
          <a:xfrm>
            <a:off x="760005" y="1413279"/>
            <a:ext cx="2062297" cy="4029577"/>
          </a:xfrm>
          <a:prstGeom prst="roundRect">
            <a:avLst>
              <a:gd name="adj" fmla="val 8222"/>
            </a:avLst>
          </a:prstGeom>
          <a:solidFill>
            <a:schemeClr val="bg2"/>
          </a:solidFill>
          <a:ln>
            <a:noFill/>
          </a:ln>
          <a:effectLst>
            <a:softEdge rad="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EE2F00B-F35F-9A71-D295-4693011E39F0}"/>
              </a:ext>
            </a:extLst>
          </p:cNvPr>
          <p:cNvSpPr/>
          <p:nvPr/>
        </p:nvSpPr>
        <p:spPr>
          <a:xfrm>
            <a:off x="5156275" y="1413279"/>
            <a:ext cx="2062295" cy="4029577"/>
          </a:xfrm>
          <a:prstGeom prst="roundRect">
            <a:avLst>
              <a:gd name="adj" fmla="val 6638"/>
            </a:avLst>
          </a:prstGeom>
          <a:solidFill>
            <a:schemeClr val="bg2"/>
          </a:solidFill>
          <a:ln>
            <a:noFill/>
          </a:ln>
          <a:effectLst>
            <a:softEdge rad="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CBB8A941-93CF-4D7B-3C42-EE95EFBA8B83}"/>
              </a:ext>
            </a:extLst>
          </p:cNvPr>
          <p:cNvSpPr/>
          <p:nvPr/>
        </p:nvSpPr>
        <p:spPr>
          <a:xfrm>
            <a:off x="7350633" y="1413279"/>
            <a:ext cx="2062294" cy="4029577"/>
          </a:xfrm>
          <a:prstGeom prst="roundRect">
            <a:avLst>
              <a:gd name="adj" fmla="val 6638"/>
            </a:avLst>
          </a:prstGeom>
          <a:solidFill>
            <a:schemeClr val="bg2"/>
          </a:solidFill>
          <a:ln>
            <a:noFill/>
          </a:ln>
          <a:effectLst>
            <a:softEdge rad="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3E6015B0-97F4-DE05-BF37-FBFB823A47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9842" y="1706005"/>
            <a:ext cx="632268" cy="659466"/>
          </a:xfrm>
          <a:prstGeom prst="rect">
            <a:avLst/>
          </a:prstGeom>
        </p:spPr>
      </p:pic>
      <p:pic>
        <p:nvPicPr>
          <p:cNvPr id="23" name="Graphic 22">
            <a:extLst>
              <a:ext uri="{FF2B5EF4-FFF2-40B4-BE49-F238E27FC236}">
                <a16:creationId xmlns:a16="http://schemas.microsoft.com/office/drawing/2014/main" id="{44C67B20-4F8A-5C7E-484E-04D0CFD2A5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36534" y="1766244"/>
            <a:ext cx="501776" cy="523361"/>
          </a:xfrm>
          <a:prstGeom prst="rect">
            <a:avLst/>
          </a:prstGeom>
        </p:spPr>
      </p:pic>
      <p:pic>
        <p:nvPicPr>
          <p:cNvPr id="27" name="Graphic 26">
            <a:extLst>
              <a:ext uri="{FF2B5EF4-FFF2-40B4-BE49-F238E27FC236}">
                <a16:creationId xmlns:a16="http://schemas.microsoft.com/office/drawing/2014/main" id="{B353FC52-1C71-E3BD-E4BE-51932EA561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30892" y="1736124"/>
            <a:ext cx="501776" cy="523361"/>
          </a:xfrm>
          <a:prstGeom prst="rect">
            <a:avLst/>
          </a:prstGeom>
        </p:spPr>
      </p:pic>
      <p:pic>
        <p:nvPicPr>
          <p:cNvPr id="29" name="Graphic 28">
            <a:extLst>
              <a:ext uri="{FF2B5EF4-FFF2-40B4-BE49-F238E27FC236}">
                <a16:creationId xmlns:a16="http://schemas.microsoft.com/office/drawing/2014/main" id="{32C4B793-E965-6784-5279-B4692431AA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03119" y="1706005"/>
            <a:ext cx="553592" cy="532496"/>
          </a:xfrm>
          <a:prstGeom prst="rect">
            <a:avLst/>
          </a:prstGeom>
        </p:spPr>
      </p:pic>
      <p:pic>
        <p:nvPicPr>
          <p:cNvPr id="33" name="Graphic 32">
            <a:extLst>
              <a:ext uri="{FF2B5EF4-FFF2-40B4-BE49-F238E27FC236}">
                <a16:creationId xmlns:a16="http://schemas.microsoft.com/office/drawing/2014/main" id="{787B3426-DBDF-EC18-DBE8-1BCEA25B10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71241" y="1706005"/>
            <a:ext cx="632268" cy="586192"/>
          </a:xfrm>
          <a:prstGeom prst="rect">
            <a:avLst/>
          </a:prstGeom>
        </p:spPr>
      </p:pic>
      <p:sp>
        <p:nvSpPr>
          <p:cNvPr id="9" name="TextBox 8">
            <a:extLst>
              <a:ext uri="{FF2B5EF4-FFF2-40B4-BE49-F238E27FC236}">
                <a16:creationId xmlns:a16="http://schemas.microsoft.com/office/drawing/2014/main" id="{AADABC3C-6879-B5B0-5EF6-15ACBE04661A}"/>
              </a:ext>
            </a:extLst>
          </p:cNvPr>
          <p:cNvSpPr txBox="1"/>
          <p:nvPr/>
        </p:nvSpPr>
        <p:spPr>
          <a:xfrm>
            <a:off x="773281" y="2469421"/>
            <a:ext cx="1948149" cy="2488374"/>
          </a:xfrm>
          <a:prstGeom prst="rect">
            <a:avLst/>
          </a:prstGeom>
          <a:noFill/>
        </p:spPr>
        <p:txBody>
          <a:bodyPr wrap="square" rtlCol="0">
            <a:spAutoFit/>
          </a:bodyPr>
          <a:lstStyle/>
          <a:p>
            <a:pPr algn="ctr"/>
            <a:r>
              <a:rPr lang="en-US" sz="1400" b="1" dirty="0">
                <a:latin typeface="Roboto" panose="02000000000000000000" pitchFamily="2" charset="0"/>
                <a:ea typeface="Roboto" panose="02000000000000000000" pitchFamily="2" charset="0"/>
                <a:cs typeface="Roboto" panose="02000000000000000000" pitchFamily="2" charset="0"/>
              </a:rPr>
              <a:t>Fabless Semiconductor Company</a:t>
            </a:r>
          </a:p>
          <a:p>
            <a:pPr algn="ctr"/>
            <a:endParaRPr lang="en-US" sz="1400" b="1" dirty="0">
              <a:latin typeface="Roboto" panose="02000000000000000000" pitchFamily="2" charset="0"/>
              <a:ea typeface="Roboto" panose="02000000000000000000" pitchFamily="2" charset="0"/>
              <a:cs typeface="Roboto" panose="02000000000000000000" pitchFamily="2" charset="0"/>
            </a:endParaRPr>
          </a:p>
          <a:p>
            <a:pPr marL="285750" lvl="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~200 employees, primarily focused on R&amp;D</a:t>
            </a:r>
          </a:p>
          <a:p>
            <a:pPr marL="285750" lvl="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Catalog product, On-Demand Design &amp; Supply, and Test &amp; Perso</a:t>
            </a:r>
          </a:p>
        </p:txBody>
      </p:sp>
      <p:sp>
        <p:nvSpPr>
          <p:cNvPr id="11" name="TextBox 10">
            <a:extLst>
              <a:ext uri="{FF2B5EF4-FFF2-40B4-BE49-F238E27FC236}">
                <a16:creationId xmlns:a16="http://schemas.microsoft.com/office/drawing/2014/main" id="{1120B3DA-0534-4276-1D34-AD3A5DE540B0}"/>
              </a:ext>
            </a:extLst>
          </p:cNvPr>
          <p:cNvSpPr txBox="1"/>
          <p:nvPr/>
        </p:nvSpPr>
        <p:spPr>
          <a:xfrm>
            <a:off x="2990799" y="2469422"/>
            <a:ext cx="1918660" cy="2494529"/>
          </a:xfrm>
          <a:prstGeom prst="rect">
            <a:avLst/>
          </a:prstGeom>
          <a:noFill/>
        </p:spPr>
        <p:txBody>
          <a:bodyPr wrap="square" rtlCol="0">
            <a:spAutoFit/>
          </a:bodyPr>
          <a:lstStyle/>
          <a:p>
            <a:pPr algn="ctr"/>
            <a:r>
              <a:rPr lang="it-IT" sz="1400" b="1" dirty="0">
                <a:latin typeface="Roboto" panose="02000000000000000000" pitchFamily="2" charset="0"/>
                <a:ea typeface="Roboto" panose="02000000000000000000" pitchFamily="2" charset="0"/>
                <a:cs typeface="Roboto" panose="02000000000000000000" pitchFamily="2" charset="0"/>
              </a:rPr>
              <a:t>Leader In Quantum Resistant Solutions</a:t>
            </a:r>
          </a:p>
          <a:p>
            <a:pPr algn="ctr"/>
            <a:endParaRPr lang="en-US" sz="1400" b="1" dirty="0">
              <a:latin typeface="Roboto" panose="02000000000000000000" pitchFamily="2" charset="0"/>
              <a:ea typeface="Roboto" panose="02000000000000000000" pitchFamily="2" charset="0"/>
              <a:cs typeface="Roboto" panose="02000000000000000000" pitchFamily="2" charset="0"/>
            </a:endParaRPr>
          </a:p>
          <a:p>
            <a:pPr marL="285750" lvl="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Pioneer in Post-Quantum Cryptography (PQC) — Sampling today!</a:t>
            </a:r>
          </a:p>
          <a:p>
            <a:pPr marL="285750" lvl="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1.7+Bu shipped, Legacy of </a:t>
            </a:r>
            <a:r>
              <a:rPr lang="en-US" sz="1200" dirty="0" err="1">
                <a:latin typeface="Roboto" panose="02000000000000000000" pitchFamily="2" charset="0"/>
                <a:ea typeface="Roboto" panose="02000000000000000000" pitchFamily="2" charset="0"/>
                <a:cs typeface="Roboto" panose="02000000000000000000" pitchFamily="2" charset="0"/>
              </a:rPr>
              <a:t>WISeKey</a:t>
            </a:r>
            <a:r>
              <a:rPr lang="en-US" sz="1200" dirty="0">
                <a:latin typeface="Roboto" panose="02000000000000000000" pitchFamily="2" charset="0"/>
                <a:ea typeface="Roboto" panose="02000000000000000000" pitchFamily="2" charset="0"/>
                <a:cs typeface="Roboto" panose="02000000000000000000" pitchFamily="2" charset="0"/>
              </a:rPr>
              <a:t> S/C, INSIDE Secure, Atmel</a:t>
            </a:r>
          </a:p>
        </p:txBody>
      </p:sp>
      <p:sp>
        <p:nvSpPr>
          <p:cNvPr id="10" name="TextBox 9">
            <a:extLst>
              <a:ext uri="{FF2B5EF4-FFF2-40B4-BE49-F238E27FC236}">
                <a16:creationId xmlns:a16="http://schemas.microsoft.com/office/drawing/2014/main" id="{68BD2386-3102-DE61-E1D2-5E90B1DCAC1E}"/>
              </a:ext>
            </a:extLst>
          </p:cNvPr>
          <p:cNvSpPr txBox="1"/>
          <p:nvPr/>
        </p:nvSpPr>
        <p:spPr>
          <a:xfrm>
            <a:off x="5214038" y="2469422"/>
            <a:ext cx="1879042" cy="2494529"/>
          </a:xfrm>
          <a:prstGeom prst="rect">
            <a:avLst/>
          </a:prstGeom>
          <a:noFill/>
          <a:ln>
            <a:noFill/>
          </a:ln>
        </p:spPr>
        <p:txBody>
          <a:bodyPr wrap="square" rtlCol="0">
            <a:spAutoFit/>
          </a:bodyPr>
          <a:lstStyle/>
          <a:p>
            <a:pPr algn="ctr"/>
            <a:r>
              <a:rPr lang="en-US" sz="1400" b="1" dirty="0">
                <a:latin typeface="Roboto" panose="02000000000000000000" pitchFamily="2" charset="0"/>
                <a:ea typeface="Roboto" panose="02000000000000000000" pitchFamily="2" charset="0"/>
                <a:cs typeface="Roboto" panose="02000000000000000000" pitchFamily="2" charset="0"/>
              </a:rPr>
              <a:t>Part Of WISeKey Cybersecurity Group</a:t>
            </a:r>
          </a:p>
          <a:p>
            <a:pPr algn="ctr"/>
            <a:endParaRPr lang="en-US" sz="1400" b="1" dirty="0">
              <a:latin typeface="Roboto" panose="02000000000000000000" pitchFamily="2" charset="0"/>
              <a:ea typeface="Roboto" panose="02000000000000000000" pitchFamily="2" charset="0"/>
              <a:cs typeface="Roboto" panose="02000000000000000000" pitchFamily="2" charset="0"/>
            </a:endParaRPr>
          </a:p>
          <a:p>
            <a:pPr marL="285750" indent="-285750" algn="just">
              <a:lnSpc>
                <a:spcPct val="120000"/>
              </a:lnSpc>
              <a:buClr>
                <a:schemeClr val="bg1"/>
              </a:buClr>
              <a:buBlip>
                <a:blip r:embed="rId15"/>
              </a:buBlip>
            </a:pPr>
            <a:r>
              <a:rPr lang="en-US" sz="1200" dirty="0">
                <a:latin typeface="Roboto" panose="02000000000000000000" pitchFamily="2" charset="0"/>
                <a:ea typeface="Roboto" panose="02000000000000000000" pitchFamily="2" charset="0"/>
                <a:cs typeface="Roboto" panose="02000000000000000000" pitchFamily="2" charset="0"/>
              </a:rPr>
              <a:t>Swiss Cybersecurity Group with Global PKI &amp; Trusted Services</a:t>
            </a:r>
          </a:p>
          <a:p>
            <a:pPr marL="285750" indent="-285750" algn="just">
              <a:lnSpc>
                <a:spcPct val="120000"/>
              </a:lnSpc>
              <a:buClr>
                <a:schemeClr val="bg1"/>
              </a:buClr>
              <a:buBlip>
                <a:blip r:embed="rId15"/>
              </a:buBlip>
            </a:pPr>
            <a:r>
              <a:rPr lang="en-US" sz="1200" dirty="0">
                <a:latin typeface="Roboto" panose="02000000000000000000" pitchFamily="2" charset="0"/>
                <a:ea typeface="Roboto" panose="02000000000000000000" pitchFamily="2" charset="0"/>
                <a:cs typeface="Roboto" panose="02000000000000000000" pitchFamily="2" charset="0"/>
              </a:rPr>
              <a:t>Digital Identity, IoT-to-IoT Transaction, Satellite constellation</a:t>
            </a:r>
          </a:p>
        </p:txBody>
      </p:sp>
      <p:sp>
        <p:nvSpPr>
          <p:cNvPr id="12" name="TextBox 11">
            <a:extLst>
              <a:ext uri="{FF2B5EF4-FFF2-40B4-BE49-F238E27FC236}">
                <a16:creationId xmlns:a16="http://schemas.microsoft.com/office/drawing/2014/main" id="{CF001576-1030-6945-930E-CCFAB0FED10F}"/>
              </a:ext>
            </a:extLst>
          </p:cNvPr>
          <p:cNvSpPr txBox="1"/>
          <p:nvPr/>
        </p:nvSpPr>
        <p:spPr>
          <a:xfrm>
            <a:off x="7430610" y="2469422"/>
            <a:ext cx="1879452" cy="2272930"/>
          </a:xfrm>
          <a:prstGeom prst="rect">
            <a:avLst/>
          </a:prstGeom>
          <a:noFill/>
          <a:ln>
            <a:noFill/>
          </a:ln>
        </p:spPr>
        <p:txBody>
          <a:bodyPr wrap="square" rtlCol="0">
            <a:spAutoFit/>
          </a:bodyPr>
          <a:lstStyle/>
          <a:p>
            <a:pPr algn="ctr"/>
            <a:r>
              <a:rPr lang="en-US" sz="1400" b="1" dirty="0">
                <a:latin typeface="Roboto" panose="02000000000000000000" pitchFamily="2" charset="0"/>
                <a:ea typeface="Roboto" panose="02000000000000000000" pitchFamily="2" charset="0"/>
                <a:cs typeface="Roboto" panose="02000000000000000000" pitchFamily="2" charset="0"/>
              </a:rPr>
              <a:t>Differentiated Technology Portfolio</a:t>
            </a:r>
          </a:p>
          <a:p>
            <a:pPr algn="ctr"/>
            <a:endParaRPr lang="en-US" sz="1400" b="1" dirty="0">
              <a:latin typeface="Roboto" panose="02000000000000000000" pitchFamily="2" charset="0"/>
              <a:ea typeface="Roboto" panose="02000000000000000000" pitchFamily="2" charset="0"/>
              <a:cs typeface="Roboto" panose="02000000000000000000" pitchFamily="2" charset="0"/>
            </a:endParaRPr>
          </a:p>
          <a:p>
            <a:pPr marL="171450" indent="-171450">
              <a:lnSpc>
                <a:spcPct val="120000"/>
              </a:lnSpc>
              <a:buBlip>
                <a:blip r:embed="rId15"/>
              </a:buBlip>
            </a:pPr>
            <a:r>
              <a:rPr lang="en-US" sz="1200" dirty="0">
                <a:latin typeface="Roboto" panose="02000000000000000000" pitchFamily="2" charset="0"/>
                <a:ea typeface="Roboto" panose="02000000000000000000" pitchFamily="2" charset="0"/>
                <a:cs typeface="Roboto" panose="02000000000000000000" pitchFamily="2" charset="0"/>
              </a:rPr>
              <a:t>From IP to IC/Chips to </a:t>
            </a:r>
            <a:r>
              <a:rPr lang="en-US" sz="1200" dirty="0" err="1">
                <a:latin typeface="Roboto" panose="02000000000000000000" pitchFamily="2" charset="0"/>
                <a:ea typeface="Roboto" panose="02000000000000000000" pitchFamily="2" charset="0"/>
                <a:cs typeface="Roboto" panose="02000000000000000000" pitchFamily="2" charset="0"/>
              </a:rPr>
              <a:t>Chiplet</a:t>
            </a:r>
            <a:r>
              <a:rPr lang="en-US" sz="1200" dirty="0">
                <a:latin typeface="Roboto" panose="02000000000000000000" pitchFamily="2" charset="0"/>
                <a:ea typeface="Roboto" panose="02000000000000000000" pitchFamily="2" charset="0"/>
                <a:cs typeface="Roboto" panose="02000000000000000000" pitchFamily="2" charset="0"/>
              </a:rPr>
              <a:t>-based secure architectures Serving all verticals and high-stakes sectors</a:t>
            </a:r>
          </a:p>
          <a:p>
            <a:pPr marL="171450" indent="-171450">
              <a:lnSpc>
                <a:spcPct val="120000"/>
              </a:lnSpc>
              <a:buBlip>
                <a:blip r:embed="rId15"/>
              </a:buBlip>
            </a:pPr>
            <a:r>
              <a:rPr lang="en-US" sz="1200" dirty="0">
                <a:latin typeface="Roboto" panose="02000000000000000000" pitchFamily="2" charset="0"/>
                <a:ea typeface="Roboto" panose="02000000000000000000" pitchFamily="2" charset="0"/>
                <a:cs typeface="Roboto" panose="02000000000000000000" pitchFamily="2" charset="0"/>
              </a:rPr>
              <a:t>118 security-related patents.</a:t>
            </a:r>
            <a:endParaRPr lang="en-US" sz="1200" dirty="0">
              <a:effectLst/>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9903BA59-3952-0585-3348-C6F490845478}"/>
              </a:ext>
            </a:extLst>
          </p:cNvPr>
          <p:cNvSpPr txBox="1"/>
          <p:nvPr/>
        </p:nvSpPr>
        <p:spPr>
          <a:xfrm>
            <a:off x="9544990" y="2509265"/>
            <a:ext cx="1974093" cy="2654573"/>
          </a:xfrm>
          <a:prstGeom prst="rect">
            <a:avLst/>
          </a:prstGeom>
          <a:noFill/>
          <a:ln>
            <a:noFill/>
          </a:ln>
        </p:spPr>
        <p:txBody>
          <a:bodyPr wrap="square" rtlCol="0">
            <a:spAutoFit/>
          </a:bodyPr>
          <a:lstStyle/>
          <a:p>
            <a:pPr algn="ctr"/>
            <a:r>
              <a:rPr lang="en-US" sz="1400" b="1" dirty="0">
                <a:latin typeface="Roboto" panose="02000000000000000000" pitchFamily="2" charset="0"/>
                <a:ea typeface="Roboto" panose="02000000000000000000" pitchFamily="2" charset="0"/>
                <a:cs typeface="Roboto" panose="02000000000000000000" pitchFamily="2" charset="0"/>
              </a:rPr>
              <a:t>Vision &amp; Momentum</a:t>
            </a:r>
          </a:p>
          <a:p>
            <a:pPr lvl="0" algn="just">
              <a:buClr>
                <a:schemeClr val="bg1"/>
              </a:buClr>
              <a:defRPr/>
            </a:pPr>
            <a:endParaRPr lang="en-US" sz="1200" dirty="0">
              <a:latin typeface="Roboto" panose="02000000000000000000" pitchFamily="2" charset="0"/>
              <a:ea typeface="Roboto" panose="02000000000000000000" pitchFamily="2" charset="0"/>
              <a:cs typeface="Roboto" panose="02000000000000000000" pitchFamily="2" charset="0"/>
            </a:endParaRPr>
          </a:p>
          <a:p>
            <a:pPr lvl="0" algn="just">
              <a:buClr>
                <a:schemeClr val="bg1"/>
              </a:buClr>
              <a:defRPr/>
            </a:pPr>
            <a:endParaRPr lang="en-US" sz="1200" dirty="0">
              <a:latin typeface="Roboto" panose="02000000000000000000" pitchFamily="2" charset="0"/>
              <a:ea typeface="Roboto" panose="02000000000000000000" pitchFamily="2" charset="0"/>
              <a:cs typeface="Roboto" panose="02000000000000000000" pitchFamily="2" charset="0"/>
            </a:endParaRPr>
          </a:p>
          <a:p>
            <a:pPr marL="28575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Enabling Hardware-based Security for a quantum-resilient future</a:t>
            </a:r>
          </a:p>
          <a:p>
            <a:pPr marL="28575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Cash position $425M (as of Dec 31, 2025)</a:t>
            </a:r>
          </a:p>
          <a:p>
            <a:pPr marL="285750" indent="-285750" algn="just">
              <a:lnSpc>
                <a:spcPct val="120000"/>
              </a:lnSpc>
              <a:buClr>
                <a:schemeClr val="bg1"/>
              </a:buClr>
              <a:buBlip>
                <a:blip r:embed="rId15"/>
              </a:buBlip>
              <a:defRPr/>
            </a:pPr>
            <a:r>
              <a:rPr lang="en-US" sz="1200" dirty="0">
                <a:latin typeface="Roboto" panose="02000000000000000000" pitchFamily="2" charset="0"/>
                <a:ea typeface="Roboto" panose="02000000000000000000" pitchFamily="2" charset="0"/>
                <a:cs typeface="Roboto" panose="02000000000000000000" pitchFamily="2" charset="0"/>
              </a:rPr>
              <a:t>Over $800M market cap (as of Jan 12, 2026)</a:t>
            </a:r>
          </a:p>
        </p:txBody>
      </p:sp>
      <p:sp>
        <p:nvSpPr>
          <p:cNvPr id="15" name="Slide Number Placeholder 2">
            <a:extLst>
              <a:ext uri="{FF2B5EF4-FFF2-40B4-BE49-F238E27FC236}">
                <a16:creationId xmlns:a16="http://schemas.microsoft.com/office/drawing/2014/main" id="{98E45CF7-E991-D469-EB98-74172A3B6CAE}"/>
              </a:ext>
            </a:extLst>
          </p:cNvPr>
          <p:cNvSpPr txBox="1">
            <a:spLocks/>
          </p:cNvSpPr>
          <p:nvPr/>
        </p:nvSpPr>
        <p:spPr>
          <a:xfrm>
            <a:off x="381000" y="6228821"/>
            <a:ext cx="309880" cy="365125"/>
          </a:xfrm>
          <a:prstGeom prst="rect">
            <a:avLst/>
          </a:prstGeom>
          <a:noFill/>
          <a:ln>
            <a:noFill/>
          </a:ln>
        </p:spPr>
        <p:txBody>
          <a:bodyPr vert="horz" wrap="square" lIns="91440" tIns="45720" rIns="91440" bIns="45720" anchor="ctr" anchorCtr="0" compatLnSpc="1">
            <a:noAutofit/>
          </a:bodyPr>
          <a:lstStyle>
            <a:defPPr>
              <a:defRPr lang="en-US"/>
            </a:defPPr>
            <a:lvl1pPr marL="0" marR="0" lvl="0" indent="0" algn="r" defTabSz="914363" rtl="0" eaLnBrk="1" fontAlgn="auto" latinLnBrk="0" hangingPunct="1">
              <a:lnSpc>
                <a:spcPct val="100000"/>
              </a:lnSpc>
              <a:spcBef>
                <a:spcPts val="0"/>
              </a:spcBef>
              <a:spcAft>
                <a:spcPts val="0"/>
              </a:spcAft>
              <a:buNone/>
              <a:tabLst/>
              <a:defRPr lang="en-US" sz="1200" b="0" i="0" u="none" strike="noStrike" kern="1200" cap="none" spc="0" baseline="0">
                <a:solidFill>
                  <a:srgbClr val="767676"/>
                </a:solidFill>
                <a:uFillTx/>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4</a:t>
            </a:r>
          </a:p>
        </p:txBody>
      </p:sp>
      <p:sp>
        <p:nvSpPr>
          <p:cNvPr id="8" name="Title 4">
            <a:extLst>
              <a:ext uri="{FF2B5EF4-FFF2-40B4-BE49-F238E27FC236}">
                <a16:creationId xmlns:a16="http://schemas.microsoft.com/office/drawing/2014/main" id="{C882925F-7B1F-D59C-FBD7-20AF32845482}"/>
              </a:ext>
            </a:extLst>
          </p:cNvPr>
          <p:cNvSpPr>
            <a:spLocks noGrp="1"/>
          </p:cNvSpPr>
          <p:nvPr>
            <p:ph type="title"/>
          </p:nvPr>
        </p:nvSpPr>
        <p:spPr>
          <a:xfrm>
            <a:off x="539833" y="462520"/>
            <a:ext cx="10514926" cy="578470"/>
          </a:xfrm>
        </p:spPr>
        <p:txBody>
          <a:bodyPr>
            <a:noAutofit/>
          </a:bodyPr>
          <a:lstStyle/>
          <a:p>
            <a:r>
              <a:rPr lang="en-US" sz="3200" b="1" dirty="0">
                <a:solidFill>
                  <a:schemeClr val="bg1"/>
                </a:solidFill>
                <a:latin typeface="+mj-lt"/>
              </a:rPr>
              <a:t>Who We Are</a:t>
            </a:r>
          </a:p>
        </p:txBody>
      </p:sp>
    </p:spTree>
    <p:extLst>
      <p:ext uri="{BB962C8B-B14F-4D97-AF65-F5344CB8AC3E}">
        <p14:creationId xmlns:p14="http://schemas.microsoft.com/office/powerpoint/2010/main" val="548382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CA5BD-DE21-3FF9-4EDB-E66105F16EC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64426CC-2BB4-9FFC-2755-B133D799A4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38" y="-2611"/>
            <a:ext cx="12187066" cy="6858000"/>
          </a:xfrm>
          <a:prstGeom prst="rect">
            <a:avLst/>
          </a:prstGeom>
        </p:spPr>
      </p:pic>
      <p:pic>
        <p:nvPicPr>
          <p:cNvPr id="8" name="Picture 7" descr="A close up of a machine&#10;&#10;AI-generated content may be incorrect.">
            <a:extLst>
              <a:ext uri="{FF2B5EF4-FFF2-40B4-BE49-F238E27FC236}">
                <a16:creationId xmlns:a16="http://schemas.microsoft.com/office/drawing/2014/main" id="{A7F6991A-C776-AC9D-7949-2D5CADD186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92663" y="-12501"/>
            <a:ext cx="1493396" cy="6339316"/>
          </a:xfrm>
          <a:prstGeom prst="rect">
            <a:avLst/>
          </a:prstGeom>
        </p:spPr>
      </p:pic>
      <p:pic>
        <p:nvPicPr>
          <p:cNvPr id="27" name="Picture 26" descr="A black rectangular object with blue lights&#10;&#10;AI-generated content may be incorrect.">
            <a:extLst>
              <a:ext uri="{FF2B5EF4-FFF2-40B4-BE49-F238E27FC236}">
                <a16:creationId xmlns:a16="http://schemas.microsoft.com/office/drawing/2014/main" id="{777C5462-EA86-DB47-D08F-F8B79014ADAD}"/>
              </a:ext>
            </a:extLst>
          </p:cNvPr>
          <p:cNvPicPr>
            <a:picLocks noGrp="1" noRot="1" noChangeAspect="1" noMove="1" noResize="1" noEditPoints="1" noAdjustHandles="1" noChangeArrowheads="1" noChangeShapeType="1" noCrop="1"/>
          </p:cNvPicPr>
          <p:nvPr/>
        </p:nvPicPr>
        <p:blipFill>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t="-26152"/>
          <a:stretch>
            <a:fillRect/>
          </a:stretch>
        </p:blipFill>
        <p:spPr>
          <a:xfrm>
            <a:off x="6116239" y="-1763960"/>
            <a:ext cx="1479641" cy="8608389"/>
          </a:xfrm>
          <a:prstGeom prst="rect">
            <a:avLst/>
          </a:prstGeom>
        </p:spPr>
      </p:pic>
      <p:pic>
        <p:nvPicPr>
          <p:cNvPr id="29" name="Picture 28" descr="A person typing on a computer&#10;&#10;AI-generated content may be incorrect.">
            <a:extLst>
              <a:ext uri="{FF2B5EF4-FFF2-40B4-BE49-F238E27FC236}">
                <a16:creationId xmlns:a16="http://schemas.microsoft.com/office/drawing/2014/main" id="{6A5551C6-6C8A-4446-8060-2D445078F5EC}"/>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7602230" y="-12501"/>
            <a:ext cx="1479640" cy="6858000"/>
          </a:xfrm>
          <a:prstGeom prst="rect">
            <a:avLst/>
          </a:prstGeom>
        </p:spPr>
      </p:pic>
      <p:pic>
        <p:nvPicPr>
          <p:cNvPr id="31" name="Picture 30" descr="A close up of a circuit board&#10;&#10;AI-generated content may be incorrect.">
            <a:extLst>
              <a:ext uri="{FF2B5EF4-FFF2-40B4-BE49-F238E27FC236}">
                <a16:creationId xmlns:a16="http://schemas.microsoft.com/office/drawing/2014/main" id="{9FF16DD9-6CF5-125D-7A02-DD5A7F23B89E}"/>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t="-17776"/>
          <a:stretch>
            <a:fillRect/>
          </a:stretch>
        </p:blipFill>
        <p:spPr>
          <a:xfrm>
            <a:off x="9092280" y="-1812013"/>
            <a:ext cx="1479639" cy="8632750"/>
          </a:xfrm>
          <a:prstGeom prst="rect">
            <a:avLst/>
          </a:prstGeom>
        </p:spPr>
      </p:pic>
      <p:pic>
        <p:nvPicPr>
          <p:cNvPr id="35" name="Picture 34" descr="A machine with a machine head&#10;&#10;AI-generated content may be incorrect.">
            <a:extLst>
              <a:ext uri="{FF2B5EF4-FFF2-40B4-BE49-F238E27FC236}">
                <a16:creationId xmlns:a16="http://schemas.microsoft.com/office/drawing/2014/main" id="{1C4EE4EA-8807-F680-727E-4FB61AF19CE8}"/>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a:ext>
            </a:extLst>
          </a:blip>
          <a:srcRect t="-25354"/>
          <a:stretch>
            <a:fillRect/>
          </a:stretch>
        </p:blipFill>
        <p:spPr>
          <a:xfrm>
            <a:off x="10550580" y="-1759231"/>
            <a:ext cx="1652524" cy="8611670"/>
          </a:xfrm>
          <a:prstGeom prst="rect">
            <a:avLst/>
          </a:prstGeom>
        </p:spPr>
      </p:pic>
      <p:pic>
        <p:nvPicPr>
          <p:cNvPr id="17" name="Picture 16" descr="A computer chip with a square in center&#10;&#10;AI-generated content may be incorrect.">
            <a:extLst>
              <a:ext uri="{FF2B5EF4-FFF2-40B4-BE49-F238E27FC236}">
                <a16:creationId xmlns:a16="http://schemas.microsoft.com/office/drawing/2014/main" id="{1339CFFB-1B20-189C-9A56-16539F2127B4}"/>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a:ext>
            </a:extLst>
          </a:blip>
          <a:srcRect t="-255"/>
          <a:stretch>
            <a:fillRect/>
          </a:stretch>
        </p:blipFill>
        <p:spPr>
          <a:xfrm>
            <a:off x="9134" y="-5560"/>
            <a:ext cx="1658802" cy="6851630"/>
          </a:xfrm>
          <a:prstGeom prst="rect">
            <a:avLst/>
          </a:prstGeom>
        </p:spPr>
      </p:pic>
      <p:pic>
        <p:nvPicPr>
          <p:cNvPr id="21" name="Picture 20">
            <a:extLst>
              <a:ext uri="{FF2B5EF4-FFF2-40B4-BE49-F238E27FC236}">
                <a16:creationId xmlns:a16="http://schemas.microsoft.com/office/drawing/2014/main" id="{8D2830DC-6B0D-790E-071A-7C8001C1B59B}"/>
              </a:ext>
            </a:extLst>
          </p:cNvPr>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1670772" y="-5222"/>
            <a:ext cx="1479639" cy="6825959"/>
          </a:xfrm>
          <a:prstGeom prst="rect">
            <a:avLst/>
          </a:prstGeom>
        </p:spPr>
      </p:pic>
      <p:pic>
        <p:nvPicPr>
          <p:cNvPr id="23" name="Picture 22">
            <a:extLst>
              <a:ext uri="{FF2B5EF4-FFF2-40B4-BE49-F238E27FC236}">
                <a16:creationId xmlns:a16="http://schemas.microsoft.com/office/drawing/2014/main" id="{61709739-3E06-78C9-49BF-1B4995A6A2DD}"/>
              </a:ext>
            </a:extLst>
          </p:cNvPr>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a:ext>
            </a:extLst>
          </a:blip>
          <a:srcRect t="-26021"/>
          <a:stretch>
            <a:fillRect/>
          </a:stretch>
        </p:blipFill>
        <p:spPr>
          <a:xfrm>
            <a:off x="3148120" y="-1765599"/>
            <a:ext cx="1479640" cy="8611669"/>
          </a:xfrm>
          <a:prstGeom prst="rect">
            <a:avLst/>
          </a:prstGeom>
        </p:spPr>
      </p:pic>
      <p:sp>
        <p:nvSpPr>
          <p:cNvPr id="3" name="Footer Placeholder 2">
            <a:extLst>
              <a:ext uri="{FF2B5EF4-FFF2-40B4-BE49-F238E27FC236}">
                <a16:creationId xmlns:a16="http://schemas.microsoft.com/office/drawing/2014/main" id="{748A0649-F422-ACE5-9AD5-4621AE4AF5B9}"/>
              </a:ext>
            </a:extLst>
          </p:cNvPr>
          <p:cNvSpPr>
            <a:spLocks noGrp="1"/>
          </p:cNvSpPr>
          <p:nvPr>
            <p:ph type="ftr" sz="quarter" idx="10"/>
          </p:nvPr>
        </p:nvSpPr>
        <p:spPr/>
        <p:txBody>
          <a:bodyPr/>
          <a:lstStyle/>
          <a:p>
            <a:pPr marL="7701">
              <a:lnSpc>
                <a:spcPts val="1749"/>
              </a:lnSpc>
            </a:pPr>
            <a:r>
              <a:rPr lang="en-US" spc="-15" dirty="0"/>
              <a:t>00</a:t>
            </a:r>
          </a:p>
        </p:txBody>
      </p:sp>
      <p:sp>
        <p:nvSpPr>
          <p:cNvPr id="4" name="Slide Number Placeholder 3">
            <a:extLst>
              <a:ext uri="{FF2B5EF4-FFF2-40B4-BE49-F238E27FC236}">
                <a16:creationId xmlns:a16="http://schemas.microsoft.com/office/drawing/2014/main" id="{D706431A-CF3B-EC87-DF68-0130FA75F7F9}"/>
              </a:ext>
            </a:extLst>
          </p:cNvPr>
          <p:cNvSpPr>
            <a:spLocks noGrp="1"/>
          </p:cNvSpPr>
          <p:nvPr>
            <p:ph type="sldNum" sz="quarter" idx="11"/>
          </p:nvPr>
        </p:nvSpPr>
        <p:spPr>
          <a:xfrm>
            <a:off x="1009987" y="6276713"/>
            <a:ext cx="2742815" cy="364848"/>
          </a:xfrm>
        </p:spPr>
        <p:txBody>
          <a:bodyPr/>
          <a:lstStyle/>
          <a:p>
            <a:fld id="{B6F15528-21DE-4FAA-801E-634DDDAF4B2B}" type="slidenum">
              <a:rPr lang="en-US" smtClean="0"/>
              <a:t>8</a:t>
            </a:fld>
            <a:endParaRPr lang="en-US" dirty="0"/>
          </a:p>
        </p:txBody>
      </p:sp>
      <p:sp>
        <p:nvSpPr>
          <p:cNvPr id="12" name="Title 4">
            <a:extLst>
              <a:ext uri="{FF2B5EF4-FFF2-40B4-BE49-F238E27FC236}">
                <a16:creationId xmlns:a16="http://schemas.microsoft.com/office/drawing/2014/main" id="{2BB456E1-C59E-EF80-9E2C-6EC953030DB9}"/>
              </a:ext>
            </a:extLst>
          </p:cNvPr>
          <p:cNvSpPr>
            <a:spLocks noGrp="1"/>
          </p:cNvSpPr>
          <p:nvPr>
            <p:ph type="title"/>
          </p:nvPr>
        </p:nvSpPr>
        <p:spPr>
          <a:xfrm>
            <a:off x="539833" y="462520"/>
            <a:ext cx="10514926" cy="578470"/>
          </a:xfrm>
        </p:spPr>
        <p:txBody>
          <a:bodyPr>
            <a:noAutofit/>
          </a:bodyPr>
          <a:lstStyle/>
          <a:p>
            <a:r>
              <a:rPr lang="en-US" sz="3200" b="1" dirty="0">
                <a:gradFill>
                  <a:gsLst>
                    <a:gs pos="0">
                      <a:srgbClr val="339AF0"/>
                    </a:gs>
                    <a:gs pos="100000">
                      <a:srgbClr val="7850F2"/>
                    </a:gs>
                  </a:gsLst>
                  <a:lin ang="0" scaled="0"/>
                </a:gradFill>
                <a:latin typeface="+mj-lt"/>
              </a:rPr>
              <a:t>What We </a:t>
            </a:r>
            <a:r>
              <a:rPr lang="en-US" sz="3200" dirty="0">
                <a:gradFill>
                  <a:gsLst>
                    <a:gs pos="0">
                      <a:srgbClr val="339AF0"/>
                    </a:gs>
                    <a:gs pos="100000">
                      <a:srgbClr val="7850F2"/>
                    </a:gs>
                  </a:gsLst>
                  <a:lin ang="0" scaled="0"/>
                </a:gradFill>
              </a:rPr>
              <a:t>S</a:t>
            </a:r>
            <a:r>
              <a:rPr lang="en-US" sz="3200" b="1" dirty="0">
                <a:gradFill>
                  <a:gsLst>
                    <a:gs pos="0">
                      <a:srgbClr val="339AF0"/>
                    </a:gs>
                    <a:gs pos="100000">
                      <a:srgbClr val="7850F2"/>
                    </a:gs>
                  </a:gsLst>
                  <a:lin ang="0" scaled="0"/>
                </a:gradFill>
                <a:latin typeface="+mj-lt"/>
              </a:rPr>
              <a:t>ell</a:t>
            </a:r>
          </a:p>
        </p:txBody>
      </p:sp>
      <p:sp>
        <p:nvSpPr>
          <p:cNvPr id="41" name="Title 4">
            <a:extLst>
              <a:ext uri="{FF2B5EF4-FFF2-40B4-BE49-F238E27FC236}">
                <a16:creationId xmlns:a16="http://schemas.microsoft.com/office/drawing/2014/main" id="{835514C7-7384-9E6E-9076-29737D0B0164}"/>
              </a:ext>
            </a:extLst>
          </p:cNvPr>
          <p:cNvSpPr txBox="1">
            <a:spLocks/>
          </p:cNvSpPr>
          <p:nvPr/>
        </p:nvSpPr>
        <p:spPr>
          <a:xfrm>
            <a:off x="-31983" y="2471497"/>
            <a:ext cx="1735380" cy="578470"/>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Secure Microcontrollers</a:t>
            </a:r>
          </a:p>
        </p:txBody>
      </p:sp>
      <p:sp>
        <p:nvSpPr>
          <p:cNvPr id="42" name="Title 4">
            <a:extLst>
              <a:ext uri="{FF2B5EF4-FFF2-40B4-BE49-F238E27FC236}">
                <a16:creationId xmlns:a16="http://schemas.microsoft.com/office/drawing/2014/main" id="{88C6754A-62AE-CCA8-4918-AEEF825E63F7}"/>
              </a:ext>
            </a:extLst>
          </p:cNvPr>
          <p:cNvSpPr txBox="1">
            <a:spLocks/>
          </p:cNvSpPr>
          <p:nvPr/>
        </p:nvSpPr>
        <p:spPr>
          <a:xfrm>
            <a:off x="1660016" y="2580355"/>
            <a:ext cx="1479640" cy="578470"/>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Post Quantum Chips</a:t>
            </a:r>
          </a:p>
        </p:txBody>
      </p:sp>
      <p:sp>
        <p:nvSpPr>
          <p:cNvPr id="44" name="Title 4">
            <a:extLst>
              <a:ext uri="{FF2B5EF4-FFF2-40B4-BE49-F238E27FC236}">
                <a16:creationId xmlns:a16="http://schemas.microsoft.com/office/drawing/2014/main" id="{7B9E9FB8-4BC1-B4D1-F8E6-7F7341798479}"/>
              </a:ext>
            </a:extLst>
          </p:cNvPr>
          <p:cNvSpPr txBox="1">
            <a:spLocks/>
          </p:cNvSpPr>
          <p:nvPr/>
        </p:nvSpPr>
        <p:spPr>
          <a:xfrm>
            <a:off x="3139655" y="2538317"/>
            <a:ext cx="1488104" cy="444831"/>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Secure </a:t>
            </a:r>
          </a:p>
          <a:p>
            <a:pPr algn="ctr"/>
            <a:r>
              <a:rPr lang="en-US" sz="1600" dirty="0">
                <a:solidFill>
                  <a:schemeClr val="bg1"/>
                </a:solidFill>
              </a:rPr>
              <a:t>ASIC </a:t>
            </a:r>
          </a:p>
        </p:txBody>
      </p:sp>
      <p:sp>
        <p:nvSpPr>
          <p:cNvPr id="45" name="Title 4">
            <a:extLst>
              <a:ext uri="{FF2B5EF4-FFF2-40B4-BE49-F238E27FC236}">
                <a16:creationId xmlns:a16="http://schemas.microsoft.com/office/drawing/2014/main" id="{4D7B3BD7-2143-753B-6FA4-781C41597D5C}"/>
              </a:ext>
            </a:extLst>
          </p:cNvPr>
          <p:cNvSpPr txBox="1">
            <a:spLocks/>
          </p:cNvSpPr>
          <p:nvPr/>
        </p:nvSpPr>
        <p:spPr>
          <a:xfrm>
            <a:off x="4636221" y="2580357"/>
            <a:ext cx="1479641" cy="578470"/>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On Premise PKI infrastructure</a:t>
            </a:r>
          </a:p>
        </p:txBody>
      </p:sp>
      <p:sp>
        <p:nvSpPr>
          <p:cNvPr id="52" name="Rectangle 51">
            <a:extLst>
              <a:ext uri="{FF2B5EF4-FFF2-40B4-BE49-F238E27FC236}">
                <a16:creationId xmlns:a16="http://schemas.microsoft.com/office/drawing/2014/main" id="{A6536F3F-378A-BEB2-AF6F-C10293C90134}"/>
              </a:ext>
            </a:extLst>
          </p:cNvPr>
          <p:cNvSpPr/>
          <p:nvPr/>
        </p:nvSpPr>
        <p:spPr>
          <a:xfrm>
            <a:off x="16038" y="6276714"/>
            <a:ext cx="6099824" cy="575726"/>
          </a:xfrm>
          <a:prstGeom prst="rect">
            <a:avLst/>
          </a:prstGeom>
          <a:solidFill>
            <a:srgbClr val="339A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90E5705-395C-A28C-5E80-1BAB91AE4AF9}"/>
              </a:ext>
            </a:extLst>
          </p:cNvPr>
          <p:cNvSpPr/>
          <p:nvPr/>
        </p:nvSpPr>
        <p:spPr>
          <a:xfrm>
            <a:off x="6123759" y="6268973"/>
            <a:ext cx="6079533" cy="575726"/>
          </a:xfrm>
          <a:prstGeom prst="rect">
            <a:avLst/>
          </a:prstGeom>
          <a:solidFill>
            <a:srgbClr val="785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4">
            <a:extLst>
              <a:ext uri="{FF2B5EF4-FFF2-40B4-BE49-F238E27FC236}">
                <a16:creationId xmlns:a16="http://schemas.microsoft.com/office/drawing/2014/main" id="{DD330BD8-624C-5ED3-CAE8-97B693C34958}"/>
              </a:ext>
            </a:extLst>
          </p:cNvPr>
          <p:cNvSpPr txBox="1">
            <a:spLocks/>
          </p:cNvSpPr>
          <p:nvPr/>
        </p:nvSpPr>
        <p:spPr>
          <a:xfrm>
            <a:off x="2412194" y="6267601"/>
            <a:ext cx="1479639" cy="578470"/>
          </a:xfrm>
          <a:prstGeom prst="rect">
            <a:avLst/>
          </a:prstGeom>
        </p:spPr>
        <p:txBody>
          <a:bodyPr vert="horz" lIns="91440" tIns="45720" rIns="91440" bIns="45720" rtlCol="0" anchor="ctr">
            <a:normAutofit fontScale="97500"/>
          </a:bodyPr>
          <a:lstStyle>
            <a:lvl1pPr eaLnBrk="1" hangingPunct="1">
              <a:defRPr sz="3275" b="1">
                <a:solidFill>
                  <a:schemeClr val="accent2"/>
                </a:solidFill>
                <a:latin typeface="+mj-lt"/>
                <a:ea typeface="+mj-ea"/>
                <a:cs typeface="+mj-cs"/>
              </a:defRPr>
            </a:lvl1pPr>
          </a:lstStyle>
          <a:p>
            <a:pPr algn="ctr"/>
            <a:r>
              <a:rPr lang="en-US" sz="2400" kern="0" dirty="0">
                <a:solidFill>
                  <a:schemeClr val="bg1"/>
                </a:solidFill>
              </a:rPr>
              <a:t>Products</a:t>
            </a:r>
          </a:p>
        </p:txBody>
      </p:sp>
      <p:sp>
        <p:nvSpPr>
          <p:cNvPr id="54" name="Title 4">
            <a:extLst>
              <a:ext uri="{FF2B5EF4-FFF2-40B4-BE49-F238E27FC236}">
                <a16:creationId xmlns:a16="http://schemas.microsoft.com/office/drawing/2014/main" id="{3C9081D3-CB12-5C9F-BEBE-4A8564B52EBC}"/>
              </a:ext>
            </a:extLst>
          </p:cNvPr>
          <p:cNvSpPr txBox="1">
            <a:spLocks/>
          </p:cNvSpPr>
          <p:nvPr/>
        </p:nvSpPr>
        <p:spPr>
          <a:xfrm>
            <a:off x="8322510" y="6279530"/>
            <a:ext cx="1479639" cy="578470"/>
          </a:xfrm>
          <a:prstGeom prst="rect">
            <a:avLst/>
          </a:prstGeom>
        </p:spPr>
        <p:txBody>
          <a:bodyPr vert="horz" lIns="91440" tIns="45720" rIns="91440" bIns="45720" rtlCol="0" anchor="ctr">
            <a:normAutofit fontScale="97500"/>
          </a:bodyPr>
          <a:lstStyle>
            <a:lvl1pPr eaLnBrk="1" hangingPunct="1">
              <a:defRPr sz="3275" b="1">
                <a:solidFill>
                  <a:schemeClr val="accent2"/>
                </a:solidFill>
                <a:latin typeface="+mj-lt"/>
                <a:ea typeface="+mj-ea"/>
                <a:cs typeface="+mj-cs"/>
              </a:defRPr>
            </a:lvl1pPr>
          </a:lstStyle>
          <a:p>
            <a:pPr algn="ctr"/>
            <a:r>
              <a:rPr lang="en-US" sz="2400" kern="0" dirty="0">
                <a:solidFill>
                  <a:schemeClr val="bg1"/>
                </a:solidFill>
              </a:rPr>
              <a:t>Services</a:t>
            </a:r>
          </a:p>
        </p:txBody>
      </p:sp>
      <p:sp>
        <p:nvSpPr>
          <p:cNvPr id="55" name="Title 4">
            <a:extLst>
              <a:ext uri="{FF2B5EF4-FFF2-40B4-BE49-F238E27FC236}">
                <a16:creationId xmlns:a16="http://schemas.microsoft.com/office/drawing/2014/main" id="{03A590D1-A784-126C-BEDD-4D99E56A01F4}"/>
              </a:ext>
            </a:extLst>
          </p:cNvPr>
          <p:cNvSpPr txBox="1">
            <a:spLocks/>
          </p:cNvSpPr>
          <p:nvPr/>
        </p:nvSpPr>
        <p:spPr>
          <a:xfrm>
            <a:off x="6072483" y="2493269"/>
            <a:ext cx="1515217" cy="578470"/>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Post Quantum Root of Trust</a:t>
            </a:r>
          </a:p>
        </p:txBody>
      </p:sp>
      <p:sp>
        <p:nvSpPr>
          <p:cNvPr id="56" name="Title 4">
            <a:extLst>
              <a:ext uri="{FF2B5EF4-FFF2-40B4-BE49-F238E27FC236}">
                <a16:creationId xmlns:a16="http://schemas.microsoft.com/office/drawing/2014/main" id="{5B098895-1235-7AC8-58D4-7BD233E49EEB}"/>
              </a:ext>
            </a:extLst>
          </p:cNvPr>
          <p:cNvSpPr txBox="1">
            <a:spLocks/>
          </p:cNvSpPr>
          <p:nvPr/>
        </p:nvSpPr>
        <p:spPr>
          <a:xfrm>
            <a:off x="7657920" y="2626484"/>
            <a:ext cx="1479640" cy="578470"/>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PKI &amp; Code Signing as-a -Service</a:t>
            </a:r>
          </a:p>
        </p:txBody>
      </p:sp>
      <p:sp>
        <p:nvSpPr>
          <p:cNvPr id="57" name="Title 4">
            <a:extLst>
              <a:ext uri="{FF2B5EF4-FFF2-40B4-BE49-F238E27FC236}">
                <a16:creationId xmlns:a16="http://schemas.microsoft.com/office/drawing/2014/main" id="{C2E93B6E-D678-D14E-7151-95AE7E5AF415}"/>
              </a:ext>
            </a:extLst>
          </p:cNvPr>
          <p:cNvSpPr txBox="1">
            <a:spLocks/>
          </p:cNvSpPr>
          <p:nvPr/>
        </p:nvSpPr>
        <p:spPr>
          <a:xfrm>
            <a:off x="9033847" y="2581861"/>
            <a:ext cx="1488104" cy="444831"/>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Custom chip design (ASIC) </a:t>
            </a:r>
          </a:p>
        </p:txBody>
      </p:sp>
      <p:sp>
        <p:nvSpPr>
          <p:cNvPr id="58" name="Title 4">
            <a:extLst>
              <a:ext uri="{FF2B5EF4-FFF2-40B4-BE49-F238E27FC236}">
                <a16:creationId xmlns:a16="http://schemas.microsoft.com/office/drawing/2014/main" id="{2FF58545-106B-A3B9-509C-23E226D27641}"/>
              </a:ext>
            </a:extLst>
          </p:cNvPr>
          <p:cNvSpPr txBox="1">
            <a:spLocks/>
          </p:cNvSpPr>
          <p:nvPr/>
        </p:nvSpPr>
        <p:spPr>
          <a:xfrm>
            <a:off x="10530413" y="2515041"/>
            <a:ext cx="1679041" cy="578470"/>
          </a:xfrm>
          <a:prstGeom prst="rect">
            <a:avLst/>
          </a:prstGeom>
        </p:spPr>
        <p:txBody>
          <a:bodyPr vert="horz" lIns="91440" tIns="45720" rIns="91440" bIns="45720" rtlCol="0" anchor="ctr">
            <a:noAutofit/>
          </a:bodyPr>
          <a:lstStyle>
            <a:lvl1pPr eaLnBrk="1" hangingPunct="1">
              <a:defRPr sz="3275" b="1">
                <a:solidFill>
                  <a:schemeClr val="accent2"/>
                </a:solidFill>
                <a:latin typeface="+mj-lt"/>
                <a:ea typeface="+mj-ea"/>
                <a:cs typeface="+mj-cs"/>
              </a:defRPr>
            </a:lvl1pPr>
          </a:lstStyle>
          <a:p>
            <a:pPr algn="ctr"/>
            <a:r>
              <a:rPr lang="en-US" sz="1600" dirty="0">
                <a:solidFill>
                  <a:schemeClr val="bg1"/>
                </a:solidFill>
              </a:rPr>
              <a:t>Personalization &amp; Test</a:t>
            </a:r>
          </a:p>
        </p:txBody>
      </p:sp>
      <p:sp>
        <p:nvSpPr>
          <p:cNvPr id="62" name="Rectangle 61">
            <a:extLst>
              <a:ext uri="{FF2B5EF4-FFF2-40B4-BE49-F238E27FC236}">
                <a16:creationId xmlns:a16="http://schemas.microsoft.com/office/drawing/2014/main" id="{8E6AF98D-2F67-0125-5032-583A9D86FF25}"/>
              </a:ext>
            </a:extLst>
          </p:cNvPr>
          <p:cNvSpPr/>
          <p:nvPr/>
        </p:nvSpPr>
        <p:spPr>
          <a:xfrm>
            <a:off x="16038" y="6370"/>
            <a:ext cx="6078419" cy="6851630"/>
          </a:xfrm>
          <a:prstGeom prst="rect">
            <a:avLst/>
          </a:prstGeom>
          <a:noFill/>
          <a:ln w="38100">
            <a:solidFill>
              <a:srgbClr val="339A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0B5F7C8-D2A8-C4B0-47CF-6BD03B41163E}"/>
              </a:ext>
            </a:extLst>
          </p:cNvPr>
          <p:cNvSpPr/>
          <p:nvPr/>
        </p:nvSpPr>
        <p:spPr>
          <a:xfrm>
            <a:off x="6123990" y="2611"/>
            <a:ext cx="6086018" cy="6861938"/>
          </a:xfrm>
          <a:prstGeom prst="rect">
            <a:avLst/>
          </a:prstGeom>
          <a:noFill/>
          <a:ln w="38100">
            <a:solidFill>
              <a:srgbClr val="7850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background with white text&#10;&#10;AI-generated content may be incorrect.">
            <a:extLst>
              <a:ext uri="{FF2B5EF4-FFF2-40B4-BE49-F238E27FC236}">
                <a16:creationId xmlns:a16="http://schemas.microsoft.com/office/drawing/2014/main" id="{2198C299-BE06-66FF-47E8-6C491889967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845982" y="273466"/>
            <a:ext cx="1112520" cy="433839"/>
          </a:xfrm>
          <a:prstGeom prst="rect">
            <a:avLst/>
          </a:prstGeom>
        </p:spPr>
      </p:pic>
      <p:sp>
        <p:nvSpPr>
          <p:cNvPr id="9" name="Slide Number Placeholder 2">
            <a:extLst>
              <a:ext uri="{FF2B5EF4-FFF2-40B4-BE49-F238E27FC236}">
                <a16:creationId xmlns:a16="http://schemas.microsoft.com/office/drawing/2014/main" id="{E4BE92BB-7A79-0B14-C5BE-7F0C04A9C37C}"/>
              </a:ext>
            </a:extLst>
          </p:cNvPr>
          <p:cNvSpPr txBox="1">
            <a:spLocks/>
          </p:cNvSpPr>
          <p:nvPr/>
        </p:nvSpPr>
        <p:spPr>
          <a:xfrm>
            <a:off x="381000" y="6228821"/>
            <a:ext cx="309880" cy="365125"/>
          </a:xfrm>
          <a:prstGeom prst="rect">
            <a:avLst/>
          </a:prstGeom>
        </p:spPr>
        <p:txBody>
          <a:bodyPr vert="horz" lIns="91440" tIns="45720" rIns="91440" bIns="45720" rtlCol="0" anchor="ctr"/>
          <a:lstStyle>
            <a:defPPr>
              <a:defRPr lang="en-US"/>
            </a:defPPr>
            <a:lvl1pPr marL="0" algn="l" defTabSz="914400" rtl="0" eaLnBrk="1" latinLnBrk="0" hangingPunct="1">
              <a:defRPr sz="728"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6</a:t>
            </a:r>
          </a:p>
        </p:txBody>
      </p:sp>
    </p:spTree>
    <p:extLst>
      <p:ext uri="{BB962C8B-B14F-4D97-AF65-F5344CB8AC3E}">
        <p14:creationId xmlns:p14="http://schemas.microsoft.com/office/powerpoint/2010/main" val="1971798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FEE2FE-666E-CBD1-EA73-8EF92921D4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48" name="Rectangle 47">
            <a:extLst>
              <a:ext uri="{FF2B5EF4-FFF2-40B4-BE49-F238E27FC236}">
                <a16:creationId xmlns:a16="http://schemas.microsoft.com/office/drawing/2014/main" id="{3A464C7E-FB86-9B2B-7FC9-1C625E875117}"/>
              </a:ext>
            </a:extLst>
          </p:cNvPr>
          <p:cNvSpPr/>
          <p:nvPr/>
        </p:nvSpPr>
        <p:spPr>
          <a:xfrm>
            <a:off x="6259391" y="3171402"/>
            <a:ext cx="2352672" cy="7072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Rectangle 48">
            <a:extLst>
              <a:ext uri="{FF2B5EF4-FFF2-40B4-BE49-F238E27FC236}">
                <a16:creationId xmlns:a16="http://schemas.microsoft.com/office/drawing/2014/main" id="{250FD9B3-94E6-A563-3AC9-3AE2F87FF36C}"/>
              </a:ext>
            </a:extLst>
          </p:cNvPr>
          <p:cNvSpPr/>
          <p:nvPr/>
        </p:nvSpPr>
        <p:spPr>
          <a:xfrm>
            <a:off x="3586775" y="3156320"/>
            <a:ext cx="2352672" cy="72892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 49">
            <a:extLst>
              <a:ext uri="{FF2B5EF4-FFF2-40B4-BE49-F238E27FC236}">
                <a16:creationId xmlns:a16="http://schemas.microsoft.com/office/drawing/2014/main" id="{D91843E5-648D-D6AB-23A7-2E5D80C252D3}"/>
              </a:ext>
            </a:extLst>
          </p:cNvPr>
          <p:cNvSpPr/>
          <p:nvPr/>
        </p:nvSpPr>
        <p:spPr>
          <a:xfrm>
            <a:off x="911085" y="3149704"/>
            <a:ext cx="2352672" cy="72892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Rectangle 45">
            <a:extLst>
              <a:ext uri="{FF2B5EF4-FFF2-40B4-BE49-F238E27FC236}">
                <a16:creationId xmlns:a16="http://schemas.microsoft.com/office/drawing/2014/main" id="{0A5F6909-5900-F07E-6B0A-ABD9FD964B31}"/>
              </a:ext>
            </a:extLst>
          </p:cNvPr>
          <p:cNvSpPr/>
          <p:nvPr/>
        </p:nvSpPr>
        <p:spPr>
          <a:xfrm>
            <a:off x="8925456" y="3186484"/>
            <a:ext cx="2352672" cy="6787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Rectangle 42">
            <a:extLst>
              <a:ext uri="{FF2B5EF4-FFF2-40B4-BE49-F238E27FC236}">
                <a16:creationId xmlns:a16="http://schemas.microsoft.com/office/drawing/2014/main" id="{291B7052-6A88-0565-3072-EF6ADA1FE767}"/>
              </a:ext>
            </a:extLst>
          </p:cNvPr>
          <p:cNvSpPr/>
          <p:nvPr/>
        </p:nvSpPr>
        <p:spPr>
          <a:xfrm>
            <a:off x="8925640" y="6027329"/>
            <a:ext cx="2352672" cy="6020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3AEBA3F8-C38B-91B7-A1B3-E23A130B62C3}"/>
              </a:ext>
            </a:extLst>
          </p:cNvPr>
          <p:cNvSpPr/>
          <p:nvPr/>
        </p:nvSpPr>
        <p:spPr>
          <a:xfrm>
            <a:off x="6283794" y="6001844"/>
            <a:ext cx="2352672" cy="620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617FF5A5-4C2C-988A-0560-CA00BE5B47B4}"/>
              </a:ext>
            </a:extLst>
          </p:cNvPr>
          <p:cNvSpPr/>
          <p:nvPr/>
        </p:nvSpPr>
        <p:spPr>
          <a:xfrm>
            <a:off x="912426" y="6052816"/>
            <a:ext cx="2352672" cy="5693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itle 4">
            <a:extLst>
              <a:ext uri="{FF2B5EF4-FFF2-40B4-BE49-F238E27FC236}">
                <a16:creationId xmlns:a16="http://schemas.microsoft.com/office/drawing/2014/main" id="{3CD6E925-BD99-EFFE-ED15-E6C96B594DDF}"/>
              </a:ext>
            </a:extLst>
          </p:cNvPr>
          <p:cNvSpPr>
            <a:spLocks noGrp="1"/>
          </p:cNvSpPr>
          <p:nvPr>
            <p:ph type="title" idx="4294967295"/>
          </p:nvPr>
        </p:nvSpPr>
        <p:spPr>
          <a:xfrm>
            <a:off x="514350" y="296863"/>
            <a:ext cx="10742613" cy="849312"/>
          </a:xfrm>
        </p:spPr>
        <p:txBody>
          <a:bodyPr>
            <a:normAutofit/>
          </a:bodyPr>
          <a:lstStyle/>
          <a:p>
            <a:r>
              <a:rPr lang="en-US" sz="3200" dirty="0">
                <a:gradFill>
                  <a:gsLst>
                    <a:gs pos="0">
                      <a:srgbClr val="339AF0"/>
                    </a:gs>
                    <a:gs pos="100000">
                      <a:srgbClr val="7850F2"/>
                    </a:gs>
                  </a:gsLst>
                  <a:lin ang="0" scaled="0"/>
                </a:gradFill>
              </a:rPr>
              <a:t>Typical Markets &amp; Customers</a:t>
            </a:r>
          </a:p>
        </p:txBody>
      </p:sp>
      <p:pic>
        <p:nvPicPr>
          <p:cNvPr id="7" name="Picture 6" descr="A white electronic device with a bar code&#10;&#10;AI-generated content may be incorrect.">
            <a:extLst>
              <a:ext uri="{FF2B5EF4-FFF2-40B4-BE49-F238E27FC236}">
                <a16:creationId xmlns:a16="http://schemas.microsoft.com/office/drawing/2014/main" id="{73E40846-D659-FAB6-09C5-B1D57C9B83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84337" y="1241143"/>
            <a:ext cx="2352673" cy="1303031"/>
          </a:xfrm>
          <a:prstGeom prst="rect">
            <a:avLst/>
          </a:prstGeom>
        </p:spPr>
      </p:pic>
      <p:pic>
        <p:nvPicPr>
          <p:cNvPr id="8" name="Picture 7" descr="A close-up of a charging station&#10;&#10;AI-generated content may be incorrect.">
            <a:extLst>
              <a:ext uri="{FF2B5EF4-FFF2-40B4-BE49-F238E27FC236}">
                <a16:creationId xmlns:a16="http://schemas.microsoft.com/office/drawing/2014/main" id="{30247628-029E-6AA8-F2C7-E98897993F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285053" y="4076354"/>
            <a:ext cx="2352673" cy="1323379"/>
          </a:xfrm>
          <a:prstGeom prst="rect">
            <a:avLst/>
          </a:prstGeom>
        </p:spPr>
      </p:pic>
      <p:pic>
        <p:nvPicPr>
          <p:cNvPr id="9" name="Picture 8" descr="A satellite in space above a planet&#10;&#10;AI-generated content may be incorrect.">
            <a:extLst>
              <a:ext uri="{FF2B5EF4-FFF2-40B4-BE49-F238E27FC236}">
                <a16:creationId xmlns:a16="http://schemas.microsoft.com/office/drawing/2014/main" id="{54B04E8F-C7C4-D1D6-9C02-6C8877E68FC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925648" y="4076354"/>
            <a:ext cx="2352672" cy="1323379"/>
          </a:xfrm>
          <a:prstGeom prst="rect">
            <a:avLst/>
          </a:prstGeom>
        </p:spPr>
      </p:pic>
      <p:pic>
        <p:nvPicPr>
          <p:cNvPr id="10" name="Picture 9" descr="A usb flash drive plugged into a computer&#10;&#10;AI-generated content may be incorrect.">
            <a:extLst>
              <a:ext uri="{FF2B5EF4-FFF2-40B4-BE49-F238E27FC236}">
                <a16:creationId xmlns:a16="http://schemas.microsoft.com/office/drawing/2014/main" id="{9B752952-E36C-3C5A-4189-1F4B7F083D8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913685" y="4076356"/>
            <a:ext cx="2352672" cy="1323378"/>
          </a:xfrm>
          <a:prstGeom prst="rect">
            <a:avLst/>
          </a:prstGeom>
        </p:spPr>
      </p:pic>
      <p:pic>
        <p:nvPicPr>
          <p:cNvPr id="11" name="Picture 10" descr="A close up of a computer&#10;&#10;AI-generated content may be incorrect.">
            <a:extLst>
              <a:ext uri="{FF2B5EF4-FFF2-40B4-BE49-F238E27FC236}">
                <a16:creationId xmlns:a16="http://schemas.microsoft.com/office/drawing/2014/main" id="{18CCB635-F52A-C311-D435-41782F0A933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13677" y="1241143"/>
            <a:ext cx="2352674" cy="1303031"/>
          </a:xfrm>
          <a:prstGeom prst="rect">
            <a:avLst/>
          </a:prstGeom>
        </p:spPr>
      </p:pic>
      <p:sp>
        <p:nvSpPr>
          <p:cNvPr id="12" name="Rectangle 11">
            <a:extLst>
              <a:ext uri="{FF2B5EF4-FFF2-40B4-BE49-F238E27FC236}">
                <a16:creationId xmlns:a16="http://schemas.microsoft.com/office/drawing/2014/main" id="{41E062DE-E887-BD6C-3F26-C3A431596B24}"/>
              </a:ext>
            </a:extLst>
          </p:cNvPr>
          <p:cNvSpPr/>
          <p:nvPr/>
        </p:nvSpPr>
        <p:spPr>
          <a:xfrm>
            <a:off x="913677" y="5397318"/>
            <a:ext cx="2352672" cy="655499"/>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B40051-AC0D-B5E4-2130-E7DE68C14E94}"/>
              </a:ext>
            </a:extLst>
          </p:cNvPr>
          <p:cNvSpPr/>
          <p:nvPr/>
        </p:nvSpPr>
        <p:spPr>
          <a:xfrm>
            <a:off x="912426" y="2544174"/>
            <a:ext cx="2352672" cy="631915"/>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C3ED082-E35B-3D88-5B5D-1F499D6C85D0}"/>
              </a:ext>
            </a:extLst>
          </p:cNvPr>
          <p:cNvSpPr/>
          <p:nvPr/>
        </p:nvSpPr>
        <p:spPr>
          <a:xfrm>
            <a:off x="3584333" y="2537776"/>
            <a:ext cx="2352672" cy="634330"/>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D7C5883-CEC3-9376-4C5E-1F4BF4139D6B}"/>
              </a:ext>
            </a:extLst>
          </p:cNvPr>
          <p:cNvSpPr/>
          <p:nvPr/>
        </p:nvSpPr>
        <p:spPr>
          <a:xfrm>
            <a:off x="6285053" y="5397317"/>
            <a:ext cx="2352672" cy="631915"/>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EBE1B2-F9F7-83A3-27F8-88E4B55CEF34}"/>
              </a:ext>
            </a:extLst>
          </p:cNvPr>
          <p:cNvSpPr/>
          <p:nvPr/>
        </p:nvSpPr>
        <p:spPr>
          <a:xfrm>
            <a:off x="8925645" y="5399733"/>
            <a:ext cx="2352672" cy="629500"/>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85DA30E-C03F-99DD-EE93-0FD479EE8A67}"/>
              </a:ext>
            </a:extLst>
          </p:cNvPr>
          <p:cNvSpPr txBox="1"/>
          <p:nvPr/>
        </p:nvSpPr>
        <p:spPr>
          <a:xfrm>
            <a:off x="3701562" y="2644330"/>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SMART GRID</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8" name="TextBox 17">
            <a:extLst>
              <a:ext uri="{FF2B5EF4-FFF2-40B4-BE49-F238E27FC236}">
                <a16:creationId xmlns:a16="http://schemas.microsoft.com/office/drawing/2014/main" id="{7FC8719E-D6BD-EA5A-B0B7-8E2C6AE5C59A}"/>
              </a:ext>
            </a:extLst>
          </p:cNvPr>
          <p:cNvSpPr txBox="1"/>
          <p:nvPr/>
        </p:nvSpPr>
        <p:spPr>
          <a:xfrm>
            <a:off x="6379730" y="5458949"/>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AUTOMOTIVE</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9" name="TextBox 18">
            <a:extLst>
              <a:ext uri="{FF2B5EF4-FFF2-40B4-BE49-F238E27FC236}">
                <a16:creationId xmlns:a16="http://schemas.microsoft.com/office/drawing/2014/main" id="{57EEC114-CB8F-A5B5-A10D-E30A93F87EB1}"/>
              </a:ext>
            </a:extLst>
          </p:cNvPr>
          <p:cNvSpPr txBox="1"/>
          <p:nvPr/>
        </p:nvSpPr>
        <p:spPr>
          <a:xfrm>
            <a:off x="9042871" y="5464426"/>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MILITARY &amp; GOV.</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20" name="TextBox 19">
            <a:extLst>
              <a:ext uri="{FF2B5EF4-FFF2-40B4-BE49-F238E27FC236}">
                <a16:creationId xmlns:a16="http://schemas.microsoft.com/office/drawing/2014/main" id="{2DD03958-7C10-D307-0265-18F6FC78B9BA}"/>
              </a:ext>
            </a:extLst>
          </p:cNvPr>
          <p:cNvSpPr txBox="1"/>
          <p:nvPr/>
        </p:nvSpPr>
        <p:spPr>
          <a:xfrm>
            <a:off x="1030903" y="5462015"/>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SECURE STORAGE</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21" name="TextBox 20">
            <a:extLst>
              <a:ext uri="{FF2B5EF4-FFF2-40B4-BE49-F238E27FC236}">
                <a16:creationId xmlns:a16="http://schemas.microsoft.com/office/drawing/2014/main" id="{8ADA8C11-B9F9-C061-265E-6D2488199194}"/>
              </a:ext>
            </a:extLst>
          </p:cNvPr>
          <p:cNvSpPr txBox="1"/>
          <p:nvPr/>
        </p:nvSpPr>
        <p:spPr>
          <a:xfrm>
            <a:off x="1029652" y="2639807"/>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IP PROTECTION</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22" name="Graphic 21">
            <a:extLst>
              <a:ext uri="{FF2B5EF4-FFF2-40B4-BE49-F238E27FC236}">
                <a16:creationId xmlns:a16="http://schemas.microsoft.com/office/drawing/2014/main" id="{6DBA4B97-865C-9771-CF3D-49697A8326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51930" y="3283972"/>
            <a:ext cx="813825" cy="567890"/>
          </a:xfrm>
          <a:prstGeom prst="rect">
            <a:avLst/>
          </a:prstGeom>
        </p:spPr>
      </p:pic>
      <p:pic>
        <p:nvPicPr>
          <p:cNvPr id="23" name="Picture 22" descr="A black background with a black square&#10;&#10;AI-generated content may be incorrect.">
            <a:extLst>
              <a:ext uri="{FF2B5EF4-FFF2-40B4-BE49-F238E27FC236}">
                <a16:creationId xmlns:a16="http://schemas.microsoft.com/office/drawing/2014/main" id="{6E9F4533-BDB3-E0F7-EC6A-0CD039B35C7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06486" y="6204649"/>
            <a:ext cx="1049671" cy="271165"/>
          </a:xfrm>
          <a:prstGeom prst="rect">
            <a:avLst/>
          </a:prstGeom>
        </p:spPr>
      </p:pic>
      <p:pic>
        <p:nvPicPr>
          <p:cNvPr id="24" name="Picture 23" descr="A black background with a black square&#10;&#10;AI-generated content may be incorrect.">
            <a:extLst>
              <a:ext uri="{FF2B5EF4-FFF2-40B4-BE49-F238E27FC236}">
                <a16:creationId xmlns:a16="http://schemas.microsoft.com/office/drawing/2014/main" id="{026BE09B-EBE1-91FB-0420-37D0061162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55381" y="6282949"/>
            <a:ext cx="1266762" cy="210029"/>
          </a:xfrm>
          <a:prstGeom prst="rect">
            <a:avLst/>
          </a:prstGeom>
        </p:spPr>
      </p:pic>
      <p:pic>
        <p:nvPicPr>
          <p:cNvPr id="25" name="Graphic 24">
            <a:extLst>
              <a:ext uri="{FF2B5EF4-FFF2-40B4-BE49-F238E27FC236}">
                <a16:creationId xmlns:a16="http://schemas.microsoft.com/office/drawing/2014/main" id="{8F7D1648-9808-A122-75B0-BFE02FF75EA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30599" y="6312002"/>
            <a:ext cx="456488" cy="456488"/>
          </a:xfrm>
          <a:prstGeom prst="rect">
            <a:avLst/>
          </a:prstGeom>
        </p:spPr>
      </p:pic>
      <p:pic>
        <p:nvPicPr>
          <p:cNvPr id="27" name="Picture 26" descr="A black background with a black square&#10;&#10;AI-generated content may be incorrect.">
            <a:extLst>
              <a:ext uri="{FF2B5EF4-FFF2-40B4-BE49-F238E27FC236}">
                <a16:creationId xmlns:a16="http://schemas.microsoft.com/office/drawing/2014/main" id="{C2D9C755-F1B0-11DA-CA7E-7C9C39EBA38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20269" y="3271722"/>
            <a:ext cx="936986" cy="496213"/>
          </a:xfrm>
          <a:prstGeom prst="rect">
            <a:avLst/>
          </a:prstGeom>
        </p:spPr>
      </p:pic>
      <p:pic>
        <p:nvPicPr>
          <p:cNvPr id="28" name="Picture 27" descr="A person holding a phone to a house&#10;&#10;AI-generated content may be incorrect.">
            <a:extLst>
              <a:ext uri="{FF2B5EF4-FFF2-40B4-BE49-F238E27FC236}">
                <a16:creationId xmlns:a16="http://schemas.microsoft.com/office/drawing/2014/main" id="{B483A334-4082-FAD0-48A9-D30A35C09175}"/>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3599369" y="4103785"/>
            <a:ext cx="2352672" cy="1323378"/>
          </a:xfrm>
          <a:prstGeom prst="rect">
            <a:avLst/>
          </a:prstGeom>
        </p:spPr>
      </p:pic>
      <p:sp>
        <p:nvSpPr>
          <p:cNvPr id="29" name="Rectangle 28">
            <a:extLst>
              <a:ext uri="{FF2B5EF4-FFF2-40B4-BE49-F238E27FC236}">
                <a16:creationId xmlns:a16="http://schemas.microsoft.com/office/drawing/2014/main" id="{1939200A-34EF-0507-D9E8-110B8FE49944}"/>
              </a:ext>
            </a:extLst>
          </p:cNvPr>
          <p:cNvSpPr/>
          <p:nvPr/>
        </p:nvSpPr>
        <p:spPr>
          <a:xfrm>
            <a:off x="3599369" y="5427163"/>
            <a:ext cx="2352672" cy="602069"/>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53E8C65-E308-DB62-4A38-9107551774D6}"/>
              </a:ext>
            </a:extLst>
          </p:cNvPr>
          <p:cNvSpPr txBox="1"/>
          <p:nvPr/>
        </p:nvSpPr>
        <p:spPr>
          <a:xfrm>
            <a:off x="3716595" y="5472071"/>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SMART HOME</a:t>
            </a:r>
          </a:p>
        </p:txBody>
      </p:sp>
      <p:sp>
        <p:nvSpPr>
          <p:cNvPr id="32" name="Rectangle 31">
            <a:extLst>
              <a:ext uri="{FF2B5EF4-FFF2-40B4-BE49-F238E27FC236}">
                <a16:creationId xmlns:a16="http://schemas.microsoft.com/office/drawing/2014/main" id="{E4AA4222-2CAC-2306-E252-C50A9B86F2E9}"/>
              </a:ext>
            </a:extLst>
          </p:cNvPr>
          <p:cNvSpPr/>
          <p:nvPr/>
        </p:nvSpPr>
        <p:spPr>
          <a:xfrm>
            <a:off x="6254987" y="2535360"/>
            <a:ext cx="2352672" cy="634329"/>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 </a:t>
            </a:r>
            <a:endParaRPr lang="en-US" dirty="0"/>
          </a:p>
        </p:txBody>
      </p:sp>
      <p:sp>
        <p:nvSpPr>
          <p:cNvPr id="33" name="TextBox 32">
            <a:extLst>
              <a:ext uri="{FF2B5EF4-FFF2-40B4-BE49-F238E27FC236}">
                <a16:creationId xmlns:a16="http://schemas.microsoft.com/office/drawing/2014/main" id="{D7CA33D4-9396-2BA7-CD5A-BDE6BEA5A4B0}"/>
              </a:ext>
            </a:extLst>
          </p:cNvPr>
          <p:cNvSpPr txBox="1"/>
          <p:nvPr/>
        </p:nvSpPr>
        <p:spPr>
          <a:xfrm>
            <a:off x="6372211" y="2637447"/>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INDUSTRY 4.0</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34" name="Picture 33" descr="A black background with a black square&#10;&#10;AI-generated content may be incorrect.">
            <a:extLst>
              <a:ext uri="{FF2B5EF4-FFF2-40B4-BE49-F238E27FC236}">
                <a16:creationId xmlns:a16="http://schemas.microsoft.com/office/drawing/2014/main" id="{8AD32973-AE81-6E62-616B-0D89026CB6D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880147" y="3358836"/>
            <a:ext cx="1039204" cy="165406"/>
          </a:xfrm>
          <a:prstGeom prst="rect">
            <a:avLst/>
          </a:prstGeom>
        </p:spPr>
      </p:pic>
      <p:pic>
        <p:nvPicPr>
          <p:cNvPr id="35" name="Picture 34" descr="A group of robotic arms in a factory&#10;&#10;AI-generated content may be incorrect.">
            <a:extLst>
              <a:ext uri="{FF2B5EF4-FFF2-40B4-BE49-F238E27FC236}">
                <a16:creationId xmlns:a16="http://schemas.microsoft.com/office/drawing/2014/main" id="{05FBE4D3-F30A-15F2-6E60-0518AF9BDE0B}"/>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6256812" y="1241143"/>
            <a:ext cx="2349021" cy="1343971"/>
          </a:xfrm>
          <a:prstGeom prst="rect">
            <a:avLst/>
          </a:prstGeom>
        </p:spPr>
      </p:pic>
      <p:pic>
        <p:nvPicPr>
          <p:cNvPr id="36" name="Picture 35" descr="A person looking at a large screen&#10;&#10;AI-generated content may be incorrect.">
            <a:extLst>
              <a:ext uri="{FF2B5EF4-FFF2-40B4-BE49-F238E27FC236}">
                <a16:creationId xmlns:a16="http://schemas.microsoft.com/office/drawing/2014/main" id="{1B9B61CE-8479-658B-A960-94E6E099FF8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925640" y="1241143"/>
            <a:ext cx="2352672" cy="1323378"/>
          </a:xfrm>
          <a:prstGeom prst="rect">
            <a:avLst/>
          </a:prstGeom>
        </p:spPr>
      </p:pic>
      <p:sp>
        <p:nvSpPr>
          <p:cNvPr id="37" name="Rectangle 36">
            <a:extLst>
              <a:ext uri="{FF2B5EF4-FFF2-40B4-BE49-F238E27FC236}">
                <a16:creationId xmlns:a16="http://schemas.microsoft.com/office/drawing/2014/main" id="{865196C8-C440-A3C7-4B93-79A8A6D328AD}"/>
              </a:ext>
            </a:extLst>
          </p:cNvPr>
          <p:cNvSpPr/>
          <p:nvPr/>
        </p:nvSpPr>
        <p:spPr>
          <a:xfrm>
            <a:off x="8925640" y="2562106"/>
            <a:ext cx="2352672" cy="631915"/>
          </a:xfrm>
          <a:prstGeom prst="rect">
            <a:avLst/>
          </a:prstGeom>
          <a:solidFill>
            <a:srgbClr val="5675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8D82083-E52C-A120-863E-B4D22A3B2118}"/>
              </a:ext>
            </a:extLst>
          </p:cNvPr>
          <p:cNvSpPr txBox="1"/>
          <p:nvPr/>
        </p:nvSpPr>
        <p:spPr>
          <a:xfrm>
            <a:off x="9073282" y="2644330"/>
            <a:ext cx="2118220" cy="338554"/>
          </a:xfrm>
          <a:prstGeom prst="rect">
            <a:avLst/>
          </a:prstGeom>
          <a:noFill/>
        </p:spPr>
        <p:txBody>
          <a:bodyPr wrap="square" rtlCol="0">
            <a:spAutoFit/>
          </a:bodyPr>
          <a:lstStyle/>
          <a:p>
            <a:pPr algn="ctr"/>
            <a:r>
              <a:rPr lang="fr-FR"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HEALTHCARE</a:t>
            </a:r>
            <a:endPar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39" name="Picture 38" descr="A black and grey logo&#10;&#10;AI-generated content may be incorrect.">
            <a:extLst>
              <a:ext uri="{FF2B5EF4-FFF2-40B4-BE49-F238E27FC236}">
                <a16:creationId xmlns:a16="http://schemas.microsoft.com/office/drawing/2014/main" id="{51DC242F-4622-74E6-CEA0-A00E7E98D31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571493" y="3339330"/>
            <a:ext cx="1159375" cy="201079"/>
          </a:xfrm>
          <a:prstGeom prst="rect">
            <a:avLst/>
          </a:prstGeom>
        </p:spPr>
      </p:pic>
      <p:pic>
        <p:nvPicPr>
          <p:cNvPr id="40" name="Picture 2">
            <a:extLst>
              <a:ext uri="{FF2B5EF4-FFF2-40B4-BE49-F238E27FC236}">
                <a16:creationId xmlns:a16="http://schemas.microsoft.com/office/drawing/2014/main" id="{67E3CD3F-9685-11B2-E2E2-BA14B1A2074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243052" y="5711952"/>
            <a:ext cx="1091145" cy="37792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461E529D-6C67-80FD-44DF-CA76359F72A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234562" y="5797503"/>
            <a:ext cx="1734827" cy="1084267"/>
          </a:xfrm>
          <a:prstGeom prst="rect">
            <a:avLst/>
          </a:prstGeom>
        </p:spPr>
      </p:pic>
      <p:sp>
        <p:nvSpPr>
          <p:cNvPr id="41" name="Rectangle 40">
            <a:extLst>
              <a:ext uri="{FF2B5EF4-FFF2-40B4-BE49-F238E27FC236}">
                <a16:creationId xmlns:a16="http://schemas.microsoft.com/office/drawing/2014/main" id="{FB5903DD-15FE-CD31-E34A-94C86F5A283C}"/>
              </a:ext>
            </a:extLst>
          </p:cNvPr>
          <p:cNvSpPr/>
          <p:nvPr/>
        </p:nvSpPr>
        <p:spPr>
          <a:xfrm>
            <a:off x="3591935" y="6027329"/>
            <a:ext cx="2352672" cy="6020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AA4608A5-CA2B-58F1-0909-BFFF890B758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296311" y="6109743"/>
            <a:ext cx="975667" cy="346412"/>
          </a:xfrm>
          <a:prstGeom prst="rect">
            <a:avLst/>
          </a:prstGeom>
        </p:spPr>
      </p:pic>
    </p:spTree>
    <p:extLst>
      <p:ext uri="{BB962C8B-B14F-4D97-AF65-F5344CB8AC3E}">
        <p14:creationId xmlns:p14="http://schemas.microsoft.com/office/powerpoint/2010/main" val="16650953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1F497D"/>
      </a:dk2>
      <a:lt2>
        <a:srgbClr val="EEECE1"/>
      </a:lt2>
      <a:accent1>
        <a:srgbClr val="7950F2"/>
      </a:accent1>
      <a:accent2>
        <a:srgbClr val="5C7CFA"/>
      </a:accent2>
      <a:accent3>
        <a:srgbClr val="339AF0"/>
      </a:accent3>
      <a:accent4>
        <a:srgbClr val="8064A2"/>
      </a:accent4>
      <a:accent5>
        <a:srgbClr val="4BACC6"/>
      </a:accent5>
      <a:accent6>
        <a:srgbClr val="F79646"/>
      </a:accent6>
      <a:hlink>
        <a:srgbClr val="0000FF"/>
      </a:hlink>
      <a:folHlink>
        <a:srgbClr val="800080"/>
      </a:folHlink>
    </a:clrScheme>
    <a:fontScheme name="Personnalisé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0" bIns="0" rtlCol="0" anchor="b" anchorCtr="0">
        <a:noAutofit/>
      </a:bodyPr>
      <a:lstStyle>
        <a:defPPr algn="l">
          <a:defRPr sz="2000" dirty="0" err="1">
            <a:solidFill>
              <a:schemeClr val="tx1"/>
            </a:solidFill>
          </a:defRPr>
        </a:defPPr>
      </a:lstStyle>
    </a:txDef>
  </a:objectDefaults>
  <a:extraClrSchemeLst/>
  <a:extLst>
    <a:ext uri="{05A4C25C-085E-4340-85A3-A5531E510DB2}">
      <thm15:themeFamily xmlns:thm15="http://schemas.microsoft.com/office/thememl/2012/main" name="powerpoint template - SEAL SQ" id="{16CFBF4A-302E-4FBB-944A-52892CF80F78}" vid="{86DE4944-1A8C-40E3-8EC4-248DA519981D}"/>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antum Days Template" id="{BA134564-C403-43BA-BF48-233CADB21B8C}" vid="{ABE66895-44D5-4D0D-9F09-344ABB4927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73EF3978F8631418AC5DBEE0016DF18" ma:contentTypeVersion="15" ma:contentTypeDescription="Ein neues Dokument erstellen." ma:contentTypeScope="" ma:versionID="96f9302da17aed45bfd0c64dca20673c">
  <xsd:schema xmlns:xsd="http://www.w3.org/2001/XMLSchema" xmlns:xs="http://www.w3.org/2001/XMLSchema" xmlns:p="http://schemas.microsoft.com/office/2006/metadata/properties" xmlns:ns3="f116553c-f143-4569-95ac-548c31a724b5" xmlns:ns4="5df96eb1-b517-4c1a-9bab-1b686497687b" targetNamespace="http://schemas.microsoft.com/office/2006/metadata/properties" ma:root="true" ma:fieldsID="a10002e6ca76f6cde34d61be4b0026f3" ns3:_="" ns4:_="">
    <xsd:import namespace="f116553c-f143-4569-95ac-548c31a724b5"/>
    <xsd:import namespace="5df96eb1-b517-4c1a-9bab-1b686497687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6553c-f143-4569-95ac-548c31a724b5"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f96eb1-b517-4c1a-9bab-1b686497687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df96eb1-b517-4c1a-9bab-1b686497687b" xsi:nil="true"/>
  </documentManagement>
</p:properties>
</file>

<file path=customXml/itemProps1.xml><?xml version="1.0" encoding="utf-8"?>
<ds:datastoreItem xmlns:ds="http://schemas.openxmlformats.org/officeDocument/2006/customXml" ds:itemID="{B29D9D92-2A25-43FE-86B1-BD08680E47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16553c-f143-4569-95ac-548c31a724b5"/>
    <ds:schemaRef ds:uri="5df96eb1-b517-4c1a-9bab-1b68649768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2632E1-7C5C-408C-A012-CBF12B6F3BA6}">
  <ds:schemaRefs>
    <ds:schemaRef ds:uri="http://schemas.microsoft.com/sharepoint/v3/contenttype/forms"/>
  </ds:schemaRefs>
</ds:datastoreItem>
</file>

<file path=customXml/itemProps3.xml><?xml version="1.0" encoding="utf-8"?>
<ds:datastoreItem xmlns:ds="http://schemas.openxmlformats.org/officeDocument/2006/customXml" ds:itemID="{6C66A5EC-F7DB-4254-A382-0DD67131F1BE}">
  <ds:schemaRefs>
    <ds:schemaRef ds:uri="http://schemas.microsoft.com/office/infopath/2007/PartnerControls"/>
    <ds:schemaRef ds:uri="http://www.w3.org/XML/1998/namespace"/>
    <ds:schemaRef ds:uri="f116553c-f143-4569-95ac-548c31a724b5"/>
    <ds:schemaRef ds:uri="http://schemas.microsoft.com/office/2006/documentManagement/types"/>
    <ds:schemaRef ds:uri="http://purl.org/dc/terms/"/>
    <ds:schemaRef ds:uri="http://purl.org/dc/elements/1.1/"/>
    <ds:schemaRef ds:uri="http://schemas.openxmlformats.org/package/2006/metadata/core-properties"/>
    <ds:schemaRef ds:uri="5df96eb1-b517-4c1a-9bab-1b686497687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2858</TotalTime>
  <Words>2118</Words>
  <Application>Microsoft Office PowerPoint</Application>
  <PresentationFormat>Widescreen</PresentationFormat>
  <Paragraphs>397</Paragraphs>
  <Slides>21</Slides>
  <Notes>12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4" baseType="lpstr">
      <vt:lpstr>ＭＳ Ｐゴシック</vt:lpstr>
      <vt:lpstr>Aptos</vt:lpstr>
      <vt:lpstr>Aptos Display</vt:lpstr>
      <vt:lpstr>Arial</vt:lpstr>
      <vt:lpstr>Calibri</vt:lpstr>
      <vt:lpstr>Century Gothic</vt:lpstr>
      <vt:lpstr>Courier New</vt:lpstr>
      <vt:lpstr>Helvetica Neue</vt:lpstr>
      <vt:lpstr>Roboto</vt:lpstr>
      <vt:lpstr>Roboto Medium</vt:lpstr>
      <vt:lpstr>Thème Office</vt:lpstr>
      <vt:lpstr>1_Thème Office</vt:lpstr>
      <vt:lpstr>think-cell Slide</vt:lpstr>
      <vt:lpstr>PowerPoint Presentation</vt:lpstr>
      <vt:lpstr>PowerPoint Presentation</vt:lpstr>
      <vt:lpstr>Key Figures</vt:lpstr>
      <vt:lpstr>PowerPoint Presentation</vt:lpstr>
      <vt:lpstr>PowerPoint Presentation</vt:lpstr>
      <vt:lpstr>PowerPoint Presentation</vt:lpstr>
      <vt:lpstr>Who We Are</vt:lpstr>
      <vt:lpstr>What We Sell</vt:lpstr>
      <vt:lpstr>Typical Markets &amp; Customers</vt:lpstr>
      <vt:lpstr>Key Differentiators</vt:lpstr>
      <vt:lpstr>PowerPoint Presentation</vt:lpstr>
      <vt:lpstr>PowerPoint Presentation</vt:lpstr>
      <vt:lpstr>PowerPoint Presentation</vt:lpstr>
      <vt:lpstr>PowerPoint Presentation</vt:lpstr>
      <vt:lpstr>Highlight on SEALSQ’s Quantum Resistant Offer (QUASAR)</vt:lpstr>
      <vt:lpstr>IC’ALPS Acquisition Strengthens ASIC Capabilities</vt:lpstr>
      <vt:lpstr>Test &amp; Personalization Centers</vt:lpstr>
      <vt:lpstr>PowerPoint Presentation</vt:lpstr>
      <vt:lpstr>Financial Overview &amp; Guidance</vt:lpstr>
      <vt:lpstr>Key Figures</vt:lpstr>
      <vt:lpstr>Contact Us</vt:lpstr>
    </vt:vector>
  </TitlesOfParts>
  <Company>WISeKey Semiconductors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SANCHEZ-GAUTHIER</dc:creator>
  <cp:lastModifiedBy>Lena Cati</cp:lastModifiedBy>
  <cp:revision>124</cp:revision>
  <dcterms:created xsi:type="dcterms:W3CDTF">2025-05-15T15:17:43Z</dcterms:created>
  <dcterms:modified xsi:type="dcterms:W3CDTF">2026-03-09T11:40:27Z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0x010100C73EF3978F8631418AC5DBEE0016DF18</vt:lpwstr>
  </property>
</Properties>
</file>