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21"/>
  </p:notesMasterIdLst>
  <p:sldIdLst>
    <p:sldId id="2147483143" r:id="rId3"/>
    <p:sldId id="2147483142" r:id="rId4"/>
    <p:sldId id="2147483144" r:id="rId5"/>
    <p:sldId id="2147483146" r:id="rId6"/>
    <p:sldId id="2147483148" r:id="rId7"/>
    <p:sldId id="2147483125" r:id="rId8"/>
    <p:sldId id="2147483150" r:id="rId9"/>
    <p:sldId id="2147483152" r:id="rId10"/>
    <p:sldId id="11407" r:id="rId11"/>
    <p:sldId id="2147483145" r:id="rId12"/>
    <p:sldId id="11414" r:id="rId13"/>
    <p:sldId id="2147483139" r:id="rId14"/>
    <p:sldId id="277" r:id="rId15"/>
    <p:sldId id="2147483151" r:id="rId16"/>
    <p:sldId id="2147483154" r:id="rId17"/>
    <p:sldId id="2147483153" r:id="rId18"/>
    <p:sldId id="11393" r:id="rId19"/>
    <p:sldId id="2147483155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65F1"/>
    <a:srgbClr val="7850F2"/>
    <a:srgbClr val="2C2C2C"/>
    <a:srgbClr val="252525"/>
    <a:srgbClr val="1E1E1E"/>
    <a:srgbClr val="313131"/>
    <a:srgbClr val="232323"/>
    <a:srgbClr val="282828"/>
    <a:srgbClr val="3A3A3A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bg1"/>
                </a:solidFill>
              </a:rPr>
              <a:t>2026 Estimated Market Demand up to 1Bn PQ Chips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4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70D-4AA0-B183-A3F2986A782C}"/>
              </c:ext>
            </c:extLst>
          </c:dPt>
          <c:dPt>
            <c:idx val="1"/>
            <c:bubble3D val="0"/>
            <c:spPr>
              <a:solidFill>
                <a:schemeClr val="accent3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70D-4AA0-B183-A3F2986A782C}"/>
              </c:ext>
            </c:extLst>
          </c:dPt>
          <c:dPt>
            <c:idx val="2"/>
            <c:bubble3D val="0"/>
            <c:spPr>
              <a:solidFill>
                <a:schemeClr val="accent3">
                  <a:tint val="8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70D-4AA0-B183-A3F2986A782C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70D-4AA0-B183-A3F2986A782C}"/>
              </c:ext>
            </c:extLst>
          </c:dPt>
          <c:dPt>
            <c:idx val="4"/>
            <c:bubble3D val="0"/>
            <c:spPr>
              <a:solidFill>
                <a:schemeClr val="accent3">
                  <a:shade val="8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B1E-402B-95F8-E73437EBBEFB}"/>
              </c:ext>
            </c:extLst>
          </c:dPt>
          <c:dPt>
            <c:idx val="5"/>
            <c:bubble3D val="0"/>
            <c:spPr>
              <a:solidFill>
                <a:schemeClr val="accent3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B1E-402B-95F8-E73437EBBEFB}"/>
              </c:ext>
            </c:extLst>
          </c:dPt>
          <c:dPt>
            <c:idx val="6"/>
            <c:bubble3D val="0"/>
            <c:spPr>
              <a:solidFill>
                <a:schemeClr val="accent3">
                  <a:shade val="4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B1E-402B-95F8-E73437EBBEFB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0D-4AA0-B183-A3F2986A782C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0D-4AA0-B183-A3F2986A782C}"/>
                </c:ext>
              </c:extLst>
            </c:dLbl>
            <c:dLbl>
              <c:idx val="2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0D-4AA0-B183-A3F2986A782C}"/>
                </c:ext>
              </c:extLst>
            </c:dLbl>
            <c:dLbl>
              <c:idx val="3"/>
              <c:layout>
                <c:manualLayout>
                  <c:x val="0.14421713940233097"/>
                  <c:y val="-4.29402329696201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0D-4AA0-B183-A3F2986A782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Automotive </c:v>
                </c:pt>
                <c:pt idx="1">
                  <c:v>Smart Cities</c:v>
                </c:pt>
                <c:pt idx="2">
                  <c:v>Healthcare</c:v>
                </c:pt>
                <c:pt idx="3">
                  <c:v>Defense</c:v>
                </c:pt>
                <c:pt idx="4">
                  <c:v>Satellites</c:v>
                </c:pt>
                <c:pt idx="5">
                  <c:v>Aviation</c:v>
                </c:pt>
                <c:pt idx="6">
                  <c:v>Drones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642</c:v>
                </c:pt>
                <c:pt idx="1">
                  <c:v>200</c:v>
                </c:pt>
                <c:pt idx="2">
                  <c:v>35</c:v>
                </c:pt>
                <c:pt idx="3">
                  <c:v>15</c:v>
                </c:pt>
                <c:pt idx="4">
                  <c:v>0.2</c:v>
                </c:pt>
                <c:pt idx="5">
                  <c:v>0.3</c:v>
                </c:pt>
                <c:pt idx="6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0D-4AA0-B183-A3F2986A7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B179E5-0993-4CB0-A6B1-5EF5F30EEBFA}" type="doc">
      <dgm:prSet loTypeId="urn:microsoft.com/office/officeart/2005/8/layout/chevron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DB417A-810D-4317-BFC1-BB598BE85E40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/>
            <a:t>2024 NIST Standards</a:t>
          </a:r>
        </a:p>
      </dgm:t>
    </dgm:pt>
    <dgm:pt modelId="{0F05260E-0657-4ECF-ABA7-47282E1D50F1}" type="parTrans" cxnId="{47305E3E-24E5-4C85-A5CE-312F2F63CCAA}">
      <dgm:prSet/>
      <dgm:spPr/>
      <dgm:t>
        <a:bodyPr/>
        <a:lstStyle/>
        <a:p>
          <a:endParaRPr lang="en-US"/>
        </a:p>
      </dgm:t>
    </dgm:pt>
    <dgm:pt modelId="{C2708496-433B-4111-AC86-B8A055B6F3F6}" type="sibTrans" cxnId="{47305E3E-24E5-4C85-A5CE-312F2F63CCAA}">
      <dgm:prSet/>
      <dgm:spPr/>
      <dgm:t>
        <a:bodyPr/>
        <a:lstStyle/>
        <a:p>
          <a:endParaRPr lang="en-US"/>
        </a:p>
      </dgm:t>
    </dgm:pt>
    <dgm:pt modelId="{FFBE3672-ED9A-4B29-9B25-0ED931B9E00E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/>
            <a:t>2026 Mass Deployment</a:t>
          </a:r>
        </a:p>
      </dgm:t>
    </dgm:pt>
    <dgm:pt modelId="{F3005E29-8D6A-437F-BD35-B7E8BE5AC6CA}" type="parTrans" cxnId="{8B844E62-EA70-4E40-B9C0-63EF51528E82}">
      <dgm:prSet/>
      <dgm:spPr/>
      <dgm:t>
        <a:bodyPr/>
        <a:lstStyle/>
        <a:p>
          <a:endParaRPr lang="en-US"/>
        </a:p>
      </dgm:t>
    </dgm:pt>
    <dgm:pt modelId="{2541F015-DF84-4FA4-9EF1-CFC7E4DB6CE1}" type="sibTrans" cxnId="{8B844E62-EA70-4E40-B9C0-63EF51528E82}">
      <dgm:prSet/>
      <dgm:spPr/>
      <dgm:t>
        <a:bodyPr/>
        <a:lstStyle/>
        <a:p>
          <a:endParaRPr lang="en-US"/>
        </a:p>
      </dgm:t>
    </dgm:pt>
    <dgm:pt modelId="{3E1195A4-8B61-4873-9A30-AE50C80239E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/>
            <a:t>2030 ubiquitous PQ Chips/PKI</a:t>
          </a:r>
        </a:p>
      </dgm:t>
    </dgm:pt>
    <dgm:pt modelId="{91012744-182A-47F0-AE2A-9DA3E8BC161D}" type="parTrans" cxnId="{3C2C4A19-A7EE-4B3F-AA38-3E71CC28827F}">
      <dgm:prSet/>
      <dgm:spPr/>
      <dgm:t>
        <a:bodyPr/>
        <a:lstStyle/>
        <a:p>
          <a:endParaRPr lang="en-US"/>
        </a:p>
      </dgm:t>
    </dgm:pt>
    <dgm:pt modelId="{74D532D5-8B4E-4EE6-8193-B237BFD298E4}" type="sibTrans" cxnId="{3C2C4A19-A7EE-4B3F-AA38-3E71CC28827F}">
      <dgm:prSet/>
      <dgm:spPr/>
      <dgm:t>
        <a:bodyPr/>
        <a:lstStyle/>
        <a:p>
          <a:endParaRPr lang="en-US"/>
        </a:p>
      </dgm:t>
    </dgm:pt>
    <dgm:pt modelId="{A8C82A3B-6ACC-4F2A-B9E4-09EF7B8C2B07}" type="pres">
      <dgm:prSet presAssocID="{53B179E5-0993-4CB0-A6B1-5EF5F30EEBFA}" presName="Name0" presStyleCnt="0">
        <dgm:presLayoutVars>
          <dgm:dir/>
          <dgm:animLvl val="lvl"/>
          <dgm:resizeHandles val="exact"/>
        </dgm:presLayoutVars>
      </dgm:prSet>
      <dgm:spPr/>
    </dgm:pt>
    <dgm:pt modelId="{280AD126-BC89-4C05-BA1D-648C9ECF23AF}" type="pres">
      <dgm:prSet presAssocID="{76DB417A-810D-4317-BFC1-BB598BE85E40}" presName="parTxOnly" presStyleLbl="node1" presStyleIdx="0" presStyleCnt="3" custScaleY="109899" custLinFactNeighborX="6283">
        <dgm:presLayoutVars>
          <dgm:chMax val="0"/>
          <dgm:chPref val="0"/>
          <dgm:bulletEnabled val="1"/>
        </dgm:presLayoutVars>
      </dgm:prSet>
      <dgm:spPr/>
    </dgm:pt>
    <dgm:pt modelId="{D5ED0ACC-E451-4796-B4A5-B2135ADCBD9E}" type="pres">
      <dgm:prSet presAssocID="{C2708496-433B-4111-AC86-B8A055B6F3F6}" presName="parTxOnlySpace" presStyleCnt="0"/>
      <dgm:spPr/>
    </dgm:pt>
    <dgm:pt modelId="{D5948B77-BA28-41AA-B3DD-BD28AF4D9CCD}" type="pres">
      <dgm:prSet presAssocID="{FFBE3672-ED9A-4B29-9B25-0ED931B9E00E}" presName="parTxOnly" presStyleLbl="node1" presStyleIdx="1" presStyleCnt="3" custScaleY="110355" custLinFactNeighborX="6283">
        <dgm:presLayoutVars>
          <dgm:chMax val="0"/>
          <dgm:chPref val="0"/>
          <dgm:bulletEnabled val="1"/>
        </dgm:presLayoutVars>
      </dgm:prSet>
      <dgm:spPr/>
    </dgm:pt>
    <dgm:pt modelId="{D12CB28C-283E-42B5-94BB-03532D9574C3}" type="pres">
      <dgm:prSet presAssocID="{2541F015-DF84-4FA4-9EF1-CFC7E4DB6CE1}" presName="parTxOnlySpace" presStyleCnt="0"/>
      <dgm:spPr/>
    </dgm:pt>
    <dgm:pt modelId="{C87124C6-7069-4779-92CB-730D3041B020}" type="pres">
      <dgm:prSet presAssocID="{3E1195A4-8B61-4873-9A30-AE50C80239E8}" presName="parTxOnly" presStyleLbl="node1" presStyleIdx="2" presStyleCnt="3" custScaleX="169314" custScaleY="115260" custLinFactNeighborX="6283">
        <dgm:presLayoutVars>
          <dgm:chMax val="0"/>
          <dgm:chPref val="0"/>
          <dgm:bulletEnabled val="1"/>
        </dgm:presLayoutVars>
      </dgm:prSet>
      <dgm:spPr/>
    </dgm:pt>
  </dgm:ptLst>
  <dgm:cxnLst>
    <dgm:cxn modelId="{3C2C4A19-A7EE-4B3F-AA38-3E71CC28827F}" srcId="{53B179E5-0993-4CB0-A6B1-5EF5F30EEBFA}" destId="{3E1195A4-8B61-4873-9A30-AE50C80239E8}" srcOrd="2" destOrd="0" parTransId="{91012744-182A-47F0-AE2A-9DA3E8BC161D}" sibTransId="{74D532D5-8B4E-4EE6-8193-B237BFD298E4}"/>
    <dgm:cxn modelId="{47305E3E-24E5-4C85-A5CE-312F2F63CCAA}" srcId="{53B179E5-0993-4CB0-A6B1-5EF5F30EEBFA}" destId="{76DB417A-810D-4317-BFC1-BB598BE85E40}" srcOrd="0" destOrd="0" parTransId="{0F05260E-0657-4ECF-ABA7-47282E1D50F1}" sibTransId="{C2708496-433B-4111-AC86-B8A055B6F3F6}"/>
    <dgm:cxn modelId="{8B844E62-EA70-4E40-B9C0-63EF51528E82}" srcId="{53B179E5-0993-4CB0-A6B1-5EF5F30EEBFA}" destId="{FFBE3672-ED9A-4B29-9B25-0ED931B9E00E}" srcOrd="1" destOrd="0" parTransId="{F3005E29-8D6A-437F-BD35-B7E8BE5AC6CA}" sibTransId="{2541F015-DF84-4FA4-9EF1-CFC7E4DB6CE1}"/>
    <dgm:cxn modelId="{3D34A366-A884-41C6-B852-D719BD2CCB15}" type="presOf" srcId="{FFBE3672-ED9A-4B29-9B25-0ED931B9E00E}" destId="{D5948B77-BA28-41AA-B3DD-BD28AF4D9CCD}" srcOrd="0" destOrd="0" presId="urn:microsoft.com/office/officeart/2005/8/layout/chevron1"/>
    <dgm:cxn modelId="{E7E3A751-00B2-4413-B87E-E5B3ACFCEA8F}" type="presOf" srcId="{76DB417A-810D-4317-BFC1-BB598BE85E40}" destId="{280AD126-BC89-4C05-BA1D-648C9ECF23AF}" srcOrd="0" destOrd="0" presId="urn:microsoft.com/office/officeart/2005/8/layout/chevron1"/>
    <dgm:cxn modelId="{9FBADE71-4D84-4C97-84D4-B9E3E122E4E2}" type="presOf" srcId="{53B179E5-0993-4CB0-A6B1-5EF5F30EEBFA}" destId="{A8C82A3B-6ACC-4F2A-B9E4-09EF7B8C2B07}" srcOrd="0" destOrd="0" presId="urn:microsoft.com/office/officeart/2005/8/layout/chevron1"/>
    <dgm:cxn modelId="{93C2E89E-AC5B-43F8-B476-4A4A8DCA2CAF}" type="presOf" srcId="{3E1195A4-8B61-4873-9A30-AE50C80239E8}" destId="{C87124C6-7069-4779-92CB-730D3041B020}" srcOrd="0" destOrd="0" presId="urn:microsoft.com/office/officeart/2005/8/layout/chevron1"/>
    <dgm:cxn modelId="{A22EB84E-19E7-46DA-9216-38C5B11F6DEC}" type="presParOf" srcId="{A8C82A3B-6ACC-4F2A-B9E4-09EF7B8C2B07}" destId="{280AD126-BC89-4C05-BA1D-648C9ECF23AF}" srcOrd="0" destOrd="0" presId="urn:microsoft.com/office/officeart/2005/8/layout/chevron1"/>
    <dgm:cxn modelId="{6FF6163A-2EB5-4703-87DC-1F260258D4DE}" type="presParOf" srcId="{A8C82A3B-6ACC-4F2A-B9E4-09EF7B8C2B07}" destId="{D5ED0ACC-E451-4796-B4A5-B2135ADCBD9E}" srcOrd="1" destOrd="0" presId="urn:microsoft.com/office/officeart/2005/8/layout/chevron1"/>
    <dgm:cxn modelId="{53223BA5-F061-4C6F-B806-F8E35EAF8B45}" type="presParOf" srcId="{A8C82A3B-6ACC-4F2A-B9E4-09EF7B8C2B07}" destId="{D5948B77-BA28-41AA-B3DD-BD28AF4D9CCD}" srcOrd="2" destOrd="0" presId="urn:microsoft.com/office/officeart/2005/8/layout/chevron1"/>
    <dgm:cxn modelId="{605CA76F-C40B-40A1-8C1C-3BD00D5159E0}" type="presParOf" srcId="{A8C82A3B-6ACC-4F2A-B9E4-09EF7B8C2B07}" destId="{D12CB28C-283E-42B5-94BB-03532D9574C3}" srcOrd="3" destOrd="0" presId="urn:microsoft.com/office/officeart/2005/8/layout/chevron1"/>
    <dgm:cxn modelId="{3CBC6B81-F0E1-451B-9474-C30309B1FF57}" type="presParOf" srcId="{A8C82A3B-6ACC-4F2A-B9E4-09EF7B8C2B07}" destId="{C87124C6-7069-4779-92CB-730D3041B02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AD126-BC89-4C05-BA1D-648C9ECF23AF}">
      <dsp:nvSpPr>
        <dsp:cNvPr id="0" name=""/>
        <dsp:cNvSpPr/>
      </dsp:nvSpPr>
      <dsp:spPr>
        <a:xfrm>
          <a:off x="12451" y="888029"/>
          <a:ext cx="1740659" cy="765186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2024 NIST Standards</a:t>
          </a:r>
        </a:p>
      </dsp:txBody>
      <dsp:txXfrm>
        <a:off x="395044" y="888029"/>
        <a:ext cx="975473" cy="765186"/>
      </dsp:txXfrm>
    </dsp:sp>
    <dsp:sp modelId="{D5948B77-BA28-41AA-B3DD-BD28AF4D9CCD}">
      <dsp:nvSpPr>
        <dsp:cNvPr id="0" name=""/>
        <dsp:cNvSpPr/>
      </dsp:nvSpPr>
      <dsp:spPr>
        <a:xfrm>
          <a:off x="1579044" y="886442"/>
          <a:ext cx="1740659" cy="768361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2026 Mass Deployment</a:t>
          </a:r>
        </a:p>
      </dsp:txBody>
      <dsp:txXfrm>
        <a:off x="1963225" y="886442"/>
        <a:ext cx="972298" cy="768361"/>
      </dsp:txXfrm>
    </dsp:sp>
    <dsp:sp modelId="{C87124C6-7069-4779-92CB-730D3041B020}">
      <dsp:nvSpPr>
        <dsp:cNvPr id="0" name=""/>
        <dsp:cNvSpPr/>
      </dsp:nvSpPr>
      <dsp:spPr>
        <a:xfrm>
          <a:off x="3136216" y="869366"/>
          <a:ext cx="2947180" cy="802513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2030 ubiquitous PQ Chips/PKI</a:t>
          </a:r>
        </a:p>
      </dsp:txBody>
      <dsp:txXfrm>
        <a:off x="3537473" y="869366"/>
        <a:ext cx="2144667" cy="802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0B35BAE-814D-4323-BACA-FA26DE352B26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0CA2FA2-CCD8-4B73-8133-C83EC0294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3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2368">
              <a:defRPr/>
            </a:pPr>
            <a:fld id="{1110490D-513F-4191-856D-E86C34214177}" type="slidenum">
              <a:rPr lang="en-US" kern="0">
                <a:solidFill>
                  <a:sysClr val="windowText" lastClr="000000"/>
                </a:solidFill>
                <a:latin typeface="Calibri" panose="020F0502020204030204"/>
              </a:rPr>
              <a:pPr defTabSz="982368">
                <a:defRPr/>
              </a:pPr>
              <a:t>1</a:t>
            </a:fld>
            <a:endParaRPr lang="en-US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4232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1030-D2FA-D22F-39E5-F603F7C9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81973D10-E3B6-BE9E-9612-1504D85252D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40105973" indent="-39622567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208517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91923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175331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65873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3142144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625551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410895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84C21D2-5231-47CA-8A0F-51CF86079128}" type="datetime1">
              <a:rPr lang="en-US" altLang="fr-FR" sz="140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9/8/2025</a:t>
            </a:fld>
            <a:endParaRPr lang="en-US" altLang="fr-FR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08F9645E-FFCC-E687-0A66-5D14157116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40105973" indent="-39622567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208517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91923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175331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65873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3142144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625551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410895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AB2B4B6-D6CE-4757-A584-DFEBBE21E0E1}" type="slidenum">
              <a:rPr lang="en-US" altLang="fr-FR" sz="140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US" altLang="fr-FR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667057C4-39F1-F802-DCC5-BAEBCD6F97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1150" y="833438"/>
            <a:ext cx="7397750" cy="41608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A51ACD4E-F225-8B8D-9854-1E27C81DE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8730" y="5273038"/>
            <a:ext cx="5881580" cy="49924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156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372F2-295B-BE6F-8928-3E61C2D04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9AA34-F207-E22A-1B69-2A04E67FD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80CD28-9CE1-7585-F599-A6165FEA7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D591B-0498-0084-8822-9BC0569A6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1E050C8-74EF-C844-AAE2-2EA15024FB66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8940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A2FA2-CCD8-4B73-8133-C83EC02946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9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2C323-7356-616C-A02E-A9F44427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F1EEC-727F-D5B3-7AE7-A0ACD6D7F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EE4BF-8433-17EC-72A9-680F20781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C2FC9-0617-380E-B673-31F21CB13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21806">
              <a:defRPr/>
            </a:pPr>
            <a:fld id="{1110490D-513F-4191-856D-E86C34214177}" type="slidenum">
              <a:rPr lang="en-US" kern="0">
                <a:solidFill>
                  <a:sysClr val="windowText" lastClr="000000"/>
                </a:solidFill>
                <a:latin typeface="Calibri" panose="020F0502020204030204"/>
              </a:rPr>
              <a:pPr defTabSz="1021806">
                <a:defRPr/>
              </a:pPr>
              <a:t>7</a:t>
            </a:fld>
            <a:endParaRPr lang="en-US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780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F31C7-1836-28D2-3E3D-41E1F59AB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A302C-4EF3-AC80-38CA-067C67B03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B289E-D7CC-B8A5-78E1-D3F7C2740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8F940-0E3E-C396-F4BB-8E6A0768F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1E050C8-74EF-C844-AAE2-2EA15024FB66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8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9410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0942A79-905A-2A96-7E96-09EDA2DF2E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64757382-CC73-CC58-AB57-12C2DF16A4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07F5EFF-B8DA-7353-AE4B-FE2D28037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98174" indent="-30699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227960" indent="-245592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719144" indent="-245592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210328" indent="-245592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701512" indent="-2455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3192696" indent="-2455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683880" indent="-2455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4175064" indent="-2455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defTabSz="966612">
              <a:defRPr/>
            </a:pPr>
            <a:fld id="{B30A20CD-D702-497B-8FC4-8432854A41A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defTabSz="966612">
                <a:defRPr/>
              </a:pPr>
              <a:t>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6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A2FA2-CCD8-4B73-8133-C83EC02946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0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1030-D2FA-D22F-39E5-F603F7C9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81973D10-E3B6-BE9E-9612-1504D85252D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40105973" indent="-39622567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208517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91923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175331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65873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3142144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625551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410895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84C21D2-5231-47CA-8A0F-51CF86079128}" type="datetime1">
              <a:rPr lang="en-US" altLang="fr-FR" sz="140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9/8/2025</a:t>
            </a:fld>
            <a:endParaRPr lang="en-US" altLang="fr-FR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08F9645E-FFCC-E687-0A66-5D14157116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1pPr>
            <a:lvl2pPr marL="40105973" indent="-39622567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2pPr>
            <a:lvl3pPr marL="1208517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3pPr>
            <a:lvl4pPr marL="1691923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4pPr>
            <a:lvl5pPr marL="2175331" indent="-241703" defTabSz="104738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5pPr>
            <a:lvl6pPr marL="265873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6pPr>
            <a:lvl7pPr marL="3142144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7pPr>
            <a:lvl8pPr marL="3625551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8pPr>
            <a:lvl9pPr marL="4108957" indent="-241703" defTabSz="104738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AB2B4B6-D6CE-4757-A584-DFEBBE21E0E1}" type="slidenum">
              <a:rPr lang="en-US" altLang="fr-FR" sz="140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15</a:t>
            </a:fld>
            <a:endParaRPr lang="en-US" altLang="fr-FR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667057C4-39F1-F802-DCC5-BAEBCD6F97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1150" y="833438"/>
            <a:ext cx="7397750" cy="41608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A51ACD4E-F225-8B8D-9854-1E27C81DE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8730" y="5273038"/>
            <a:ext cx="5881580" cy="49924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6988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64BCC-E7A0-DABB-2E93-0945435B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2DC9D-FC20-3839-83E9-FCC1EB75A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230A0-AE0E-5AC8-A931-F460B7E76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541C3-D409-C1CB-F84E-40F3E940F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1110490D-513F-4191-856D-E86C34214177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16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979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5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ABA91BA-D649-43AA-B379-2E66101BA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" y="0"/>
            <a:ext cx="12181576" cy="6858000"/>
          </a:xfrm>
          <a:prstGeom prst="rect">
            <a:avLst/>
          </a:prstGeom>
        </p:spPr>
      </p:pic>
      <p:sp>
        <p:nvSpPr>
          <p:cNvPr id="11" name="Holder 2">
            <a:extLst>
              <a:ext uri="{FF2B5EF4-FFF2-40B4-BE49-F238E27FC236}">
                <a16:creationId xmlns:a16="http://schemas.microsoft.com/office/drawing/2014/main" id="{4D447CE9-72CD-471A-A85C-2FE7C0139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479" y="2458637"/>
            <a:ext cx="3508664" cy="1325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366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6E5FD35-8BDF-4A1C-9E7E-DB0F7E1B65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3171" y="4869969"/>
            <a:ext cx="2183469" cy="960736"/>
          </a:xfrm>
          <a:prstGeom prst="rect">
            <a:avLst/>
          </a:prstGeom>
        </p:spPr>
        <p:txBody>
          <a:bodyPr anchor="b" anchorCtr="0"/>
          <a:lstStyle>
            <a:lvl1pPr>
              <a:defRPr sz="1213"/>
            </a:lvl1pPr>
          </a:lstStyle>
          <a:p>
            <a:pPr algn="l"/>
            <a:r>
              <a:rPr lang="fr-FR" sz="1092" dirty="0" err="1">
                <a:solidFill>
                  <a:schemeClr val="tx1"/>
                </a:solidFill>
              </a:rPr>
              <a:t>Presented</a:t>
            </a:r>
            <a:r>
              <a:rPr lang="fr-FR" sz="1092" dirty="0">
                <a:solidFill>
                  <a:schemeClr val="tx1"/>
                </a:solidFill>
              </a:rPr>
              <a:t> By </a:t>
            </a:r>
          </a:p>
          <a:p>
            <a:pPr algn="l"/>
            <a:r>
              <a:rPr lang="fr-FR" sz="1092" dirty="0">
                <a:solidFill>
                  <a:schemeClr val="tx1"/>
                </a:solidFill>
              </a:rPr>
              <a:t>Hugues Desjardins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8CDA084F-237C-440B-B406-3A875F81B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35972" y="6048943"/>
            <a:ext cx="2183469" cy="218329"/>
          </a:xfrm>
          <a:prstGeom prst="rect">
            <a:avLst/>
          </a:prstGeom>
        </p:spPr>
        <p:txBody>
          <a:bodyPr anchor="t" anchorCtr="0"/>
          <a:lstStyle>
            <a:lvl1pPr>
              <a:defRPr sz="1213"/>
            </a:lvl1pPr>
          </a:lstStyle>
          <a:p>
            <a:pPr algn="l"/>
            <a:r>
              <a:rPr lang="fr-FR" sz="1092" dirty="0">
                <a:solidFill>
                  <a:schemeClr val="tx1"/>
                </a:solidFill>
              </a:rPr>
              <a:t>21/12/2022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BE734-321D-4022-8533-2E4F64AB6362}"/>
              </a:ext>
            </a:extLst>
          </p:cNvPr>
          <p:cNvSpPr/>
          <p:nvPr userDrawn="1"/>
        </p:nvSpPr>
        <p:spPr>
          <a:xfrm>
            <a:off x="9502165" y="328734"/>
            <a:ext cx="2445452" cy="1135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79F30E9-CC19-4EE0-B26E-1403492EE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66" y="172828"/>
            <a:ext cx="2239650" cy="8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3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77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5DA01-4963-4A51-A432-E458745B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DC994D-9C5F-4E87-B606-B232F8C71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SEALSQ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WISeKey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A4B039-976E-4B91-AAB1-964BE96A8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74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C7D5060-F8E0-49B4-80B2-7E502CC546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SEALSQ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WISeKey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86D75-F771-4D2D-873F-D5D93400CC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Espace réservé pour une image  10">
            <a:extLst>
              <a:ext uri="{FF2B5EF4-FFF2-40B4-BE49-F238E27FC236}">
                <a16:creationId xmlns:a16="http://schemas.microsoft.com/office/drawing/2014/main" id="{42B94051-DD64-41C3-A71F-D520761F9E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5068" y="634394"/>
            <a:ext cx="5545861" cy="53272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7FDFAE96-660E-4B72-B70B-544810C76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315" y="990013"/>
            <a:ext cx="3701265" cy="13536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26" b="0" i="0">
                <a:solidFill>
                  <a:schemeClr val="tx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 err="1"/>
              <a:t>Title</a:t>
            </a:r>
            <a:endParaRPr dirty="0"/>
          </a:p>
        </p:txBody>
      </p:sp>
      <p:sp>
        <p:nvSpPr>
          <p:cNvPr id="7" name="Espace réservé du texte 29">
            <a:extLst>
              <a:ext uri="{FF2B5EF4-FFF2-40B4-BE49-F238E27FC236}">
                <a16:creationId xmlns:a16="http://schemas.microsoft.com/office/drawing/2014/main" id="{2CA055C2-6469-439C-84F5-1FC0CBE795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33" y="2991952"/>
            <a:ext cx="5152526" cy="14382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940"/>
            </a:lvl1pPr>
          </a:lstStyle>
          <a:p>
            <a:pPr lvl="0"/>
            <a:r>
              <a:rPr lang="en-US" dirty="0"/>
              <a:t>Sed ac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id est. Morbi </a:t>
            </a:r>
            <a:r>
              <a:rPr lang="en-US" dirty="0" err="1"/>
              <a:t>pellentesque</a:t>
            </a:r>
            <a:r>
              <a:rPr lang="en-US" dirty="0"/>
              <a:t> nisi vel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lacinia. Vestibulum </a:t>
            </a:r>
            <a:r>
              <a:rPr lang="en-US" dirty="0" err="1"/>
              <a:t>rutrum</a:t>
            </a:r>
            <a:r>
              <a:rPr lang="en-US" dirty="0"/>
              <a:t> diam a mi </a:t>
            </a:r>
            <a:r>
              <a:rPr lang="en-US" dirty="0" err="1"/>
              <a:t>elementum</a:t>
            </a:r>
            <a:r>
              <a:rPr lang="en-US" dirty="0"/>
              <a:t>, vitae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sagittis</a:t>
            </a:r>
            <a:r>
              <a:rPr lang="en-US" dirty="0"/>
              <a:t>. Cras vel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et, auctor dolor. </a:t>
            </a:r>
            <a:r>
              <a:rPr lang="en-US" dirty="0" err="1"/>
              <a:t>Mauris</a:t>
            </a:r>
            <a:r>
              <a:rPr lang="en-US" dirty="0"/>
              <a:t> libero </a:t>
            </a:r>
            <a:r>
              <a:rPr lang="en-US" dirty="0" err="1"/>
              <a:t>lectus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in ligula vel,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mi.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auctor vel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8" name="Espace réservé du texte 31">
            <a:extLst>
              <a:ext uri="{FF2B5EF4-FFF2-40B4-BE49-F238E27FC236}">
                <a16:creationId xmlns:a16="http://schemas.microsoft.com/office/drawing/2014/main" id="{F9124085-49A4-42D7-BB02-E76445563B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34" y="634394"/>
            <a:ext cx="3711846" cy="785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13" b="1" i="0" u="none"/>
            </a:lvl1pPr>
          </a:lstStyle>
          <a:p>
            <a:r>
              <a:rPr lang="fr-FR" sz="1092" b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SURTITLE</a:t>
            </a:r>
          </a:p>
        </p:txBody>
      </p:sp>
    </p:spTree>
    <p:extLst>
      <p:ext uri="{BB962C8B-B14F-4D97-AF65-F5344CB8AC3E}">
        <p14:creationId xmlns:p14="http://schemas.microsoft.com/office/powerpoint/2010/main" val="310480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423"/>
            <a:ext cx="11675166" cy="694924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993654" y="0"/>
            <a:ext cx="5210352" cy="685800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07" y="4751614"/>
            <a:ext cx="635103" cy="516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07" y="5426364"/>
            <a:ext cx="635103" cy="51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07" y="6058642"/>
            <a:ext cx="635103" cy="51602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993654" y="-79423"/>
            <a:ext cx="5210352" cy="2542901"/>
          </a:xfrm>
          <a:prstGeom prst="rect">
            <a:avLst/>
          </a:prstGeom>
          <a:solidFill>
            <a:srgbClr val="ED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7595142" y="194789"/>
            <a:ext cx="3708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600" dirty="0">
                <a:solidFill>
                  <a:schemeClr val="tx1"/>
                </a:solidFill>
              </a:rPr>
              <a:t>The</a:t>
            </a:r>
            <a:r>
              <a:rPr lang="en-US" sz="3600" baseline="0" dirty="0">
                <a:solidFill>
                  <a:schemeClr val="tx1"/>
                </a:solidFill>
              </a:rPr>
              <a:t> </a:t>
            </a:r>
            <a:r>
              <a:rPr lang="en-US" sz="3600" b="1" baseline="0" dirty="0">
                <a:solidFill>
                  <a:schemeClr val="bg1"/>
                </a:solidFill>
              </a:rPr>
              <a:t>Vertical Cybersecurity Platform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" name="Content Placeholder 27"/>
          <p:cNvSpPr>
            <a:spLocks noGrp="1"/>
          </p:cNvSpPr>
          <p:nvPr>
            <p:ph sz="quarter" idx="11" hasCustomPrompt="1"/>
          </p:nvPr>
        </p:nvSpPr>
        <p:spPr>
          <a:xfrm>
            <a:off x="7356933" y="2700751"/>
            <a:ext cx="4495801" cy="13652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185716" y="4817638"/>
            <a:ext cx="2527681" cy="436096"/>
          </a:xfrm>
        </p:spPr>
        <p:txBody>
          <a:bodyPr anchor="ctr"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Place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199511" y="5450347"/>
            <a:ext cx="2527681" cy="436096"/>
          </a:xfrm>
        </p:spPr>
        <p:txBody>
          <a:bodyPr anchor="ctr"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Date 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185716" y="6101112"/>
            <a:ext cx="2527681" cy="436096"/>
          </a:xfrm>
        </p:spPr>
        <p:txBody>
          <a:bodyPr anchor="ctr"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916150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70339" y="381459"/>
            <a:ext cx="10515600" cy="434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000" b="1"/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645910" y="6492876"/>
            <a:ext cx="546090" cy="365125"/>
          </a:xfrm>
          <a:prstGeom prst="rect">
            <a:avLst/>
          </a:prstGeom>
          <a:solidFill>
            <a:srgbClr val="ED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3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37D52495-8A50-41BA-8C78-F8ED636CFE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333376"/>
            <a:ext cx="70338" cy="523874"/>
          </a:xfrm>
          <a:prstGeom prst="rect">
            <a:avLst/>
          </a:prstGeom>
          <a:solidFill>
            <a:srgbClr val="ED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906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169813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4373" y="2786103"/>
            <a:ext cx="3508664" cy="769891"/>
          </a:xfrm>
        </p:spPr>
        <p:txBody>
          <a:bodyPr lIns="0" tIns="0" rIns="0" bIns="0"/>
          <a:lstStyle>
            <a:lvl1pPr>
              <a:defRPr sz="5003" b="0" i="0">
                <a:solidFill>
                  <a:srgbClr val="202329"/>
                </a:solidFill>
                <a:latin typeface="Roboto Medium"/>
                <a:cs typeface="Robot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86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pPr marL="7701">
              <a:lnSpc>
                <a:spcPts val="1749"/>
              </a:lnSpc>
            </a:pPr>
            <a:r>
              <a:rPr lang="en-US" spc="-15"/>
              <a:t>00</a:t>
            </a:r>
            <a:endParaRPr lang="en-US" spc="-1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79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C1592B-01FE-2595-05B2-35268CF52165}"/>
              </a:ext>
            </a:extLst>
          </p:cNvPr>
          <p:cNvSpPr/>
          <p:nvPr userDrawn="1"/>
        </p:nvSpPr>
        <p:spPr>
          <a:xfrm>
            <a:off x="428" y="241"/>
            <a:ext cx="12191144" cy="1114639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schemeClr val="bg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E2667D-CFAF-4776-99D1-41F933F81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48" y="6276713"/>
            <a:ext cx="6267402" cy="316759"/>
          </a:xfrm>
        </p:spPr>
        <p:txBody>
          <a:bodyPr/>
          <a:lstStyle/>
          <a:p>
            <a:r>
              <a:rPr lang="en-US" dirty="0"/>
              <a:t>SEALSQ is a WISeKey Company - WISeKey Confidential Proprietary - WISeKey reserves the right to change these specifications without notice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B54E2-5956-4059-9D5D-7856546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2751C4BB-64D6-4552-93C8-25E7577D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4" y="264528"/>
            <a:ext cx="10742520" cy="8501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911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3725" y="1619250"/>
            <a:ext cx="11253788" cy="43640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50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Dots Background" preserve="1" userDrawn="1">
  <p:cSld name="Red Dots Background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/>
          <p:nvPr/>
        </p:nvSpPr>
        <p:spPr>
          <a:xfrm>
            <a:off x="-6485" y="0"/>
            <a:ext cx="12198485" cy="6876256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132" name="Google Shape;132;p34"/>
          <p:cNvPicPr preferRelativeResize="0"/>
          <p:nvPr userDrawn="1"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6029" y="3284167"/>
            <a:ext cx="12185971" cy="39912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4;p18">
            <a:extLst>
              <a:ext uri="{FF2B5EF4-FFF2-40B4-BE49-F238E27FC236}">
                <a16:creationId xmlns:a16="http://schemas.microsoft.com/office/drawing/2014/main" id="{0DFBBFA4-D1AF-F2D0-B3B2-AB8F2A3CDB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324082" cy="6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3600" b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35;p18">
            <a:extLst>
              <a:ext uri="{FF2B5EF4-FFF2-40B4-BE49-F238E27FC236}">
                <a16:creationId xmlns:a16="http://schemas.microsoft.com/office/drawing/2014/main" id="{270CCA16-CD4F-7DB8-3D07-05DC5FF217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9767" y="1000125"/>
            <a:ext cx="11324081" cy="517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entury Gothic"/>
              <a:buChar char="▪"/>
              <a:defRPr sz="240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entury Gothic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/>
              <a:buChar char="o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15" name="Google Shape;18;p17">
            <a:extLst>
              <a:ext uri="{FF2B5EF4-FFF2-40B4-BE49-F238E27FC236}">
                <a16:creationId xmlns:a16="http://schemas.microsoft.com/office/drawing/2014/main" id="{28B1737F-CF5F-CB86-681C-DDF779A144FF}"/>
              </a:ext>
            </a:extLst>
          </p:cNvPr>
          <p:cNvGrpSpPr/>
          <p:nvPr userDrawn="1"/>
        </p:nvGrpSpPr>
        <p:grpSpPr>
          <a:xfrm>
            <a:off x="12521308" y="3591593"/>
            <a:ext cx="422520" cy="2902784"/>
            <a:chOff x="12637436" y="1537783"/>
            <a:chExt cx="693019" cy="4761157"/>
          </a:xfrm>
        </p:grpSpPr>
        <p:grpSp>
          <p:nvGrpSpPr>
            <p:cNvPr id="16" name="Google Shape;19;p17">
              <a:extLst>
                <a:ext uri="{FF2B5EF4-FFF2-40B4-BE49-F238E27FC236}">
                  <a16:creationId xmlns:a16="http://schemas.microsoft.com/office/drawing/2014/main" id="{F4662AFE-2905-137E-4BC1-6B586CC4D38C}"/>
                </a:ext>
              </a:extLst>
            </p:cNvPr>
            <p:cNvGrpSpPr/>
            <p:nvPr/>
          </p:nvGrpSpPr>
          <p:grpSpPr>
            <a:xfrm>
              <a:off x="12637437" y="2204630"/>
              <a:ext cx="693018" cy="4094310"/>
              <a:chOff x="-3615072" y="-2443669"/>
              <a:chExt cx="1190849" cy="7311566"/>
            </a:xfrm>
          </p:grpSpPr>
          <p:sp>
            <p:nvSpPr>
              <p:cNvPr id="18" name="Google Shape;20;p17">
                <a:extLst>
                  <a:ext uri="{FF2B5EF4-FFF2-40B4-BE49-F238E27FC236}">
                    <a16:creationId xmlns:a16="http://schemas.microsoft.com/office/drawing/2014/main" id="{C604A334-BD8F-6431-8FDE-1F78C8988159}"/>
                  </a:ext>
                </a:extLst>
              </p:cNvPr>
              <p:cNvSpPr/>
              <p:nvPr/>
            </p:nvSpPr>
            <p:spPr>
              <a:xfrm>
                <a:off x="-3615069" y="-2443669"/>
                <a:ext cx="1190846" cy="144239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Century Gothic"/>
                  <a:buNone/>
                </a:pPr>
                <a:endParaRPr sz="3200" b="0" i="0" u="none" strike="noStrike" cap="none">
                  <a:solidFill>
                    <a:srgbClr val="FFFFFF"/>
                  </a:solidFill>
                  <a:latin typeface="Calibri" panose="020F0502020204030204" pitchFamily="34" charset="0"/>
                  <a:ea typeface="Century Gothic"/>
                  <a:cs typeface="Calibri" panose="020F0502020204030204" pitchFamily="34" charset="0"/>
                  <a:sym typeface="Century Gothic"/>
                </a:endParaRPr>
              </a:p>
            </p:txBody>
          </p:sp>
          <p:sp>
            <p:nvSpPr>
              <p:cNvPr id="19" name="Google Shape;21;p17">
                <a:extLst>
                  <a:ext uri="{FF2B5EF4-FFF2-40B4-BE49-F238E27FC236}">
                    <a16:creationId xmlns:a16="http://schemas.microsoft.com/office/drawing/2014/main" id="{E9E83FAE-BA99-43D3-3FE9-CC35396046ED}"/>
                  </a:ext>
                </a:extLst>
              </p:cNvPr>
              <p:cNvSpPr/>
              <p:nvPr/>
            </p:nvSpPr>
            <p:spPr>
              <a:xfrm>
                <a:off x="-3615072" y="-1252821"/>
                <a:ext cx="1190846" cy="1442392"/>
              </a:xfrm>
              <a:prstGeom prst="rect">
                <a:avLst/>
              </a:prstGeom>
              <a:solidFill>
                <a:srgbClr val="0079B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Century Gothic"/>
                  <a:buNone/>
                </a:pPr>
                <a:endParaRPr sz="3200" b="0" i="0" u="none" strike="noStrike" cap="none">
                  <a:solidFill>
                    <a:srgbClr val="FFFFFF"/>
                  </a:solidFill>
                  <a:latin typeface="Calibri" panose="020F0502020204030204" pitchFamily="34" charset="0"/>
                  <a:ea typeface="Century Gothic"/>
                  <a:cs typeface="Calibri" panose="020F0502020204030204" pitchFamily="34" charset="0"/>
                  <a:sym typeface="Century Gothic"/>
                </a:endParaRPr>
              </a:p>
            </p:txBody>
          </p:sp>
          <p:sp>
            <p:nvSpPr>
              <p:cNvPr id="20" name="Google Shape;22;p17">
                <a:extLst>
                  <a:ext uri="{FF2B5EF4-FFF2-40B4-BE49-F238E27FC236}">
                    <a16:creationId xmlns:a16="http://schemas.microsoft.com/office/drawing/2014/main" id="{3BEABD52-41C0-6595-54ED-E2F7962FB7BD}"/>
                  </a:ext>
                </a:extLst>
              </p:cNvPr>
              <p:cNvSpPr/>
              <p:nvPr/>
            </p:nvSpPr>
            <p:spPr>
              <a:xfrm>
                <a:off x="-3615072" y="-104506"/>
                <a:ext cx="1190846" cy="1442392"/>
              </a:xfrm>
              <a:prstGeom prst="rect">
                <a:avLst/>
              </a:prstGeom>
              <a:solidFill>
                <a:srgbClr val="DFEAF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Century Gothic"/>
                  <a:buNone/>
                </a:pPr>
                <a:endParaRPr sz="3200" b="0" i="0" u="none" strike="noStrike" cap="none">
                  <a:solidFill>
                    <a:srgbClr val="FFFFFF"/>
                  </a:solidFill>
                  <a:latin typeface="Calibri" panose="020F0502020204030204" pitchFamily="34" charset="0"/>
                  <a:ea typeface="Century Gothic"/>
                  <a:cs typeface="Calibri" panose="020F0502020204030204" pitchFamily="34" charset="0"/>
                  <a:sym typeface="Century Gothic"/>
                </a:endParaRPr>
              </a:p>
            </p:txBody>
          </p:sp>
          <p:sp>
            <p:nvSpPr>
              <p:cNvPr id="21" name="Google Shape;25;p17">
                <a:extLst>
                  <a:ext uri="{FF2B5EF4-FFF2-40B4-BE49-F238E27FC236}">
                    <a16:creationId xmlns:a16="http://schemas.microsoft.com/office/drawing/2014/main" id="{D72469FD-BAFE-83B9-9A02-09E9D0D05A5B}"/>
                  </a:ext>
                </a:extLst>
              </p:cNvPr>
              <p:cNvSpPr/>
              <p:nvPr/>
            </p:nvSpPr>
            <p:spPr>
              <a:xfrm>
                <a:off x="-3615072" y="3425505"/>
                <a:ext cx="1190846" cy="14423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Century Gothic"/>
                  <a:buNone/>
                </a:pPr>
                <a:endParaRPr sz="3200" b="0" i="0" u="none" strike="noStrike" cap="none">
                  <a:solidFill>
                    <a:srgbClr val="FFFFFF"/>
                  </a:solidFill>
                  <a:latin typeface="Calibri" panose="020F0502020204030204" pitchFamily="34" charset="0"/>
                  <a:ea typeface="Century Gothic"/>
                  <a:cs typeface="Calibri" panose="020F0502020204030204" pitchFamily="34" charset="0"/>
                  <a:sym typeface="Century Gothic"/>
                </a:endParaRPr>
              </a:p>
            </p:txBody>
          </p:sp>
          <p:sp>
            <p:nvSpPr>
              <p:cNvPr id="22" name="Google Shape;26;p17">
                <a:extLst>
                  <a:ext uri="{FF2B5EF4-FFF2-40B4-BE49-F238E27FC236}">
                    <a16:creationId xmlns:a16="http://schemas.microsoft.com/office/drawing/2014/main" id="{A110C6A1-6019-2B33-8EB7-FC012BB3DD37}"/>
                  </a:ext>
                </a:extLst>
              </p:cNvPr>
              <p:cNvSpPr/>
              <p:nvPr/>
            </p:nvSpPr>
            <p:spPr>
              <a:xfrm>
                <a:off x="-3615072" y="1337887"/>
                <a:ext cx="1190846" cy="1442392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Century Gothic"/>
                  <a:buNone/>
                </a:pPr>
                <a:endParaRPr sz="3200" b="0" i="0" u="none" strike="noStrike" cap="none">
                  <a:solidFill>
                    <a:srgbClr val="FFFFFF"/>
                  </a:solidFill>
                  <a:latin typeface="Calibri" panose="020F0502020204030204" pitchFamily="34" charset="0"/>
                  <a:ea typeface="Century Gothic"/>
                  <a:cs typeface="Calibri" panose="020F0502020204030204" pitchFamily="34" charset="0"/>
                  <a:sym typeface="Century Gothic"/>
                </a:endParaRPr>
              </a:p>
            </p:txBody>
          </p:sp>
        </p:grpSp>
        <p:sp>
          <p:nvSpPr>
            <p:cNvPr id="17" name="Google Shape;27;p17">
              <a:extLst>
                <a:ext uri="{FF2B5EF4-FFF2-40B4-BE49-F238E27FC236}">
                  <a16:creationId xmlns:a16="http://schemas.microsoft.com/office/drawing/2014/main" id="{CAC83E38-52D8-CC27-56E7-00131FD39A17}"/>
                </a:ext>
              </a:extLst>
            </p:cNvPr>
            <p:cNvSpPr/>
            <p:nvPr/>
          </p:nvSpPr>
          <p:spPr>
            <a:xfrm>
              <a:off x="12637436" y="1537783"/>
              <a:ext cx="693017" cy="8077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entury Gothic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7F0C9DF-D1FA-45A1-91F6-147FDC3E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564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AD9F-513A-E226-6AE7-0FE00C184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29E02-80E2-3D0B-049C-E2FE71E1F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81E6D-01CE-F914-B529-EB340261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E046C-4872-4ADF-AB48-87898DFD1A7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6DAC5-EEF4-BA62-1DF8-61DD6D87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B030B-C237-7840-D2F3-4B6C7FC8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22AC-2D1A-4636-B2D9-F6F36B4A2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1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45B9779-0001-460D-A4CA-2BEE27012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61"/>
            <a:ext cx="12192000" cy="6857519"/>
          </a:xfrm>
          <a:prstGeom prst="rect">
            <a:avLst/>
          </a:prstGeom>
        </p:spPr>
      </p:pic>
      <p:sp>
        <p:nvSpPr>
          <p:cNvPr id="11" name="Holder 2">
            <a:extLst>
              <a:ext uri="{FF2B5EF4-FFF2-40B4-BE49-F238E27FC236}">
                <a16:creationId xmlns:a16="http://schemas.microsoft.com/office/drawing/2014/main" id="{166E6F02-F391-4DFF-9805-C9966A9C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549" y="1349652"/>
            <a:ext cx="2405679" cy="42742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911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/>
              <a:t>OVERVIEW</a:t>
            </a:r>
            <a:endParaRPr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91D2EF8-34CD-4571-BC79-C7BF90430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0446" y="1918152"/>
            <a:ext cx="2695642" cy="427420"/>
          </a:xfrm>
          <a:prstGeom prst="rect">
            <a:avLst/>
          </a:prstGeom>
        </p:spPr>
        <p:txBody>
          <a:bodyPr>
            <a:noAutofit/>
          </a:bodyPr>
          <a:lstStyle>
            <a:lvl1pPr marL="207935" indent="-207935">
              <a:buFontTx/>
              <a:buBlip>
                <a:blip r:embed="rId3"/>
              </a:buBlip>
              <a:defRPr sz="194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/>
              <a:t>Part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9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19BD-0710-4639-FE1F-005BB327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A550-0D4E-0B78-C2FE-63D48B25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5CD9-45B5-4D41-B43A-EBC57FC45F2B}" type="datetime1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DAB86-51AA-D47F-34B3-C6BC808D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F09C1-4009-FAD5-E3F9-03BA15F3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97F-F00E-4E70-B27B-07F538C138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332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32EA0-42DD-C2EF-9306-0966A86868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2C3656-1F45-4F27-AD1D-CBB87AA6A2D3}" type="datetime1">
              <a:rPr lang="en-US"/>
              <a:pPr lvl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E1B8F-D62D-E9BF-B953-1CD7130E6D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210F2-53E3-7A75-8054-B34739F8E1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50A540-90C9-4EFA-871E-1B6E172935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FC8A2-2E16-197E-5905-EB58BE7231B0}"/>
              </a:ext>
            </a:extLst>
          </p:cNvPr>
          <p:cNvSpPr txBox="1">
            <a:spLocks/>
          </p:cNvSpPr>
          <p:nvPr/>
        </p:nvSpPr>
        <p:spPr>
          <a:xfrm>
            <a:off x="838200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2C3656-1F45-4F27-AD1D-CBB87AA6A2D3}" type="datetime1">
              <a:rPr lang="en-US" sz="1200" smtClean="0">
                <a:solidFill>
                  <a:schemeClr val="bg1"/>
                </a:solidFill>
              </a:rPr>
              <a:pPr/>
              <a:t>9/8/2025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988810-B49B-8F80-EA49-1E1109C4A72E}"/>
              </a:ext>
            </a:extLst>
          </p:cNvPr>
          <p:cNvSpPr txBox="1">
            <a:spLocks/>
          </p:cNvSpPr>
          <p:nvPr/>
        </p:nvSpPr>
        <p:spPr>
          <a:xfrm>
            <a:off x="4038600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defPPr>
              <a:defRPr lang="en-US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124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FEC6-6A80-BA70-1A45-242E362DEF2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66BF-14A3-4431-2376-6A47BC3A005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12DB4-875E-D4CB-0AA1-A3AE59D7FB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FF7F7A48-5585-4876-9E3E-2FBD8BDAA9C0}" type="datetime1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180DC-07CC-CC9C-8622-A9CC71BE1B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AED75-A7DE-02A0-C33E-9C6D5B692B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4D795A0-0A83-4094-B05C-C922BBDD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177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AB71-7553-B81B-377E-BEDC78EE62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6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CA602-33CD-66A7-43E8-6DE85F650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9DC33-6947-132E-7BE3-9A0A536F82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C3A71F-0C46-4F1E-8D02-94B170F7E2C8}" type="datetime1">
              <a:rPr lang="en-US"/>
              <a:pPr lvl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7877-4C30-D8AB-81C0-FED42EC474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289D7-68F3-3601-CC00-37115F0C57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F6FC9D-A3FE-403D-B50A-E6783607E4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6103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DA10-3793-06FF-5205-909F2E1098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0EDE9-9A6A-FBB8-0139-17CDB8AC07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4" y="1825627"/>
            <a:ext cx="5181603" cy="4351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AE9CB-5105-38B4-6CCC-D2222B22FCC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0DA0F-AE15-4FE8-5466-ADD140DC33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74FE3-BC61-4E3E-B4D0-4354F5B7517A}" type="datetime1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8CE65-61B7-C3E5-FA49-9D2C2147D1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BC5A8-9C7D-6802-094E-069520EE03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AA0CE-906F-4987-A7A1-D0ED32016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2081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953F-DDB8-5792-BD8C-F1A7730A0A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30"/>
            <a:ext cx="10515600" cy="13255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86867-C821-3FF7-0703-E96CF0516C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43BBE-C57A-46F8-7685-9AC4BF75D66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2"/>
            <a:ext cx="5157782" cy="36845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D29A7-E36A-68D9-0B12-C76DDF55620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46BC3F-0D0D-5A59-0B8A-6401D5A5E03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1" y="2505072"/>
            <a:ext cx="5183184" cy="36845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454FD-9732-6F62-B0F7-0465504FF2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C72F98-B59E-4A23-AED7-DF71FC0FC36C}" type="datetime1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8A0F5B-74B9-AAA7-9E12-2C77843DB8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C12D97-E744-855D-9B4D-437A5B2461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2B3956-D172-4F1A-A690-0564C726C4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DE8F37D-A44D-9335-E5DF-53A3BD92F41F}"/>
              </a:ext>
            </a:extLst>
          </p:cNvPr>
          <p:cNvSpPr txBox="1">
            <a:spLocks noGrp="1"/>
          </p:cNvSpPr>
          <p:nvPr>
            <p:ph idx="10"/>
          </p:nvPr>
        </p:nvSpPr>
        <p:spPr>
          <a:xfrm>
            <a:off x="839784" y="2505070"/>
            <a:ext cx="5157782" cy="36845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93331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C47A-734B-BC50-17A0-E9C383BD46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418A8-EFC5-1056-2EC7-3D73A435AE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EBA167-DB66-44EE-A241-20EF4D062075}" type="datetime1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5F9D9-6ED6-BA32-053A-91E2C33B19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6E4C7-E253-F2C5-A1D4-F89381F465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9B3AC-D56D-479E-955F-76BBBC2377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8034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808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10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62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FDB2F19-93C6-4E62-927B-CA991F1C43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" y="0"/>
            <a:ext cx="12181576" cy="6858000"/>
          </a:xfrm>
          <a:prstGeom prst="rect">
            <a:avLst/>
          </a:prstGeom>
        </p:spPr>
      </p:pic>
      <p:sp>
        <p:nvSpPr>
          <p:cNvPr id="10" name="Holder 2">
            <a:extLst>
              <a:ext uri="{FF2B5EF4-FFF2-40B4-BE49-F238E27FC236}">
                <a16:creationId xmlns:a16="http://schemas.microsoft.com/office/drawing/2014/main" id="{3B79C412-7A4C-4DCC-8294-2F436B052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6943" y="2103608"/>
            <a:ext cx="6724992" cy="1325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366" b="0" i="0">
                <a:solidFill>
                  <a:schemeClr val="tx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9501EAD-15BB-4C3F-BD18-0C3F4ACCC9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1" y="3429000"/>
            <a:ext cx="4022394" cy="6549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26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70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296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321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66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31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9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308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477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838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4038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6106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Roboto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67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9784" y="365130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2" lvl="0" indent="-2285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363" lvl="1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545" lvl="2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727" lvl="3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5909" lvl="4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090" lvl="5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5" lvl="8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839784" y="2505072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2" lvl="0" indent="-4063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363" lvl="1" indent="-3809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545" lvl="2" indent="-3555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727" lvl="3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5909" lvl="4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090" lvl="5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5" lvl="8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2" lvl="0" indent="-2285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363" lvl="1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545" lvl="2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727" lvl="3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5909" lvl="4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090" lvl="5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5" lvl="8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2" lvl="0" indent="-4063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363" lvl="1" indent="-3809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545" lvl="2" indent="-3555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727" lvl="3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5909" lvl="4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090" lvl="5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5" lvl="8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5"/>
          </p:nvPr>
        </p:nvSpPr>
        <p:spPr>
          <a:xfrm>
            <a:off x="839784" y="2505070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2" lvl="0" indent="-4063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363" lvl="1" indent="-3809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545" lvl="2" indent="-3555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727" lvl="3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5909" lvl="4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090" lvl="5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5" lvl="8" indent="-342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982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E2667D-CFAF-4776-99D1-41F933F81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SEALSQ is a WISeKey 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B54E2-5956-4059-9D5D-7856546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F6FC58F-4ED7-45F0-95BD-E5CEE5D4DB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734" y="1857035"/>
            <a:ext cx="10742520" cy="3580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4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63C7B2-D2EF-4B6F-BB60-C57FA3272E3E}"/>
              </a:ext>
            </a:extLst>
          </p:cNvPr>
          <p:cNvSpPr/>
          <p:nvPr userDrawn="1"/>
        </p:nvSpPr>
        <p:spPr>
          <a:xfrm>
            <a:off x="0" y="1"/>
            <a:ext cx="12192000" cy="1114717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2751C4BB-64D6-4552-93C8-25E7577D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4" y="264529"/>
            <a:ext cx="10742520" cy="8501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911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57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E2667D-CFAF-4776-99D1-41F933F81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SEALSQ is a WISeKey 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B54E2-5956-4059-9D5D-7856546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F6FC58F-4ED7-45F0-95BD-E5CEE5D4DB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734" y="1857034"/>
            <a:ext cx="10742520" cy="3580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4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63C7B2-D2EF-4B6F-BB60-C57FA3272E3E}"/>
              </a:ext>
            </a:extLst>
          </p:cNvPr>
          <p:cNvSpPr/>
          <p:nvPr userDrawn="1"/>
        </p:nvSpPr>
        <p:spPr>
          <a:xfrm>
            <a:off x="0" y="0"/>
            <a:ext cx="12192000" cy="1114717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2751C4BB-64D6-4552-93C8-25E7577D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4" y="264528"/>
            <a:ext cx="10742520" cy="8501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911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073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350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E2667D-CFAF-4776-99D1-41F933F81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SEALSQ is a WISeKey 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B54E2-5956-4059-9D5D-7856546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F6FC58F-4ED7-45F0-95BD-E5CEE5D4DB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734" y="1857035"/>
            <a:ext cx="10742520" cy="3580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4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en-US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2751C4BB-64D6-4552-93C8-25E7577D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4" y="264529"/>
            <a:ext cx="10742520" cy="8501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911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A1DBAD-2203-F3B2-AD46-313199D53E6F}"/>
              </a:ext>
            </a:extLst>
          </p:cNvPr>
          <p:cNvSpPr/>
          <p:nvPr userDrawn="1"/>
        </p:nvSpPr>
        <p:spPr>
          <a:xfrm>
            <a:off x="0" y="1"/>
            <a:ext cx="12192000" cy="1114717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</p:spTree>
    <p:extLst>
      <p:ext uri="{BB962C8B-B14F-4D97-AF65-F5344CB8AC3E}">
        <p14:creationId xmlns:p14="http://schemas.microsoft.com/office/powerpoint/2010/main" val="1339364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BD17-F787-3809-6D65-F851BEA5223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24CE9-A4F8-4D33-DDE7-527276AB976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2EA3E-DF12-6500-0065-C28E6065C3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4035B9-C2E9-4390-8DD0-1F8D83EF92D8}" type="datetime1">
              <a:rPr lang="en-US"/>
              <a:pPr lvl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CDC64-C055-8EB3-357D-BE91E78A53C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55AA4-62D9-CAF7-DB62-9343B4AA9C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653BD6-68F3-411B-AC7E-F8E9053577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692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A0DF41-A47F-4BC1-9AF6-F31646E2C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" y="0"/>
            <a:ext cx="12181576" cy="6858000"/>
          </a:xfrm>
          <a:prstGeom prst="rect">
            <a:avLst/>
          </a:prstGeom>
        </p:spPr>
      </p:pic>
      <p:sp>
        <p:nvSpPr>
          <p:cNvPr id="10" name="Holder 2">
            <a:extLst>
              <a:ext uri="{FF2B5EF4-FFF2-40B4-BE49-F238E27FC236}">
                <a16:creationId xmlns:a16="http://schemas.microsoft.com/office/drawing/2014/main" id="{3B79C412-7A4C-4DCC-8294-2F436B052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6943" y="2103608"/>
            <a:ext cx="6724992" cy="1325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366" b="0" i="0">
                <a:solidFill>
                  <a:schemeClr val="tx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dirty="0"/>
          </a:p>
        </p:txBody>
      </p:sp>
      <p:sp>
        <p:nvSpPr>
          <p:cNvPr id="8" name="Espace réservé du texte 16">
            <a:extLst>
              <a:ext uri="{FF2B5EF4-FFF2-40B4-BE49-F238E27FC236}">
                <a16:creationId xmlns:a16="http://schemas.microsoft.com/office/drawing/2014/main" id="{609F46E0-A74A-4F63-AD55-87B2C1F9FC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1" y="3429000"/>
            <a:ext cx="4022394" cy="6549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26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5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055E15-CD68-2B89-F53C-CD9DB3AC453D}"/>
              </a:ext>
            </a:extLst>
          </p:cNvPr>
          <p:cNvSpPr/>
          <p:nvPr userDrawn="1"/>
        </p:nvSpPr>
        <p:spPr>
          <a:xfrm>
            <a:off x="428" y="241"/>
            <a:ext cx="12191144" cy="1114639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schemeClr val="bg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E2667D-CFAF-4776-99D1-41F933F81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SEALSQ is a WISeKey 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B54E2-5956-4059-9D5D-7856546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F6FC58F-4ED7-45F0-95BD-E5CEE5D4DB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734" y="1857034"/>
            <a:ext cx="10742520" cy="3580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40"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3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6335DF8-3085-4E4C-B52D-4CE2EC2CC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" y="0"/>
            <a:ext cx="12181576" cy="6858000"/>
          </a:xfrm>
          <a:prstGeom prst="rect">
            <a:avLst/>
          </a:prstGeom>
        </p:spPr>
      </p:pic>
      <p:sp>
        <p:nvSpPr>
          <p:cNvPr id="10" name="Holder 2">
            <a:extLst>
              <a:ext uri="{FF2B5EF4-FFF2-40B4-BE49-F238E27FC236}">
                <a16:creationId xmlns:a16="http://schemas.microsoft.com/office/drawing/2014/main" id="{3B79C412-7A4C-4DCC-8294-2F436B052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6943" y="2103608"/>
            <a:ext cx="6724992" cy="13253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4366" b="0" i="0">
                <a:solidFill>
                  <a:schemeClr val="tx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dirty="0"/>
          </a:p>
        </p:txBody>
      </p:sp>
      <p:sp>
        <p:nvSpPr>
          <p:cNvPr id="8" name="Espace réservé du texte 16">
            <a:extLst>
              <a:ext uri="{FF2B5EF4-FFF2-40B4-BE49-F238E27FC236}">
                <a16:creationId xmlns:a16="http://schemas.microsoft.com/office/drawing/2014/main" id="{FC1C9939-6016-4F79-B1A6-E320D7733A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1" y="3429000"/>
            <a:ext cx="4022394" cy="6549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26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8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E2667D-CFAF-4776-99D1-41F933F81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SEALSQ is a WISeKey 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B54E2-5956-4059-9D5D-7856546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F6FC58F-4ED7-45F0-95BD-E5CEE5D4DB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734" y="1857034"/>
            <a:ext cx="10742520" cy="3580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4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en-US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2751C4BB-64D6-4552-93C8-25E7577D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4" y="264528"/>
            <a:ext cx="10742520" cy="8501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911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A1DBAD-2203-F3B2-AD46-313199D53E6F}"/>
              </a:ext>
            </a:extLst>
          </p:cNvPr>
          <p:cNvSpPr/>
          <p:nvPr userDrawn="1"/>
        </p:nvSpPr>
        <p:spPr>
          <a:xfrm>
            <a:off x="0" y="0"/>
            <a:ext cx="12192000" cy="1114717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</p:spTree>
    <p:extLst>
      <p:ext uri="{BB962C8B-B14F-4D97-AF65-F5344CB8AC3E}">
        <p14:creationId xmlns:p14="http://schemas.microsoft.com/office/powerpoint/2010/main" val="350918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E2667D-CFAF-4776-99D1-41F933F81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SEALSQ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WISeKey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9B54E2-5956-4059-9D5D-785654610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BF6FC58F-4ED7-45F0-95BD-E5CEE5D4DB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734" y="1857034"/>
            <a:ext cx="10742520" cy="35805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40"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fr-FR" dirty="0" err="1"/>
              <a:t>Text</a:t>
            </a:r>
            <a:endParaRPr lang="en-US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2751C4BB-64D6-4552-93C8-25E7577D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34" y="264528"/>
            <a:ext cx="10742520" cy="8501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911" b="0" i="0">
                <a:solidFill>
                  <a:schemeClr val="bg1"/>
                </a:solidFill>
                <a:latin typeface="Roboto Medium"/>
                <a:cs typeface="Roboto Medium"/>
              </a:defRPr>
            </a:lvl1pPr>
          </a:lstStyle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9B75B-A531-CC31-F445-1D003BDF3C91}"/>
              </a:ext>
            </a:extLst>
          </p:cNvPr>
          <p:cNvSpPr/>
          <p:nvPr userDrawn="1"/>
        </p:nvSpPr>
        <p:spPr>
          <a:xfrm>
            <a:off x="0" y="0"/>
            <a:ext cx="12192000" cy="1114717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</p:spTree>
    <p:extLst>
      <p:ext uri="{BB962C8B-B14F-4D97-AF65-F5344CB8AC3E}">
        <p14:creationId xmlns:p14="http://schemas.microsoft.com/office/powerpoint/2010/main" val="79586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BD62CCE-B760-4A88-A2BD-96BDA533A72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834" y="6155258"/>
            <a:ext cx="1540100" cy="600536"/>
          </a:xfrm>
          <a:prstGeom prst="rect">
            <a:avLst/>
          </a:prstGeom>
        </p:spPr>
      </p:pic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2624BD57-1146-46C9-87C8-38442300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FF96D70-FBF2-4ADA-A053-1D46B65C9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48" y="6276713"/>
            <a:ext cx="4114704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SEALSQ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WISeKey</a:t>
            </a:r>
            <a:r>
              <a:rPr lang="fr-FR" dirty="0"/>
              <a:t> </a:t>
            </a:r>
            <a:r>
              <a:rPr lang="fr-FR" dirty="0" err="1"/>
              <a:t>Company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EB5A903-515B-4975-8653-61D228668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537" y="6276713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EB752-1209-48B8-B421-2CE3AA70C8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A637CF-9CFE-4C0F-ABA0-000293545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538" y="1825206"/>
            <a:ext cx="10514926" cy="435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5646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  <p:sldLayoutId id="2147483679" r:id="rId18"/>
    <p:sldLayoutId id="2147483680" r:id="rId19"/>
  </p:sldLayoutIdLst>
  <p:hf hdr="0" dt="0"/>
  <p:txStyles>
    <p:titleStyle>
      <a:lvl1pPr eaLnBrk="1" hangingPunct="1">
        <a:defRPr sz="3275" b="1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07935" indent="-207935" eaLnBrk="1" hangingPunct="1">
        <a:buFontTx/>
        <a:buBlip>
          <a:blip r:embed="rId22"/>
        </a:buBlip>
        <a:defRPr sz="1940" b="0">
          <a:latin typeface="+mn-lt"/>
          <a:ea typeface="+mn-ea"/>
          <a:cs typeface="+mn-cs"/>
        </a:defRPr>
      </a:lvl1pPr>
      <a:lvl2pPr marL="277246" eaLnBrk="1" hangingPunct="1">
        <a:defRPr sz="1213">
          <a:latin typeface="+mn-lt"/>
          <a:ea typeface="+mn-ea"/>
          <a:cs typeface="+mn-cs"/>
        </a:defRPr>
      </a:lvl2pPr>
      <a:lvl3pPr marL="554492" eaLnBrk="1" hangingPunct="1">
        <a:defRPr sz="970"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38EFE0-F240-E975-18CB-7A2D6CA60F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2AF8B-1D60-DDF5-8E24-FE8EB7E301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6F84A-9E0D-3439-85E6-5CC379E0476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3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51C5CD9-45B5-4D41-B43A-EBC57FC45F2B}" type="datetime1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6E596-0FD3-042C-B817-A97C13CEE46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3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70D18-03D3-7705-3B6D-1F5F9BDDA49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3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AE08E97F-F00E-4E70-B27B-07F538C138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</p:sldLayoutIdLst>
  <p:hf sldNum="0" hdr="0" ftr="0" dt="0"/>
  <p:txStyles>
    <p:titleStyle>
      <a:lvl1pPr marL="0" marR="0" lvl="0" indent="0" algn="l" defTabSz="914363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Roboto" panose="02000000000000000000" pitchFamily="2" charset="0"/>
          <a:ea typeface="Roboto" panose="02000000000000000000" pitchFamily="2" charset="0"/>
        </a:defRPr>
      </a:lvl1pPr>
    </p:titleStyle>
    <p:bodyStyle>
      <a:lvl1pPr marL="228591" marR="0" lvl="0" indent="-228591" algn="l" defTabSz="914363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Roboto" panose="02000000000000000000" pitchFamily="2" charset="0"/>
          <a:ea typeface="Roboto" panose="02000000000000000000" pitchFamily="2" charset="0"/>
        </a:defRPr>
      </a:lvl1pPr>
      <a:lvl2pPr marL="685773" marR="0" lvl="1" indent="-228591" algn="l" defTabSz="914363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Roboto" panose="02000000000000000000" pitchFamily="2" charset="0"/>
          <a:ea typeface="Roboto" panose="02000000000000000000" pitchFamily="2" charset="0"/>
        </a:defRPr>
      </a:lvl2pPr>
      <a:lvl3pPr marL="1142954" marR="0" lvl="2" indent="-228591" algn="l" defTabSz="914363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Roboto" panose="02000000000000000000" pitchFamily="2" charset="0"/>
          <a:ea typeface="Roboto" panose="02000000000000000000" pitchFamily="2" charset="0"/>
        </a:defRPr>
      </a:lvl3pPr>
      <a:lvl4pPr marL="1600136" marR="0" lvl="3" indent="-228591" algn="l" defTabSz="914363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Roboto" panose="02000000000000000000" pitchFamily="2" charset="0"/>
          <a:ea typeface="Roboto" panose="02000000000000000000" pitchFamily="2" charset="0"/>
        </a:defRPr>
      </a:lvl4pPr>
      <a:lvl5pPr marL="2057318" marR="0" lvl="4" indent="-228591" algn="l" defTabSz="914363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Roboto" panose="02000000000000000000" pitchFamily="2" charset="0"/>
          <a:ea typeface="Roboto" panose="02000000000000000000" pitchFamily="2" charset="0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3.png"/><Relationship Id="rId4" Type="http://schemas.openxmlformats.org/officeDocument/2006/relationships/diagramData" Target="../diagrams/data1.xml"/><Relationship Id="rId9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26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microsoft.com/office/2007/relationships/hdphoto" Target="../media/hdphoto18.wdp"/><Relationship Id="rId4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2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ealsq.co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hyperlink" Target="mailto:lcati@equityny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2.pn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1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56.png"/><Relationship Id="rId12" Type="http://schemas.microsoft.com/office/2007/relationships/hdphoto" Target="../media/hdphoto4.wdp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8.jpeg"/><Relationship Id="rId3" Type="http://schemas.openxmlformats.org/officeDocument/2006/relationships/image" Target="../media/image63.jpe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77.jpeg"/><Relationship Id="rId2" Type="http://schemas.openxmlformats.org/officeDocument/2006/relationships/image" Target="../media/image62.jpe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jpe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26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11.wdp"/><Relationship Id="rId18" Type="http://schemas.openxmlformats.org/officeDocument/2006/relationships/image" Target="../media/image96.png"/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12" Type="http://schemas.openxmlformats.org/officeDocument/2006/relationships/image" Target="../media/image93.png"/><Relationship Id="rId17" Type="http://schemas.microsoft.com/office/2007/relationships/hdphoto" Target="../media/hdphoto1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11" Type="http://schemas.microsoft.com/office/2007/relationships/hdphoto" Target="../media/hdphoto10.wdp"/><Relationship Id="rId5" Type="http://schemas.openxmlformats.org/officeDocument/2006/relationships/image" Target="../media/image89.png"/><Relationship Id="rId15" Type="http://schemas.microsoft.com/office/2007/relationships/hdphoto" Target="../media/hdphoto12.wdp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microsoft.com/office/2007/relationships/hdphoto" Target="../media/hdphoto9.wdp"/><Relationship Id="rId1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8AB246-FC92-3F78-B5AB-D2C3E04EB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4ED68E-6708-9A6A-B6FB-CE28C8CDC65D}"/>
              </a:ext>
            </a:extLst>
          </p:cNvPr>
          <p:cNvSpPr txBox="1"/>
          <p:nvPr/>
        </p:nvSpPr>
        <p:spPr>
          <a:xfrm>
            <a:off x="652445" y="3120272"/>
            <a:ext cx="5908611" cy="3063536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Investors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Presentation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white"/>
                </a:solidFill>
                <a:latin typeface="Roboto"/>
              </a:rPr>
              <a:t>August 2025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555134-7EF4-73FC-25BA-C4524F6A32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97" y="502890"/>
            <a:ext cx="1998034" cy="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5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6DAC6-EEE9-5AB3-59D3-A16D310A0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8C30FB-64E9-395A-A914-EE431618D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  <a:solidFill>
            <a:srgbClr val="7850F2"/>
          </a:solidFill>
        </p:spPr>
      </p:pic>
      <p:pic>
        <p:nvPicPr>
          <p:cNvPr id="15" name="Picture 14" descr="A circular object with many wires&#10;&#10;AI-generated content may be incorrect.">
            <a:extLst>
              <a:ext uri="{FF2B5EF4-FFF2-40B4-BE49-F238E27FC236}">
                <a16:creationId xmlns:a16="http://schemas.microsoft.com/office/drawing/2014/main" id="{44C8C44B-FB00-D1D6-08B4-CC10828E4A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593"/>
            <a:ext cx="4387850" cy="6873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FCF968-FAEF-3367-0C8B-830DBFFE658C}"/>
              </a:ext>
            </a:extLst>
          </p:cNvPr>
          <p:cNvSpPr/>
          <p:nvPr/>
        </p:nvSpPr>
        <p:spPr>
          <a:xfrm>
            <a:off x="0" y="-1"/>
            <a:ext cx="12187066" cy="166944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0AEDB2-FA0D-025B-54D1-23193D22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38" y="353484"/>
            <a:ext cx="11309012" cy="700616"/>
          </a:xfrm>
        </p:spPr>
        <p:txBody>
          <a:bodyPr/>
          <a:lstStyle/>
          <a:p>
            <a:r>
              <a:rPr lang="en-US" dirty="0">
                <a:solidFill>
                  <a:srgbClr val="339AF0"/>
                </a:solidFill>
              </a:rPr>
              <a:t>Highlight on SEALSQ’s Quantum Resistant Offer (QUASAR)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9756BF-1E35-9E24-677C-D867F8132DDA}"/>
              </a:ext>
            </a:extLst>
          </p:cNvPr>
          <p:cNvSpPr txBox="1"/>
          <p:nvPr/>
        </p:nvSpPr>
        <p:spPr>
          <a:xfrm>
            <a:off x="4873753" y="1490547"/>
            <a:ext cx="67777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 Medium" panose="02000000000000000000" pitchFamily="2" charset="0"/>
                <a:cs typeface="+mn-cs"/>
              </a:rPr>
              <a:t>SEALSQ is </a:t>
            </a:r>
            <a:r>
              <a:rPr lang="en-US" sz="1800" b="1" kern="0" dirty="0">
                <a:solidFill>
                  <a:schemeClr val="bg1"/>
                </a:solidFill>
                <a:latin typeface="Roboto"/>
              </a:rPr>
              <a:t>pioneering the market with a Quantum Resistant suite offering the highest level of certifications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b="1" kern="0" dirty="0">
              <a:solidFill>
                <a:schemeClr val="bg1"/>
              </a:solidFill>
              <a:latin typeface="Roboto"/>
            </a:endParaRPr>
          </a:p>
          <a:p>
            <a:pPr marL="355061" lvl="1" indent="-285750" algn="just">
              <a:buBlip>
                <a:blip r:embed="rId4"/>
              </a:buBlip>
              <a:defRPr/>
            </a:pPr>
            <a:r>
              <a:rPr lang="en-US" sz="1600" kern="0" dirty="0">
                <a:solidFill>
                  <a:schemeClr val="bg1"/>
                </a:solidFill>
                <a:ea typeface="Roboto Medium" panose="02000000000000000000" pitchFamily="2" charset="0"/>
              </a:rPr>
              <a:t>Q1 2025:  A Quantum Root-of-Trust </a:t>
            </a:r>
          </a:p>
          <a:p>
            <a:pPr marL="355061" lvl="1" indent="-285750" algn="just">
              <a:buBlip>
                <a:blip r:embed="rId4"/>
              </a:buBlip>
              <a:defRPr/>
            </a:pPr>
            <a:endParaRPr lang="en-US" sz="1600" kern="0" dirty="0">
              <a:solidFill>
                <a:schemeClr val="bg1"/>
              </a:solidFill>
              <a:ea typeface="Roboto Medium" panose="02000000000000000000" pitchFamily="2" charset="0"/>
            </a:endParaRPr>
          </a:p>
          <a:p>
            <a:pPr marL="355061" lvl="1" indent="-285750" algn="just">
              <a:buBlip>
                <a:blip r:embed="rId4"/>
              </a:buBlip>
              <a:defRPr/>
            </a:pPr>
            <a:r>
              <a:rPr lang="en-US" sz="1600" kern="0" dirty="0">
                <a:solidFill>
                  <a:schemeClr val="bg1"/>
                </a:solidFill>
                <a:ea typeface="Roboto Medium" panose="02000000000000000000" pitchFamily="2" charset="0"/>
              </a:rPr>
              <a:t>Q2 2025: PKI services using NIST Post Quantum Cryptography</a:t>
            </a:r>
          </a:p>
          <a:p>
            <a:pPr marL="355061" lvl="1" indent="-285750" algn="just">
              <a:buBlip>
                <a:blip r:embed="rId4"/>
              </a:buBlip>
              <a:defRPr/>
            </a:pPr>
            <a:endParaRPr lang="en-US" sz="1600" kern="0" dirty="0">
              <a:solidFill>
                <a:schemeClr val="bg1"/>
              </a:solidFill>
              <a:ea typeface="Roboto Medium" panose="02000000000000000000" pitchFamily="2" charset="0"/>
            </a:endParaRPr>
          </a:p>
          <a:p>
            <a:pPr marL="355061" lvl="1" indent="-285750" algn="just">
              <a:buBlip>
                <a:blip r:embed="rId4"/>
              </a:buBlip>
              <a:defRPr/>
            </a:pPr>
            <a:r>
              <a:rPr lang="en-US" sz="1600" kern="0" dirty="0">
                <a:solidFill>
                  <a:schemeClr val="bg1"/>
                </a:solidFill>
                <a:ea typeface="Roboto Medium" panose="02000000000000000000" pitchFamily="2" charset="0"/>
              </a:rPr>
              <a:t>Q4 2025: Quantum Resistant Semiconductors &amp; security IP blocks to include in custom secure chips </a:t>
            </a:r>
          </a:p>
          <a:p>
            <a:pPr marL="207935" marR="0" lvl="0" indent="-20793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Roboto Medium" panose="02000000000000000000" pitchFamily="2" charset="0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2D6B6A-BA03-BA77-8FE6-A8F3E749291F}"/>
              </a:ext>
            </a:extLst>
          </p:cNvPr>
          <p:cNvGrpSpPr/>
          <p:nvPr/>
        </p:nvGrpSpPr>
        <p:grpSpPr>
          <a:xfrm>
            <a:off x="4854542" y="4161517"/>
            <a:ext cx="1533144" cy="2053694"/>
            <a:chOff x="4854542" y="4097509"/>
            <a:chExt cx="1533144" cy="20536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10ED0E-E5DD-C3EC-8F25-4C2F7F40D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2314" y="4097509"/>
              <a:ext cx="1117600" cy="11176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2FD52F-4E7F-027D-F96E-DF8583A0FA29}"/>
                </a:ext>
              </a:extLst>
            </p:cNvPr>
            <p:cNvSpPr txBox="1"/>
            <p:nvPr/>
          </p:nvSpPr>
          <p:spPr>
            <a:xfrm>
              <a:off x="4854542" y="5154607"/>
              <a:ext cx="1533144" cy="996596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lvl="0" algn="ctr">
                <a:buClr>
                  <a:prstClr val="black"/>
                </a:buClr>
                <a:defRPr/>
              </a:pPr>
              <a:r>
                <a:rPr lang="en-US" sz="1400" kern="0" dirty="0">
                  <a:solidFill>
                    <a:schemeClr val="bg1"/>
                  </a:solidFill>
                </a:rPr>
                <a:t>Protection from logical &amp; physical attacks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3FED5D-4351-57CD-771A-31D479BB760B}"/>
              </a:ext>
            </a:extLst>
          </p:cNvPr>
          <p:cNvGrpSpPr/>
          <p:nvPr/>
        </p:nvGrpSpPr>
        <p:grpSpPr>
          <a:xfrm>
            <a:off x="6601586" y="4191768"/>
            <a:ext cx="1671641" cy="1993192"/>
            <a:chOff x="6576246" y="4158011"/>
            <a:chExt cx="1671641" cy="19931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2D78D9-5E44-7DD2-A7A5-3FA279F53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2595" y="4158011"/>
              <a:ext cx="996596" cy="99659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E29B8D-8DC8-2386-086F-089E8080A633}"/>
                </a:ext>
              </a:extLst>
            </p:cNvPr>
            <p:cNvSpPr txBox="1"/>
            <p:nvPr/>
          </p:nvSpPr>
          <p:spPr>
            <a:xfrm>
              <a:off x="6576246" y="5154607"/>
              <a:ext cx="1671641" cy="996596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lvl="0" algn="ctr">
                <a:buClr>
                  <a:prstClr val="black"/>
                </a:buClr>
                <a:defRPr/>
              </a:pPr>
              <a:r>
                <a:rPr lang="en-US" sz="1400" kern="0" dirty="0">
                  <a:solidFill>
                    <a:schemeClr val="bg1"/>
                  </a:solidFill>
                </a:rPr>
                <a:t>Platform Integrity (hardware &amp; firmware 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672AFF-B393-3F30-513E-D97C4E158036}"/>
              </a:ext>
            </a:extLst>
          </p:cNvPr>
          <p:cNvGrpSpPr/>
          <p:nvPr/>
        </p:nvGrpSpPr>
        <p:grpSpPr>
          <a:xfrm>
            <a:off x="8487127" y="4191768"/>
            <a:ext cx="1713990" cy="1993192"/>
            <a:chOff x="8537327" y="4158011"/>
            <a:chExt cx="1713990" cy="19931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1FD500-B621-A2C9-32B9-8AC8E5B2B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5027" y="4158011"/>
              <a:ext cx="998590" cy="99659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4EEE65-4D04-D711-3094-71B203E2BA69}"/>
                </a:ext>
              </a:extLst>
            </p:cNvPr>
            <p:cNvSpPr txBox="1"/>
            <p:nvPr/>
          </p:nvSpPr>
          <p:spPr>
            <a:xfrm>
              <a:off x="8537327" y="5154607"/>
              <a:ext cx="1713990" cy="996596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lvl="0" algn="ctr">
                <a:buClr>
                  <a:prstClr val="black"/>
                </a:buClr>
                <a:defRPr/>
              </a:pPr>
              <a:r>
                <a:rPr lang="en-US" sz="1400" kern="0" dirty="0">
                  <a:solidFill>
                    <a:schemeClr val="bg1"/>
                  </a:solidFill>
                </a:rPr>
                <a:t>Unique </a:t>
              </a:r>
            </a:p>
            <a:p>
              <a:pPr lvl="0" algn="ctr">
                <a:buClr>
                  <a:prstClr val="black"/>
                </a:buClr>
                <a:defRPr/>
              </a:pPr>
              <a:r>
                <a:rPr lang="en-US" sz="1400" kern="0" dirty="0">
                  <a:solidFill>
                    <a:schemeClr val="bg1"/>
                  </a:solidFill>
                </a:rPr>
                <a:t>&amp; verifiable </a:t>
              </a:r>
            </a:p>
            <a:p>
              <a:pPr lvl="0" algn="ctr">
                <a:buClr>
                  <a:prstClr val="black"/>
                </a:buClr>
                <a:defRPr/>
              </a:pPr>
              <a:r>
                <a:rPr lang="en-US" sz="1400" kern="0" dirty="0">
                  <a:solidFill>
                    <a:schemeClr val="bg1"/>
                  </a:solidFill>
                </a:rPr>
                <a:t>System identity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CD503B-336B-DA3B-82DF-C2810051B28B}"/>
              </a:ext>
            </a:extLst>
          </p:cNvPr>
          <p:cNvGrpSpPr/>
          <p:nvPr/>
        </p:nvGrpSpPr>
        <p:grpSpPr>
          <a:xfrm>
            <a:off x="10281920" y="4194316"/>
            <a:ext cx="1815562" cy="1988096"/>
            <a:chOff x="10281920" y="4163107"/>
            <a:chExt cx="1815562" cy="198809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94B5684-7682-7364-4A57-8503632A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2397" y="4163107"/>
              <a:ext cx="994608" cy="99659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EF7D79-3083-23ED-54AB-5BF153FAFCA5}"/>
                </a:ext>
              </a:extLst>
            </p:cNvPr>
            <p:cNvSpPr txBox="1"/>
            <p:nvPr/>
          </p:nvSpPr>
          <p:spPr>
            <a:xfrm>
              <a:off x="10281920" y="5154607"/>
              <a:ext cx="1815562" cy="996596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lvl="0" algn="ctr">
                <a:buClr>
                  <a:prstClr val="black"/>
                </a:buClr>
                <a:defRPr/>
              </a:pPr>
              <a:r>
                <a:rPr lang="en-US" sz="1400" kern="0" dirty="0">
                  <a:solidFill>
                    <a:schemeClr val="bg1"/>
                  </a:solidFill>
                </a:rPr>
                <a:t>Safeguard &amp; manage cryptographic </a:t>
              </a:r>
            </a:p>
            <a:p>
              <a:pPr lvl="0" algn="ctr">
                <a:buClr>
                  <a:prstClr val="black"/>
                </a:buClr>
                <a:defRPr/>
              </a:pPr>
              <a:r>
                <a:rPr lang="en-US" sz="1400" kern="0" dirty="0">
                  <a:solidFill>
                    <a:schemeClr val="bg1"/>
                  </a:solidFill>
                </a:rPr>
                <a:t>keys &amp; certificates</a:t>
              </a:r>
            </a:p>
          </p:txBody>
        </p:sp>
      </p:grp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EAE1CEF-2995-4DEB-1BD9-CCDF8A9F925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26" y="6113160"/>
            <a:ext cx="1112520" cy="433839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1CF14BF-5F53-80F8-7E0D-7B2C70519872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1569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purple gradient&#10;&#10;AI-generated content may be incorrect.">
            <a:extLst>
              <a:ext uri="{FF2B5EF4-FFF2-40B4-BE49-F238E27FC236}">
                <a16:creationId xmlns:a16="http://schemas.microsoft.com/office/drawing/2014/main" id="{29F9D339-0E68-E182-AE18-80FA7D2BA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  <a:gradFill>
            <a:gsLst>
              <a:gs pos="0">
                <a:srgbClr val="339AF0"/>
              </a:gs>
              <a:gs pos="100000">
                <a:srgbClr val="7850F2"/>
              </a:gs>
            </a:gsLst>
            <a:lin ang="0" scaled="0"/>
          </a:gra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53F8F51-DF63-2C32-ACCF-1166CB23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38" y="295000"/>
            <a:ext cx="10514926" cy="132558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Multi-Billion Unit Market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C3DC08-B705-8164-F193-9DC248A094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3725" y="1557911"/>
            <a:ext cx="5502275" cy="18761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</a:rPr>
              <a:t>TPMs/ Secure elements/ HSMs/Secure ASICs embedding PQ algorithm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solidFill>
                  <a:schemeClr val="bg1"/>
                </a:solidFill>
              </a:rPr>
              <a:t>Quantum Resistant certificates (PKI)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77263-FA8B-7602-3071-5D1220609B87}"/>
              </a:ext>
            </a:extLst>
          </p:cNvPr>
          <p:cNvSpPr txBox="1"/>
          <p:nvPr/>
        </p:nvSpPr>
        <p:spPr>
          <a:xfrm>
            <a:off x="3467818" y="6364562"/>
            <a:ext cx="80915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Source: Industry projections, NIST 2024 standards, </a:t>
            </a:r>
            <a:r>
              <a:rPr lang="en-US" sz="1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xAI</a:t>
            </a: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analysis (2025)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F1AC227-9F52-EB23-F943-CD932BBF2F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418737"/>
              </p:ext>
            </p:extLst>
          </p:nvPr>
        </p:nvGraphicFramePr>
        <p:xfrm>
          <a:off x="593733" y="3735729"/>
          <a:ext cx="6083397" cy="2541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3873A7D-780A-E988-D9C7-4B0656923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658803"/>
              </p:ext>
            </p:extLst>
          </p:nvPr>
        </p:nvGraphicFramePr>
        <p:xfrm>
          <a:off x="6789716" y="1857906"/>
          <a:ext cx="5107576" cy="4462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2AFF9B8-D561-AEAD-EF68-FA13393F1A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954" y="6138560"/>
            <a:ext cx="1112521" cy="4338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421A88-C445-F346-0DF7-215CB423BFDF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</a:rPr>
              <a:t>1</a:t>
            </a:r>
            <a:r>
              <a:rPr lang="en-US" sz="1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457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D4664-1B39-8A6C-B595-AE3B5DF87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6CFAA1-1EB2-046B-1271-04967CA18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  <a:solidFill>
            <a:srgbClr val="7850F2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E4ACAE-101B-14BB-652C-BCC080383D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537" y="6276713"/>
            <a:ext cx="2742815" cy="364848"/>
          </a:xfrm>
        </p:spPr>
        <p:txBody>
          <a:bodyPr/>
          <a:lstStyle/>
          <a:p>
            <a:fld id="{928EB752-1209-48B8-B421-2CE3AA70C8A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544D4-C3C3-CCBF-4E72-ABEE5A16F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7156" y="1408137"/>
            <a:ext cx="6730738" cy="51563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Full-stack Semiconductor Provisioning &amp; Test centers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Trust Center for generation of digital identities (keys &amp; certificates)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Wafer Testing &amp; Final Test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Data Injection &amp; Secure Personalization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Projects: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Signed &amp; starting 2025: EU (Murcia, Spain) - SEALSQ/ODINS/SETT Joint Venture (€40M)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Signed: UAE (Abu-Dhabi) – SEALSQ/AJYAL Joint Venture ($100M)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 progress: INDIA, US.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Government-Backed Investments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19.6m€ from Spanish Government via SETT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100 m$ from UAE through AJYAL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Immediate Revenue for SEALSQ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Professional Services charged from year 1</a:t>
            </a:r>
          </a:p>
          <a:p>
            <a:pPr marL="562996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IP Licensing model as recurring revenue</a:t>
            </a:r>
          </a:p>
          <a:p>
            <a:pPr lvl="1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close up of a computer screen&#10;&#10;AI-generated content may be incorrect.">
            <a:extLst>
              <a:ext uri="{FF2B5EF4-FFF2-40B4-BE49-F238E27FC236}">
                <a16:creationId xmlns:a16="http://schemas.microsoft.com/office/drawing/2014/main" id="{377F041B-63E6-1066-2437-A45BB528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37" y="1"/>
            <a:ext cx="46097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0F6975-BD16-A957-4CE3-9C2AD61024F6}"/>
              </a:ext>
            </a:extLst>
          </p:cNvPr>
          <p:cNvSpPr>
            <a:spLocks/>
          </p:cNvSpPr>
          <p:nvPr/>
        </p:nvSpPr>
        <p:spPr>
          <a:xfrm>
            <a:off x="0" y="0"/>
            <a:ext cx="12187066" cy="2273300"/>
          </a:xfrm>
          <a:prstGeom prst="rect">
            <a:avLst/>
          </a:prstGeom>
          <a:gradFill>
            <a:gsLst>
              <a:gs pos="0">
                <a:srgbClr val="252525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95E001-7A34-0163-6749-C90A2EE1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84" y="277228"/>
            <a:ext cx="10742520" cy="850189"/>
          </a:xfrm>
        </p:spPr>
        <p:txBody>
          <a:bodyPr/>
          <a:lstStyle/>
          <a:p>
            <a:r>
              <a:rPr lang="en-US" sz="3200" b="1" dirty="0">
                <a:solidFill>
                  <a:srgbClr val="4685F0"/>
                </a:solidFill>
                <a:latin typeface="+mj-lt"/>
              </a:rPr>
              <a:t>Dive-in: Test &amp; Personalization centers</a:t>
            </a:r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C6254FB-59B4-85AE-CF85-6A08B88CB4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26" y="6113160"/>
            <a:ext cx="1112520" cy="433839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25C5AB1-9707-4CDB-D5F7-18523CFC0EB3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5735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80829FC-F4F0-7C31-FF7C-4F55329AB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  <a:solidFill>
            <a:srgbClr val="7850F2"/>
          </a:solidFill>
        </p:spPr>
      </p:pic>
      <p:pic>
        <p:nvPicPr>
          <p:cNvPr id="5" name="Picture 4" descr="A group of robotic arms working on a factory&#10;&#10;AI-generated content may be incorrect.">
            <a:extLst>
              <a:ext uri="{FF2B5EF4-FFF2-40B4-BE49-F238E27FC236}">
                <a16:creationId xmlns:a16="http://schemas.microsoft.com/office/drawing/2014/main" id="{7712F624-B738-7DE2-2817-29F3656F4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4686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9680" y="4099602"/>
            <a:ext cx="1832768" cy="2757290"/>
          </a:xfrm>
          <a:prstGeom prst="rect">
            <a:avLst/>
          </a:prstGeom>
        </p:spPr>
      </p:pic>
      <p:pic>
        <p:nvPicPr>
          <p:cNvPr id="8" name="Picture 7" descr="A hand holding a globe&#10;&#10;AI-generated content may be incorrect.">
            <a:extLst>
              <a:ext uri="{FF2B5EF4-FFF2-40B4-BE49-F238E27FC236}">
                <a16:creationId xmlns:a16="http://schemas.microsoft.com/office/drawing/2014/main" id="{25AF524D-0064-B3A9-F703-3C582E6600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4686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2970" y="4107664"/>
            <a:ext cx="1773626" cy="2757291"/>
          </a:xfrm>
          <a:prstGeom prst="rect">
            <a:avLst/>
          </a:prstGeom>
        </p:spPr>
      </p:pic>
      <p:pic>
        <p:nvPicPr>
          <p:cNvPr id="10" name="Picture 9" descr="A car driving on a road&#10;&#10;AI-generated content may be incorrect.">
            <a:extLst>
              <a:ext uri="{FF2B5EF4-FFF2-40B4-BE49-F238E27FC236}">
                <a16:creationId xmlns:a16="http://schemas.microsoft.com/office/drawing/2014/main" id="{AAE9857C-A5C2-0B14-7FD8-C9BA9EBEA0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4686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7438" y="4099601"/>
            <a:ext cx="1765691" cy="2757291"/>
          </a:xfrm>
          <a:prstGeom prst="rect">
            <a:avLst/>
          </a:prstGeom>
        </p:spPr>
      </p:pic>
      <p:pic>
        <p:nvPicPr>
          <p:cNvPr id="12" name="Picture 11" descr="Close-up of x-ray images of the brain&#10;&#10;AI-generated content may be incorrect.">
            <a:extLst>
              <a:ext uri="{FF2B5EF4-FFF2-40B4-BE49-F238E27FC236}">
                <a16:creationId xmlns:a16="http://schemas.microsoft.com/office/drawing/2014/main" id="{162703EA-F31A-988E-235D-C509E5C65C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4686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0"/>
          <a:stretch>
            <a:fillRect/>
          </a:stretch>
        </p:blipFill>
        <p:spPr>
          <a:xfrm>
            <a:off x="1667108" y="4114769"/>
            <a:ext cx="1695783" cy="2750186"/>
          </a:xfrm>
          <a:prstGeom prst="rect">
            <a:avLst/>
          </a:prstGeom>
        </p:spPr>
      </p:pic>
      <p:pic>
        <p:nvPicPr>
          <p:cNvPr id="16" name="Picture 15" descr="The front of a plane&#10;&#10;AI-generated content may be incorrect.">
            <a:extLst>
              <a:ext uri="{FF2B5EF4-FFF2-40B4-BE49-F238E27FC236}">
                <a16:creationId xmlns:a16="http://schemas.microsoft.com/office/drawing/2014/main" id="{6381CAF0-9AA9-6800-2B6B-FF02D8DE07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rgbClr val="4686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9344" y="4107813"/>
            <a:ext cx="1773626" cy="2750187"/>
          </a:xfrm>
          <a:prstGeom prst="rect">
            <a:avLst/>
          </a:prstGeom>
        </p:spPr>
      </p:pic>
      <p:pic>
        <p:nvPicPr>
          <p:cNvPr id="35" name="Picture 34" descr="A person holding a phone&#10;&#10;AI-generated content may be incorrect.">
            <a:extLst>
              <a:ext uri="{FF2B5EF4-FFF2-40B4-BE49-F238E27FC236}">
                <a16:creationId xmlns:a16="http://schemas.microsoft.com/office/drawing/2014/main" id="{9FDDEECE-5EE8-41E6-5FDA-0BF98FE9EA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rgbClr val="4686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12" y="4107814"/>
            <a:ext cx="1652896" cy="2750186"/>
          </a:xfrm>
          <a:prstGeom prst="rect">
            <a:avLst/>
          </a:prstGeom>
        </p:spPr>
      </p:pic>
      <p:pic>
        <p:nvPicPr>
          <p:cNvPr id="37" name="Picture 36" descr="A room with a television and a couch&#10;&#10;AI-generated content may be incorrect.">
            <a:extLst>
              <a:ext uri="{FF2B5EF4-FFF2-40B4-BE49-F238E27FC236}">
                <a16:creationId xmlns:a16="http://schemas.microsoft.com/office/drawing/2014/main" id="{A7EFEC29-65F7-3ABB-54FC-B30131A33B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rgbClr val="4686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01453" y="4099602"/>
            <a:ext cx="1676335" cy="27572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6F13CE9-EBC2-2BD5-5B55-2FC6883A35F8}"/>
              </a:ext>
            </a:extLst>
          </p:cNvPr>
          <p:cNvSpPr>
            <a:spLocks/>
          </p:cNvSpPr>
          <p:nvPr/>
        </p:nvSpPr>
        <p:spPr>
          <a:xfrm>
            <a:off x="14212" y="4097746"/>
            <a:ext cx="12187066" cy="1801950"/>
          </a:xfrm>
          <a:prstGeom prst="rect">
            <a:avLst/>
          </a:prstGeom>
          <a:gradFill>
            <a:gsLst>
              <a:gs pos="0">
                <a:srgbClr val="232323">
                  <a:alpha val="65000"/>
                </a:srgbClr>
              </a:gs>
              <a:gs pos="100000">
                <a:srgbClr val="3A3A3A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A04230EC-6CC6-4C4D-5A0C-549B7F3905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948" y="0"/>
            <a:ext cx="10515600" cy="1325563"/>
          </a:xfrm>
          <a:noFill/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6565F1"/>
                </a:solidFill>
              </a:rPr>
              <a:t>IC’ALPS Acquisition Strengthens ASIC capabilities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F528F-56A7-CEB3-EB6B-4B3F39BF44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9074" y="1515303"/>
            <a:ext cx="9893851" cy="223330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90+ experts in 2 R&amp;D centers focusing on ASIC/SoC Design &amp; Supply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EU leader on demanding markets: </a:t>
            </a:r>
            <a:r>
              <a:rPr lang="en-US" sz="1600" dirty="0" err="1">
                <a:solidFill>
                  <a:schemeClr val="bg1"/>
                </a:solidFill>
                <a:cs typeface="Calibri" panose="020F0502020204030204" pitchFamily="34" charset="0"/>
              </a:rPr>
              <a:t>medtech</a:t>
            </a:r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 (incl. ultrasound), automotive &amp; security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EU / French sovereignty for sensitive apps (Defense, Healthcare, Gov) </a:t>
            </a:r>
          </a:p>
          <a:p>
            <a:pPr>
              <a:spcAft>
                <a:spcPts val="600"/>
              </a:spcAft>
              <a:defRPr/>
            </a:pPr>
            <a:r>
              <a:rPr lang="en-US" altLang="en-US" sz="1600" dirty="0">
                <a:solidFill>
                  <a:prstClr val="white"/>
                </a:solidFill>
                <a:cs typeface="Calibri" panose="020F0502020204030204" pitchFamily="34" charset="0"/>
              </a:rPr>
              <a:t>Listed as recommended design partner by major foundries (TSMC, Intel, </a:t>
            </a:r>
            <a:r>
              <a:rPr lang="en-US" altLang="en-US" sz="1600" dirty="0" err="1">
                <a:solidFill>
                  <a:prstClr val="white"/>
                </a:solidFill>
                <a:cs typeface="Calibri" panose="020F0502020204030204" pitchFamily="34" charset="0"/>
              </a:rPr>
              <a:t>Xfab</a:t>
            </a:r>
            <a:r>
              <a:rPr lang="en-US" altLang="en-US" sz="1600" dirty="0">
                <a:solidFill>
                  <a:prstClr val="white"/>
                </a:solidFill>
                <a:cs typeface="Calibri" panose="020F0502020204030204" pitchFamily="34" charset="0"/>
              </a:rPr>
              <a:t>, OSRAM, GF)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Covers all technologies: Analog / Digital / Mixed-signal down to 1,8 nm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Strong synergies: Customer portfolio / Supply Chain/ Secure ASICS / Security IPs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4"/>
          <p:cNvSpPr txBox="1"/>
          <p:nvPr/>
        </p:nvSpPr>
        <p:spPr>
          <a:xfrm>
            <a:off x="8668838" y="5283759"/>
            <a:ext cx="194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Industry 4.0</a:t>
            </a:r>
          </a:p>
        </p:txBody>
      </p:sp>
      <p:sp>
        <p:nvSpPr>
          <p:cNvPr id="20" name="ZoneTexte 5"/>
          <p:cNvSpPr txBox="1"/>
          <p:nvPr/>
        </p:nvSpPr>
        <p:spPr>
          <a:xfrm>
            <a:off x="93734" y="5283759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Security</a:t>
            </a:r>
          </a:p>
        </p:txBody>
      </p:sp>
      <p:sp>
        <p:nvSpPr>
          <p:cNvPr id="21" name="ZoneTexte 6"/>
          <p:cNvSpPr txBox="1"/>
          <p:nvPr/>
        </p:nvSpPr>
        <p:spPr>
          <a:xfrm>
            <a:off x="4933405" y="5283759"/>
            <a:ext cx="2185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Environmental</a:t>
            </a:r>
          </a:p>
        </p:txBody>
      </p:sp>
      <p:sp>
        <p:nvSpPr>
          <p:cNvPr id="22" name="ZoneTexte 7"/>
          <p:cNvSpPr txBox="1"/>
          <p:nvPr/>
        </p:nvSpPr>
        <p:spPr>
          <a:xfrm>
            <a:off x="1656894" y="5283759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Healthcare</a:t>
            </a:r>
          </a:p>
        </p:txBody>
      </p:sp>
      <p:sp>
        <p:nvSpPr>
          <p:cNvPr id="24" name="ZoneTexte 9"/>
          <p:cNvSpPr txBox="1"/>
          <p:nvPr/>
        </p:nvSpPr>
        <p:spPr>
          <a:xfrm>
            <a:off x="6914022" y="5283759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Automotive</a:t>
            </a:r>
          </a:p>
        </p:txBody>
      </p:sp>
      <p:sp>
        <p:nvSpPr>
          <p:cNvPr id="28" name="ZoneTexte 13"/>
          <p:cNvSpPr txBox="1"/>
          <p:nvPr/>
        </p:nvSpPr>
        <p:spPr>
          <a:xfrm>
            <a:off x="10912207" y="5283759"/>
            <a:ext cx="110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IoT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/AI</a:t>
            </a:r>
          </a:p>
        </p:txBody>
      </p:sp>
      <p:sp>
        <p:nvSpPr>
          <p:cNvPr id="31" name="ZoneTexte 16"/>
          <p:cNvSpPr txBox="1"/>
          <p:nvPr/>
        </p:nvSpPr>
        <p:spPr>
          <a:xfrm>
            <a:off x="3538271" y="5283759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Mil/Aero</a:t>
            </a:r>
          </a:p>
        </p:txBody>
      </p:sp>
      <p:pic>
        <p:nvPicPr>
          <p:cNvPr id="41" name="Picture 4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2BF47D0-B95C-BBE5-C96F-F6DBF561CD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26" y="6113160"/>
            <a:ext cx="1112520" cy="433839"/>
          </a:xfrm>
          <a:prstGeom prst="rect">
            <a:avLst/>
          </a:prstGeom>
        </p:spPr>
      </p:pic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63EA1921-8BC8-894E-40CB-423CF30BB363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26498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619CD-FEED-07BD-964D-B11F0B85C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777033-B82F-E77F-49E7-18534BD4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  <a:solidFill>
            <a:srgbClr val="7850F2"/>
          </a:solidFill>
        </p:spPr>
      </p:pic>
      <p:pic>
        <p:nvPicPr>
          <p:cNvPr id="5" name="Picture 4" descr="A satellite in space above a planet&#10;&#10;AI-generated content may be incorrect.">
            <a:extLst>
              <a:ext uri="{FF2B5EF4-FFF2-40B4-BE49-F238E27FC236}">
                <a16:creationId xmlns:a16="http://schemas.microsoft.com/office/drawing/2014/main" id="{83653A96-C73A-5FAD-947F-3023905646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0"/>
            <a:ext cx="6091067" cy="684691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C1EF903-9D17-4006-7CAF-55C31BE5B5D6}"/>
              </a:ext>
            </a:extLst>
          </p:cNvPr>
          <p:cNvSpPr>
            <a:spLocks/>
          </p:cNvSpPr>
          <p:nvPr/>
        </p:nvSpPr>
        <p:spPr>
          <a:xfrm>
            <a:off x="0" y="0"/>
            <a:ext cx="12187066" cy="1610360"/>
          </a:xfrm>
          <a:prstGeom prst="rect">
            <a:avLst/>
          </a:prstGeom>
          <a:gradFill>
            <a:gsLst>
              <a:gs pos="0">
                <a:srgbClr val="2C2C2C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2A9E07DF-58DC-C94E-936C-91D5031356B0}"/>
              </a:ext>
            </a:extLst>
          </p:cNvPr>
          <p:cNvSpPr txBox="1">
            <a:spLocks/>
          </p:cNvSpPr>
          <p:nvPr/>
        </p:nvSpPr>
        <p:spPr>
          <a:xfrm>
            <a:off x="457710" y="471973"/>
            <a:ext cx="10585689" cy="520285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eaLnBrk="1" hangingPunct="1">
              <a:defRPr sz="2395" b="1" i="0">
                <a:solidFill>
                  <a:srgbClr val="5C7BF9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7701" marR="0" lvl="0" indent="0" algn="l" defTabSz="76197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-6" normalizeH="0" baseline="0" noProof="0" dirty="0">
                <a:ln>
                  <a:noFill/>
                </a:ln>
                <a:solidFill>
                  <a:srgbClr val="7850F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Dive-in: Secure Satellite Connectivity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29A68-31AE-8556-FB49-DE6FFADC4BBB}"/>
              </a:ext>
            </a:extLst>
          </p:cNvPr>
          <p:cNvSpPr txBox="1"/>
          <p:nvPr/>
        </p:nvSpPr>
        <p:spPr>
          <a:xfrm>
            <a:off x="1412450" y="2162871"/>
            <a:ext cx="327603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Current Problem</a:t>
            </a: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Costly connectivity gap for a growing number of connected devices.</a:t>
            </a: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285750" lvl="0" indent="-285750" defTabSz="761970">
              <a:lnSpc>
                <a:spcPct val="150000"/>
              </a:lnSpc>
              <a:buClr>
                <a:srgbClr val="000000"/>
              </a:buClr>
              <a:buSzPts val="1800"/>
              <a:buBlip>
                <a:blip r:embed="rId6"/>
              </a:buBlip>
              <a:defRPr/>
            </a:pP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Century Gothic"/>
              </a:rPr>
              <a:t>~80% Terrestrial connectivity gap</a:t>
            </a:r>
          </a:p>
          <a:p>
            <a:pPr marL="285750" lvl="0" indent="-285750" defTabSz="761970">
              <a:lnSpc>
                <a:spcPct val="150000"/>
              </a:lnSpc>
              <a:buClr>
                <a:srgbClr val="000000"/>
              </a:buClr>
              <a:buSzPts val="1800"/>
              <a:buBlip>
                <a:blip r:embed="rId6"/>
              </a:buBlip>
              <a:defRPr/>
            </a:pP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Century Gothic"/>
              </a:rPr>
              <a:t>+25B</a:t>
            </a: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Century Gothic"/>
              </a:rPr>
              <a:t>IoT connected devices (2030)</a:t>
            </a:r>
          </a:p>
          <a:p>
            <a:pPr marL="285750" lvl="0" indent="-285750" defTabSz="761970">
              <a:lnSpc>
                <a:spcPct val="150000"/>
              </a:lnSpc>
              <a:buClr>
                <a:srgbClr val="000000"/>
              </a:buClr>
              <a:buSzPts val="1800"/>
              <a:buBlip>
                <a:blip r:embed="rId6"/>
              </a:buBlip>
              <a:defRPr/>
            </a:pP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Century Gothic"/>
              </a:rPr>
              <a:t>Costly,</a:t>
            </a: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Century Gothic"/>
              </a:rPr>
              <a:t>Inefficient &amp; Complex </a:t>
            </a:r>
          </a:p>
          <a:p>
            <a:pPr marL="285750" lvl="0" indent="-285750" defTabSz="761970">
              <a:lnSpc>
                <a:spcPct val="150000"/>
              </a:lnSpc>
              <a:buClr>
                <a:srgbClr val="000000"/>
              </a:buClr>
              <a:buSzPts val="1800"/>
              <a:buBlip>
                <a:blip r:embed="rId6"/>
              </a:buBlip>
              <a:defRPr/>
            </a:pPr>
            <a:r>
              <a: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Century Gothic"/>
              </a:rPr>
              <a:t>Current solutions</a:t>
            </a:r>
          </a:p>
          <a:p>
            <a:pPr lvl="0" defTabSz="761970">
              <a:buClr>
                <a:srgbClr val="000000"/>
              </a:buClr>
              <a:buSzPts val="1200"/>
              <a:defRPr/>
            </a:pPr>
            <a:endParaRPr lang="en-US" sz="20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  <a:sym typeface="Century Gothic"/>
            </a:endParaRPr>
          </a:p>
          <a:p>
            <a:pPr marL="285750" lvl="0" indent="-285750" defTabSz="76197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  <a:sym typeface="Century Gothic"/>
            </a:endParaRPr>
          </a:p>
          <a:p>
            <a:pPr marL="285750" lvl="0" indent="-285750" defTabSz="76197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  <a:sym typeface="Century Gothic"/>
            </a:endParaRPr>
          </a:p>
          <a:p>
            <a:pPr marL="285750" lvl="0" indent="-285750" defTabSz="76197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  <a:sym typeface="Century Gothic"/>
            </a:endParaRP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8B05AB-96B4-7B5A-FC66-1BF6B738C136}"/>
              </a:ext>
            </a:extLst>
          </p:cNvPr>
          <p:cNvSpPr txBox="1"/>
          <p:nvPr/>
        </p:nvSpPr>
        <p:spPr>
          <a:xfrm>
            <a:off x="7072630" y="2162871"/>
            <a:ext cx="458089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Solution</a:t>
            </a:r>
          </a:p>
          <a:p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defTabSz="761970">
              <a:defRPr/>
            </a:pPr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Over 20 new next-generation satellites launched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lvl="0" defTabSz="761970">
              <a:defRPr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&amp; More to come…</a:t>
            </a:r>
          </a:p>
          <a:p>
            <a:pPr lvl="0" defTabSz="761970">
              <a:defRPr/>
            </a:pP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defTabSz="761970">
              <a:defRPr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Each satellite will feature incremental advancements in post-quantum cryptography and secure communication technologies.</a:t>
            </a:r>
            <a:endParaRPr lang="en-US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lvl="0" defTabSz="761970">
              <a:defRPr/>
            </a:pP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Picture 4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91A9A49-BBC6-A940-ECCC-88036EB9A0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26" y="6113160"/>
            <a:ext cx="1112520" cy="433839"/>
          </a:xfrm>
          <a:prstGeom prst="rect">
            <a:avLst/>
          </a:prstGeom>
        </p:spPr>
      </p:pic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4629A803-E109-150F-1B36-786D166CA689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8053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75EC0-5F31-08C5-0368-8BA8D6998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B965E8-ECA1-984D-C590-F97966E0E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  <a:solidFill>
            <a:srgbClr val="7850F2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445102-AF74-1F48-8619-703E99AE3A76}"/>
              </a:ext>
            </a:extLst>
          </p:cNvPr>
          <p:cNvSpPr/>
          <p:nvPr/>
        </p:nvSpPr>
        <p:spPr>
          <a:xfrm>
            <a:off x="8562520" y="1564640"/>
            <a:ext cx="3629479" cy="21578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85260-449E-0125-9F75-A5B217767B98}"/>
              </a:ext>
            </a:extLst>
          </p:cNvPr>
          <p:cNvSpPr/>
          <p:nvPr/>
        </p:nvSpPr>
        <p:spPr>
          <a:xfrm>
            <a:off x="8545525" y="3722445"/>
            <a:ext cx="3646474" cy="2343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51B150-FF57-0780-C439-BEE7B9DB374E}"/>
              </a:ext>
            </a:extLst>
          </p:cNvPr>
          <p:cNvSpPr/>
          <p:nvPr/>
        </p:nvSpPr>
        <p:spPr>
          <a:xfrm>
            <a:off x="5192724" y="3722444"/>
            <a:ext cx="3352800" cy="23430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C09EC-AE6F-D352-7AAD-33BC2C93289C}"/>
              </a:ext>
            </a:extLst>
          </p:cNvPr>
          <p:cNvSpPr/>
          <p:nvPr/>
        </p:nvSpPr>
        <p:spPr>
          <a:xfrm>
            <a:off x="5201222" y="1564640"/>
            <a:ext cx="3352800" cy="21578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C90C16-7CFF-39B9-C8D9-36822FBAE739}"/>
              </a:ext>
            </a:extLst>
          </p:cNvPr>
          <p:cNvSpPr/>
          <p:nvPr/>
        </p:nvSpPr>
        <p:spPr>
          <a:xfrm>
            <a:off x="0" y="1564640"/>
            <a:ext cx="5201221" cy="4500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A763CF-43C8-2B36-5644-78B9A637D39C}"/>
              </a:ext>
            </a:extLst>
          </p:cNvPr>
          <p:cNvSpPr txBox="1"/>
          <p:nvPr/>
        </p:nvSpPr>
        <p:spPr>
          <a:xfrm>
            <a:off x="8872023" y="2181449"/>
            <a:ext cx="33528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$120M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cash reserve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at June 30, 2025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9BB94CD-077B-4861-A250-705625BE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38" y="66400"/>
            <a:ext cx="10514926" cy="1325584"/>
          </a:xfrm>
        </p:spPr>
        <p:txBody>
          <a:bodyPr>
            <a:normAutofit/>
          </a:bodyPr>
          <a:lstStyle/>
          <a:p>
            <a:r>
              <a:rPr lang="en-US" sz="3600" b="1" dirty="0">
                <a:gradFill>
                  <a:gsLst>
                    <a:gs pos="0">
                      <a:schemeClr val="accent3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lt"/>
              </a:rPr>
              <a:t>Financial Overview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AF028D6C-394F-60AE-B3C5-BF2D2B9A4200}"/>
              </a:ext>
            </a:extLst>
          </p:cNvPr>
          <p:cNvSpPr txBox="1"/>
          <p:nvPr/>
        </p:nvSpPr>
        <p:spPr>
          <a:xfrm>
            <a:off x="5360222" y="2181449"/>
            <a:ext cx="335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$16.0-20.0M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Forecast Revenue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ptos" panose="020B0004020202020204" pitchFamily="34" charset="0"/>
              </a:rPr>
              <a:t>FY 2025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Growth of 45% – 82%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A322B9D9-0F24-0291-68AB-D3F313E1252A}"/>
              </a:ext>
            </a:extLst>
          </p:cNvPr>
          <p:cNvSpPr txBox="1"/>
          <p:nvPr/>
        </p:nvSpPr>
        <p:spPr>
          <a:xfrm>
            <a:off x="8839199" y="4262160"/>
            <a:ext cx="335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$5M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R&amp;D Investments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In FY 2024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$7.2M planned for FY 2025</a:t>
            </a: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69EF9AB4-9811-13F3-795D-40F36E99818D}"/>
              </a:ext>
            </a:extLst>
          </p:cNvPr>
          <p:cNvSpPr txBox="1"/>
          <p:nvPr/>
        </p:nvSpPr>
        <p:spPr>
          <a:xfrm>
            <a:off x="5257813" y="4262160"/>
            <a:ext cx="34552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$145M pipeline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New Revenue Opportunities from 2026-2028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C4051-ECF6-1CFB-4D4B-8D37CABB8170}"/>
              </a:ext>
            </a:extLst>
          </p:cNvPr>
          <p:cNvSpPr txBox="1"/>
          <p:nvPr/>
        </p:nvSpPr>
        <p:spPr>
          <a:xfrm>
            <a:off x="721360" y="1765429"/>
            <a:ext cx="4267200" cy="4562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6" marR="0" lvl="0" indent="0" algn="l" defTabSz="55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Strong growth forecast for FY 2025 driven by:</a:t>
            </a:r>
          </a:p>
          <a:p>
            <a:pPr marL="293066" marR="0" lvl="0" indent="-285750" algn="l" defTabSz="55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strong return to growth in the demand for our current generation products</a:t>
            </a:r>
          </a:p>
          <a:p>
            <a:pPr marL="293066" marR="0" lvl="0" indent="-285750" algn="l" defTabSz="55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consolidated revenue of IC’ALPS since the completion of the acquisition</a:t>
            </a:r>
          </a:p>
          <a:p>
            <a:pPr marL="293066" marR="0" lvl="0" indent="-285750" algn="l" defTabSz="55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 revenues from the </a:t>
            </a:r>
            <a:r>
              <a:rPr kumimoji="0" lang="en-US" sz="1600" b="0" i="0" u="none" strike="noStrike" kern="1200" cap="none" spc="-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Quantix</a:t>
            </a: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Edge project.</a:t>
            </a:r>
          </a:p>
          <a:p>
            <a:pPr marL="7316" marR="0" lvl="0" indent="0" algn="l" defTabSz="55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5308" algn="l"/>
                <a:tab pos="275692" algn="l"/>
              </a:tabLst>
              <a:defRPr/>
            </a:pPr>
            <a:endParaRPr kumimoji="0" lang="en-US" sz="1600" b="0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316" marR="0" lvl="0" indent="0" algn="l" defTabSz="55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expected, </a:t>
            </a:r>
            <a:r>
              <a:rPr kumimoji="0" lang="en-US" sz="1600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 was a transitional year</a:t>
            </a: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given:</a:t>
            </a:r>
          </a:p>
          <a:p>
            <a:pPr marL="228600" marR="0" lvl="0" indent="-228600" algn="l" defTabSz="5544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Excess inventories at legacy customers</a:t>
            </a:r>
          </a:p>
          <a:p>
            <a:pPr marL="228600" marR="0" lvl="0" indent="-228600" algn="l" defTabSz="5544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Customers and prospects awaiting availability of next-generation chips</a:t>
            </a:r>
          </a:p>
          <a:p>
            <a:pPr marL="228600" marR="0" lvl="0" indent="-228600" algn="l" defTabSz="554466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Impact of global economic slowdown</a:t>
            </a:r>
          </a:p>
          <a:p>
            <a:pPr marL="0" marR="0" lvl="0" indent="0" algn="l" defTabSz="5544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5308" algn="l"/>
                <a:tab pos="275692" algn="l"/>
              </a:tabLst>
              <a:defRPr/>
            </a:pPr>
            <a:endParaRPr kumimoji="0" lang="en-US" sz="100" b="0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5544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5308" algn="l"/>
                <a:tab pos="275692" algn="l"/>
              </a:tabLst>
              <a:defRPr/>
            </a:pPr>
            <a:r>
              <a:rPr kumimoji="0" lang="en-US" sz="1600" b="0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Company is well positioned to capitalize on pre-shortage demand from legacy customers and new business opportunities, expected to materialize in 2025.</a:t>
            </a:r>
          </a:p>
        </p:txBody>
      </p: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A4DBC73-4289-73AC-0DD9-ED46454003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26" y="6113160"/>
            <a:ext cx="1112520" cy="433839"/>
          </a:xfrm>
          <a:prstGeom prst="rect">
            <a:avLst/>
          </a:prstGeom>
        </p:spPr>
      </p:pic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FD39CDE-12B4-C034-CA00-A52075427593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81583032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3CF46-49BA-A8E9-1BB6-E579999D0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6289F-B4C3-F0A6-7E6A-3AD3641D9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31" name="object 26">
            <a:extLst>
              <a:ext uri="{FF2B5EF4-FFF2-40B4-BE49-F238E27FC236}">
                <a16:creationId xmlns:a16="http://schemas.microsoft.com/office/drawing/2014/main" id="{85615001-47D0-7F14-1E21-E188D2D2A199}"/>
              </a:ext>
            </a:extLst>
          </p:cNvPr>
          <p:cNvSpPr txBox="1"/>
          <p:nvPr/>
        </p:nvSpPr>
        <p:spPr>
          <a:xfrm>
            <a:off x="201908" y="5399346"/>
            <a:ext cx="11788185" cy="578858"/>
          </a:xfrm>
          <a:prstGeom prst="rect">
            <a:avLst/>
          </a:prstGeom>
        </p:spPr>
        <p:txBody>
          <a:bodyPr vert="horz" wrap="square" lIns="0" tIns="10396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5321" algn="l"/>
                <a:tab pos="27570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40000"/>
                    <a:lumOff val="6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SEALSQ designs, produces and sells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5321" algn="l"/>
                <a:tab pos="27570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40000"/>
                    <a:lumOff val="6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Semiconductors, PKI Services and Post-Quantum technology products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455FFE7-A7CB-A04C-5B5D-5FD278BE9AD1}"/>
              </a:ext>
            </a:extLst>
          </p:cNvPr>
          <p:cNvGraphicFramePr>
            <a:graphicFrameLocks noGrp="1"/>
          </p:cNvGraphicFramePr>
          <p:nvPr/>
        </p:nvGraphicFramePr>
        <p:xfrm>
          <a:off x="393700" y="1643629"/>
          <a:ext cx="5142696" cy="3477341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996439">
                  <a:extLst>
                    <a:ext uri="{9D8B030D-6E8A-4147-A177-3AD203B41FA5}">
                      <a16:colId xmlns:a16="http://schemas.microsoft.com/office/drawing/2014/main" val="750805063"/>
                    </a:ext>
                  </a:extLst>
                </a:gridCol>
                <a:gridCol w="3146257">
                  <a:extLst>
                    <a:ext uri="{9D8B030D-6E8A-4147-A177-3AD203B41FA5}">
                      <a16:colId xmlns:a16="http://schemas.microsoft.com/office/drawing/2014/main" val="2370380684"/>
                    </a:ext>
                  </a:extLst>
                </a:gridCol>
              </a:tblGrid>
              <a:tr h="384429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SEALSQ Corp.</a:t>
                      </a:r>
                      <a:endParaRPr lang="en-US" sz="16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033767"/>
                  </a:ext>
                </a:extLst>
              </a:tr>
              <a:tr h="76886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Established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1998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0" spc="-6" dirty="0">
                          <a:solidFill>
                            <a:schemeClr val="bg1"/>
                          </a:solidFill>
                        </a:rPr>
                        <a:t>(acquired by WISeKey, parent company of SEALSQ in 2016 and reorganized in 2022)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599139"/>
                  </a:ext>
                </a:extLst>
              </a:tr>
              <a:tr h="38442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Headquarters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France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38106"/>
                  </a:ext>
                </a:extLst>
              </a:tr>
              <a:tr h="38442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Employees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~175 total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5236"/>
                  </a:ext>
                </a:extLst>
              </a:tr>
              <a:tr h="38442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~75 R&amp;D focused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038430"/>
                  </a:ext>
                </a:extLst>
              </a:tr>
              <a:tr h="38442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Client base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30+ countries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584722"/>
                  </a:ext>
                </a:extLst>
              </a:tr>
              <a:tr h="38442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Patents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118 security related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50142"/>
                  </a:ext>
                </a:extLst>
              </a:tr>
              <a:tr h="401903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Certifications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kern="0" spc="-6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752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C88B70-C2AF-D473-F75F-8EA7EBDD88CE}"/>
              </a:ext>
            </a:extLst>
          </p:cNvPr>
          <p:cNvGraphicFramePr>
            <a:graphicFrameLocks noGrp="1"/>
          </p:cNvGraphicFramePr>
          <p:nvPr/>
        </p:nvGraphicFramePr>
        <p:xfrm>
          <a:off x="5953866" y="1637301"/>
          <a:ext cx="6036227" cy="3477338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476572">
                  <a:extLst>
                    <a:ext uri="{9D8B030D-6E8A-4147-A177-3AD203B41FA5}">
                      <a16:colId xmlns:a16="http://schemas.microsoft.com/office/drawing/2014/main" val="750805063"/>
                    </a:ext>
                  </a:extLst>
                </a:gridCol>
                <a:gridCol w="3559655">
                  <a:extLst>
                    <a:ext uri="{9D8B030D-6E8A-4147-A177-3AD203B41FA5}">
                      <a16:colId xmlns:a16="http://schemas.microsoft.com/office/drawing/2014/main" val="2370380684"/>
                    </a:ext>
                  </a:extLst>
                </a:gridCol>
              </a:tblGrid>
              <a:tr h="375272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Data as of June 2025</a:t>
                      </a:r>
                      <a:endParaRPr lang="en-US" sz="16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033767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Nasdaq listed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May 2023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675270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Ticker symbol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LAES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130904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Shares Outstanding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i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599139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   Ordinary Shares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139.6 Million**</a:t>
                      </a:r>
                      <a:endParaRPr lang="en-US" sz="1600" b="1" i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738106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    F shares *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1,499,800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40870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Stock price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$2.55/share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123223"/>
                  </a:ext>
                </a:extLst>
              </a:tr>
              <a:tr h="3752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Market cap</a:t>
                      </a:r>
                      <a:endParaRPr lang="en-US" sz="1600" b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0" spc="-6" dirty="0">
                          <a:solidFill>
                            <a:schemeClr val="bg1"/>
                          </a:solidFill>
                        </a:rPr>
                        <a:t>$356 million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249411"/>
                  </a:ext>
                </a:extLst>
              </a:tr>
              <a:tr h="475162">
                <a:tc gridSpan="2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0" spc="-6" dirty="0">
                          <a:solidFill>
                            <a:schemeClr val="bg1"/>
                          </a:solidFill>
                        </a:rPr>
                        <a:t>* In terms of dividend rights, 1 F share is equivalent to 5 Ordinary shares</a:t>
                      </a:r>
                      <a:br>
                        <a:rPr lang="en-US" sz="1200" kern="0" spc="-6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kern="0" spc="-6" dirty="0">
                          <a:solidFill>
                            <a:schemeClr val="bg1"/>
                          </a:solidFill>
                        </a:rPr>
                        <a:t>** Data as of June 11, 2025</a:t>
                      </a:r>
                      <a:endParaRPr lang="en-US" sz="1200" i="1" kern="0" spc="-6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17" marB="457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45236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16EBFD34-6AAB-91E0-624D-6BFCD110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77" y="440380"/>
            <a:ext cx="10514926" cy="578470"/>
          </a:xfrm>
        </p:spPr>
        <p:txBody>
          <a:bodyPr>
            <a:norm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  <a:latin typeface="+mj-lt"/>
              </a:rPr>
              <a:t>Key Figures</a:t>
            </a:r>
          </a:p>
        </p:txBody>
      </p:sp>
      <p:pic>
        <p:nvPicPr>
          <p:cNvPr id="4" name="Picture 3" descr="A logo with text and globe&#10;&#10;AI-generated content may be incorrect.">
            <a:extLst>
              <a:ext uri="{FF2B5EF4-FFF2-40B4-BE49-F238E27FC236}">
                <a16:creationId xmlns:a16="http://schemas.microsoft.com/office/drawing/2014/main" id="{3461FA5E-9E24-45C3-D58D-B5DB7E8BF9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826" y="4606275"/>
            <a:ext cx="508797" cy="508797"/>
          </a:xfrm>
          <a:prstGeom prst="rect">
            <a:avLst/>
          </a:prstGeom>
        </p:spPr>
      </p:pic>
      <p:pic>
        <p:nvPicPr>
          <p:cNvPr id="8" name="Picture 7" descr="A grey and white label with a globe and text&#10;&#10;AI-generated content may be incorrect.">
            <a:extLst>
              <a:ext uri="{FF2B5EF4-FFF2-40B4-BE49-F238E27FC236}">
                <a16:creationId xmlns:a16="http://schemas.microsoft.com/office/drawing/2014/main" id="{D6136EC5-3A40-42B8-E465-CE223A6871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703" y="4605842"/>
            <a:ext cx="508797" cy="508797"/>
          </a:xfrm>
          <a:prstGeom prst="rect">
            <a:avLst/>
          </a:prstGeom>
        </p:spPr>
      </p:pic>
      <p:pic>
        <p:nvPicPr>
          <p:cNvPr id="12" name="Picture 11" descr="A grey shield with white text&#10;&#10;AI-generated content may be incorrect.">
            <a:extLst>
              <a:ext uri="{FF2B5EF4-FFF2-40B4-BE49-F238E27FC236}">
                <a16:creationId xmlns:a16="http://schemas.microsoft.com/office/drawing/2014/main" id="{116AF4B3-325E-C23D-77CD-DE7199F319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269" y="4627711"/>
            <a:ext cx="508798" cy="508798"/>
          </a:xfrm>
          <a:prstGeom prst="rect">
            <a:avLst/>
          </a:prstGeom>
        </p:spPr>
      </p:pic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E02A4BF-09E1-71D7-848C-ECE170CEDB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882" y="4638555"/>
            <a:ext cx="497954" cy="497954"/>
          </a:xfrm>
          <a:prstGeom prst="rect">
            <a:avLst/>
          </a:prstGeom>
        </p:spPr>
      </p:pic>
      <p:pic>
        <p:nvPicPr>
          <p:cNvPr id="22" name="Picture 2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95A59AD-AD6A-5C85-3503-6DD6A6A2C0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45" y="4693858"/>
            <a:ext cx="293714" cy="375423"/>
          </a:xfrm>
          <a:prstGeom prst="rect">
            <a:avLst/>
          </a:prstGeom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5D035F4-EAC9-90D1-BD15-340C5F0461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135" y="4627711"/>
            <a:ext cx="508798" cy="508798"/>
          </a:xfrm>
          <a:prstGeom prst="rect">
            <a:avLst/>
          </a:prstGeom>
        </p:spPr>
      </p:pic>
      <p:pic>
        <p:nvPicPr>
          <p:cNvPr id="25" name="Picture 2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05DD0A4-F7D0-6520-D516-FC9828E0246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480" y="6138560"/>
            <a:ext cx="1112520" cy="433839"/>
          </a:xfrm>
          <a:prstGeom prst="rect">
            <a:avLst/>
          </a:prstGeom>
        </p:spPr>
      </p:pic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F1822DF3-30B7-93E8-CE98-7D00B8F05D9D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0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8020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EA44DD-930B-7293-C1E6-B5C9EB415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object 18">
            <a:extLst>
              <a:ext uri="{FF2B5EF4-FFF2-40B4-BE49-F238E27FC236}">
                <a16:creationId xmlns:a16="http://schemas.microsoft.com/office/drawing/2014/main" id="{33A79167-52C2-8EE1-ABA4-2DBA011176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7701">
              <a:spcBef>
                <a:spcPts val="58"/>
              </a:spcBef>
            </a:pPr>
            <a:r>
              <a:rPr lang="en-US" sz="3600" b="1" cap="none" spc="-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Us</a:t>
            </a:r>
            <a:endParaRPr sz="3600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851D1-EA5C-3C3C-DE5B-60970E0D7783}"/>
              </a:ext>
            </a:extLst>
          </p:cNvPr>
          <p:cNvSpPr txBox="1"/>
          <p:nvPr/>
        </p:nvSpPr>
        <p:spPr>
          <a:xfrm>
            <a:off x="2773133" y="2428726"/>
            <a:ext cx="34185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SEALSQ Corp.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Carlos Moreira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Chairman &amp; CEO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info@sealsq.com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800" spc="3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88999-DEE2-3497-E610-BA632400EEAD}"/>
              </a:ext>
            </a:extLst>
          </p:cNvPr>
          <p:cNvSpPr txBox="1"/>
          <p:nvPr/>
        </p:nvSpPr>
        <p:spPr>
          <a:xfrm>
            <a:off x="6355477" y="2274838"/>
            <a:ext cx="3063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Investor Relations (US)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Equity Group Inc. 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Lena Cati</a:t>
            </a:r>
            <a:b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 +1 212 836-9611 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lcati@equityny.com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spc="3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7BD3FB-DEDB-693C-85AC-E55C4A9300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547" y="5836890"/>
            <a:ext cx="1998034" cy="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5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575EC0-5F31-08C5-0368-8BA8D6998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E7C37-9E60-66C3-D561-19AA3EEC3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  <a:solidFill>
            <a:srgbClr val="7850F2"/>
          </a:solidFill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95B3A99-0249-D2AD-87A9-4B300D9F778F}"/>
              </a:ext>
            </a:extLst>
          </p:cNvPr>
          <p:cNvGraphicFramePr>
            <a:graphicFrameLocks noGrp="1"/>
          </p:cNvGraphicFramePr>
          <p:nvPr/>
        </p:nvGraphicFramePr>
        <p:xfrm>
          <a:off x="0" y="1612900"/>
          <a:ext cx="12192000" cy="434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06562679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624969162"/>
                    </a:ext>
                  </a:extLst>
                </a:gridCol>
              </a:tblGrid>
              <a:tr h="2171200"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851228"/>
                  </a:ext>
                </a:extLst>
              </a:tr>
              <a:tr h="2171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7682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0A763CF-43C8-2B36-5644-78B9A637D39C}"/>
              </a:ext>
            </a:extLst>
          </p:cNvPr>
          <p:cNvSpPr txBox="1"/>
          <p:nvPr/>
        </p:nvSpPr>
        <p:spPr>
          <a:xfrm>
            <a:off x="6096000" y="21223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$93M pipeline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Potential contracts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9BB94CD-077B-4861-A250-705625BE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3" y="341727"/>
            <a:ext cx="3508664" cy="769891"/>
          </a:xfrm>
        </p:spPr>
        <p:txBody>
          <a:bodyPr/>
          <a:lstStyle/>
          <a:p>
            <a:r>
              <a:rPr lang="en-US" sz="3600" b="1" dirty="0">
                <a:gradFill>
                  <a:gsLst>
                    <a:gs pos="0">
                      <a:schemeClr val="accent3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lt"/>
              </a:rPr>
              <a:t>2025 Outlook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AF028D6C-394F-60AE-B3C5-BF2D2B9A4200}"/>
              </a:ext>
            </a:extLst>
          </p:cNvPr>
          <p:cNvSpPr txBox="1"/>
          <p:nvPr/>
        </p:nvSpPr>
        <p:spPr>
          <a:xfrm>
            <a:off x="0" y="212235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Bookings +80%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Aptos" panose="020B0004020202020204" pitchFamily="34" charset="0"/>
              </a:rPr>
              <a:t>vs. same time in prior year</a:t>
            </a:r>
            <a:endParaRPr kumimoji="0" lang="fr-FR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A322B9D9-0F24-0291-68AB-D3F313E1252A}"/>
              </a:ext>
            </a:extLst>
          </p:cNvPr>
          <p:cNvSpPr txBox="1"/>
          <p:nvPr/>
        </p:nvSpPr>
        <p:spPr>
          <a:xfrm>
            <a:off x="6096000" y="4290993"/>
            <a:ext cx="609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OSPT projects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 projects signed in 2025</a:t>
            </a: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69EF9AB4-9811-13F3-795D-40F36E99818D}"/>
              </a:ext>
            </a:extLst>
          </p:cNvPr>
          <p:cNvSpPr txBox="1"/>
          <p:nvPr/>
        </p:nvSpPr>
        <p:spPr>
          <a:xfrm>
            <a:off x="0" y="4446476"/>
            <a:ext cx="609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7CFA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&gt;80 active engagements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 new post-quantum TPM product opportunities</a:t>
            </a:r>
          </a:p>
        </p:txBody>
      </p:sp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9ACDBA6-D3EE-9881-15E2-E26D96593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26" y="6113160"/>
            <a:ext cx="1112520" cy="433839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A90C7A1-1E6C-90DF-DB45-F1DCA1847D5F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32253480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564AB0-6084-A51D-5FA5-4D323F937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501" y="446616"/>
            <a:ext cx="10514926" cy="578470"/>
          </a:xfrm>
        </p:spPr>
        <p:txBody>
          <a:bodyPr>
            <a:no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  <a:latin typeface="+mj-lt"/>
              </a:rPr>
              <a:t>The Quantum Computing Threat: Are you ready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81000" y="6228821"/>
            <a:ext cx="309880" cy="365125"/>
          </a:xfrm>
        </p:spPr>
        <p:txBody>
          <a:bodyPr/>
          <a:lstStyle/>
          <a:p>
            <a:pPr lvl="0"/>
            <a:r>
              <a:rPr lang="en-US" sz="1000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385789" y="1422664"/>
            <a:ext cx="7539554" cy="4459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 Quantum computers progressing fast (Google, IBM…)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Threaten RSA/ECC encryption: C</a:t>
            </a:r>
            <a:r>
              <a:rPr lang="en-US" b="1" dirty="0">
                <a:solidFill>
                  <a:schemeClr val="bg1"/>
                </a:solidFill>
              </a:rPr>
              <a:t>redit Cards, Passports, Bitcoin…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“Harvest Now – Decrypt Later”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IoT systems deployed today without PQC will be vulnerable tomorrow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NIST’s 2024 quantum-safe standards (ML-KEM, ML-DSA) drive new regulation &amp; mandates </a:t>
            </a:r>
          </a:p>
          <a:p>
            <a:pPr marL="840242" lvl="2" indent="-285750">
              <a:buBlip>
                <a:blip r:embed="rId3"/>
              </a:buBlip>
            </a:pPr>
            <a:r>
              <a:rPr lang="en-US" sz="1600" b="1" dirty="0">
                <a:solidFill>
                  <a:schemeClr val="bg1"/>
                </a:solidFill>
              </a:rPr>
              <a:t>Executive Order 14 144: Fed Agencies to adopt PQC &amp; TLS 1.3 by 2030</a:t>
            </a:r>
          </a:p>
          <a:p>
            <a:pPr marL="840242" lvl="2" indent="-285750">
              <a:buBlip>
                <a:blip r:embed="rId3"/>
              </a:buBlip>
            </a:pPr>
            <a:r>
              <a:rPr lang="en-US" sz="1600" b="1" dirty="0">
                <a:solidFill>
                  <a:schemeClr val="bg1"/>
                </a:solidFill>
              </a:rPr>
              <a:t>CISA will list products to be “PQC ready” by Dec 2025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A close-up of a machine&#10;&#10;AI-generated content may be incorrect.">
            <a:extLst>
              <a:ext uri="{FF2B5EF4-FFF2-40B4-BE49-F238E27FC236}">
                <a16:creationId xmlns:a16="http://schemas.microsoft.com/office/drawing/2014/main" id="{27AFFECB-D965-9249-7FE0-11FE725664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782" y="1742440"/>
            <a:ext cx="2922978" cy="3646126"/>
          </a:xfrm>
          <a:prstGeom prst="round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4CA42F2-C682-55D2-178F-6B0583A5E0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480" y="6138560"/>
            <a:ext cx="1112520" cy="4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5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9E874-64EC-52C7-CB09-D786C1CD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33CD01-7C86-E724-6E9A-F1DDCA0C882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  <a:endParaRPr lang="en-US" dirty="0"/>
          </a:p>
        </p:txBody>
      </p:sp>
      <p:sp>
        <p:nvSpPr>
          <p:cNvPr id="71" name="Title 4">
            <a:extLst>
              <a:ext uri="{FF2B5EF4-FFF2-40B4-BE49-F238E27FC236}">
                <a16:creationId xmlns:a16="http://schemas.microsoft.com/office/drawing/2014/main" id="{1DE152E2-BB17-7961-28EE-A0DEA454D170}"/>
              </a:ext>
            </a:extLst>
          </p:cNvPr>
          <p:cNvSpPr txBox="1">
            <a:spLocks/>
          </p:cNvSpPr>
          <p:nvPr/>
        </p:nvSpPr>
        <p:spPr>
          <a:xfrm>
            <a:off x="520500" y="449172"/>
            <a:ext cx="10999365" cy="5784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-6" dirty="0"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What we do: End-to-End Quantum Proof Digital Security</a:t>
            </a:r>
            <a:endParaRPr lang="en-US" sz="3200" kern="0" dirty="0">
              <a:gradFill>
                <a:gsLst>
                  <a:gs pos="0">
                    <a:srgbClr val="339AF0"/>
                  </a:gs>
                  <a:gs pos="100000">
                    <a:srgbClr val="7850F2"/>
                  </a:gs>
                </a:gsLst>
                <a:lin ang="0" scaled="0"/>
              </a:gra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45DE-690B-C2DB-EB15-1E51609542C8}"/>
              </a:ext>
            </a:extLst>
          </p:cNvPr>
          <p:cNvSpPr/>
          <p:nvPr/>
        </p:nvSpPr>
        <p:spPr>
          <a:xfrm>
            <a:off x="7834673" y="1262544"/>
            <a:ext cx="4357327" cy="38955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12462F-9505-DB54-A278-FA2303E88D3D}"/>
              </a:ext>
            </a:extLst>
          </p:cNvPr>
          <p:cNvSpPr/>
          <p:nvPr/>
        </p:nvSpPr>
        <p:spPr>
          <a:xfrm>
            <a:off x="4344204" y="1262544"/>
            <a:ext cx="3497032" cy="389559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4F520F-B9A6-46BA-C3AE-81B0031E36A9}"/>
              </a:ext>
            </a:extLst>
          </p:cNvPr>
          <p:cNvSpPr/>
          <p:nvPr/>
        </p:nvSpPr>
        <p:spPr>
          <a:xfrm>
            <a:off x="0" y="1262544"/>
            <a:ext cx="4350767" cy="3895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hand holding a key&#10;&#10;AI-generated content may be incorrect.">
            <a:extLst>
              <a:ext uri="{FF2B5EF4-FFF2-40B4-BE49-F238E27FC236}">
                <a16:creationId xmlns:a16="http://schemas.microsoft.com/office/drawing/2014/main" id="{54C7E577-63C8-C34A-BC76-AD3F8ECD0E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610" y="1959755"/>
            <a:ext cx="740286" cy="7417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6E303B-97FE-3770-5C64-78DA746E88A9}"/>
              </a:ext>
            </a:extLst>
          </p:cNvPr>
          <p:cNvSpPr txBox="1"/>
          <p:nvPr/>
        </p:nvSpPr>
        <p:spPr>
          <a:xfrm>
            <a:off x="5379381" y="2692584"/>
            <a:ext cx="1380744" cy="7334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kern="0" dirty="0">
                <a:solidFill>
                  <a:sysClr val="windowText" lastClr="000000"/>
                </a:solidFill>
              </a:rPr>
              <a:t>Authenticity</a:t>
            </a:r>
          </a:p>
        </p:txBody>
      </p:sp>
      <p:pic>
        <p:nvPicPr>
          <p:cNvPr id="23" name="Picture 22" descr="A blue and purple check mark on a black background&#10;&#10;AI-generated content may be incorrect.">
            <a:extLst>
              <a:ext uri="{FF2B5EF4-FFF2-40B4-BE49-F238E27FC236}">
                <a16:creationId xmlns:a16="http://schemas.microsoft.com/office/drawing/2014/main" id="{55467A3E-53E0-20E6-4636-5DA55DF2B6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56" y="3220124"/>
            <a:ext cx="699606" cy="6996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AAB995-ED8A-10E6-4B02-E613E9381604}"/>
              </a:ext>
            </a:extLst>
          </p:cNvPr>
          <p:cNvSpPr txBox="1"/>
          <p:nvPr/>
        </p:nvSpPr>
        <p:spPr>
          <a:xfrm>
            <a:off x="4609947" y="3998145"/>
            <a:ext cx="1380744" cy="7334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kern="0" dirty="0">
                <a:solidFill>
                  <a:sysClr val="windowText" lastClr="000000"/>
                </a:solidFill>
              </a:rPr>
              <a:t>Integrity</a:t>
            </a:r>
          </a:p>
        </p:txBody>
      </p:sp>
      <p:pic>
        <p:nvPicPr>
          <p:cNvPr id="25" name="Picture 24" descr="A blue and purple logo&#10;&#10;AI-generated content may be incorrect.">
            <a:extLst>
              <a:ext uri="{FF2B5EF4-FFF2-40B4-BE49-F238E27FC236}">
                <a16:creationId xmlns:a16="http://schemas.microsoft.com/office/drawing/2014/main" id="{8438B690-A6BE-5501-08F9-92650CA7D2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576" y="3245112"/>
            <a:ext cx="677656" cy="6776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57DB3E3-2836-A3ED-ECE3-026060F37513}"/>
              </a:ext>
            </a:extLst>
          </p:cNvPr>
          <p:cNvSpPr txBox="1"/>
          <p:nvPr/>
        </p:nvSpPr>
        <p:spPr>
          <a:xfrm>
            <a:off x="6208312" y="4122512"/>
            <a:ext cx="1380744" cy="103562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kern="0" dirty="0">
                <a:solidFill>
                  <a:sysClr val="windowText" lastClr="000000"/>
                </a:solidFill>
              </a:rPr>
              <a:t>Confidentiality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85FA79-476A-F50F-36B5-782D18EFD0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733" y="2420673"/>
            <a:ext cx="865682" cy="89160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AF34AC-71FE-82B4-9077-0E2F85F796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3746" y="2420673"/>
            <a:ext cx="865682" cy="8916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D587F32-C84B-EF9F-2C58-D3DF0CE560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17991" y="2420673"/>
            <a:ext cx="865682" cy="89160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BACF7B3-A73E-A13F-2B93-1A12C88C90A5}"/>
              </a:ext>
            </a:extLst>
          </p:cNvPr>
          <p:cNvSpPr txBox="1"/>
          <p:nvPr/>
        </p:nvSpPr>
        <p:spPr>
          <a:xfrm>
            <a:off x="8009282" y="3446278"/>
            <a:ext cx="1582584" cy="104175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kern="0" dirty="0"/>
              <a:t>Connected Devices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2A89B5-7C36-5BB1-2AE6-BC1DC71CD73C}"/>
              </a:ext>
            </a:extLst>
          </p:cNvPr>
          <p:cNvSpPr txBox="1"/>
          <p:nvPr/>
        </p:nvSpPr>
        <p:spPr>
          <a:xfrm>
            <a:off x="9591866" y="3439934"/>
            <a:ext cx="1189441" cy="104175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kern="0" dirty="0"/>
              <a:t>People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CDE12F-1B52-C30B-DB40-6EDA835DBEAD}"/>
              </a:ext>
            </a:extLst>
          </p:cNvPr>
          <p:cNvSpPr txBox="1"/>
          <p:nvPr/>
        </p:nvSpPr>
        <p:spPr>
          <a:xfrm>
            <a:off x="10908628" y="3434271"/>
            <a:ext cx="1283371" cy="104175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600" b="1" kern="0" dirty="0"/>
              <a:t>Applications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F953F0-1C86-3CF3-F2AA-46F633465E7E}"/>
              </a:ext>
            </a:extLst>
          </p:cNvPr>
          <p:cNvGrpSpPr/>
          <p:nvPr/>
        </p:nvGrpSpPr>
        <p:grpSpPr>
          <a:xfrm>
            <a:off x="5682760" y="5607737"/>
            <a:ext cx="3961908" cy="733423"/>
            <a:chOff x="3735847" y="5892067"/>
            <a:chExt cx="4720303" cy="947360"/>
          </a:xfrm>
        </p:grpSpPr>
        <p:pic>
          <p:nvPicPr>
            <p:cNvPr id="44" name="Picture 4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F1F8A7B-A803-8888-7B35-FF8A3D9C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5847" y="5892067"/>
              <a:ext cx="816345" cy="816345"/>
            </a:xfrm>
            <a:prstGeom prst="rect">
              <a:avLst/>
            </a:prstGeom>
          </p:spPr>
        </p:pic>
        <p:pic>
          <p:nvPicPr>
            <p:cNvPr id="48" name="Picture 47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AEE6EF3E-D068-7C14-8B69-17558602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9306" y="6114960"/>
              <a:ext cx="816345" cy="504231"/>
            </a:xfrm>
            <a:prstGeom prst="rect">
              <a:avLst/>
            </a:prstGeom>
          </p:spPr>
        </p:pic>
        <p:pic>
          <p:nvPicPr>
            <p:cNvPr id="50" name="Picture 4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925B47BD-89BF-7A1B-10F1-D0DE53C22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5878" y="5894723"/>
              <a:ext cx="944704" cy="944704"/>
            </a:xfrm>
            <a:prstGeom prst="rect">
              <a:avLst/>
            </a:prstGeom>
          </p:spPr>
        </p:pic>
        <p:pic>
          <p:nvPicPr>
            <p:cNvPr id="52" name="Picture 5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FF4B376-7809-68E7-8A67-C2229056F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6579" y="6081274"/>
              <a:ext cx="807487" cy="619819"/>
            </a:xfrm>
            <a:prstGeom prst="rect">
              <a:avLst/>
            </a:prstGeom>
          </p:spPr>
        </p:pic>
        <p:pic>
          <p:nvPicPr>
            <p:cNvPr id="54" name="Picture 5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0C6466D-34EA-5ADE-1936-3BB05E2F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010" y="6183766"/>
              <a:ext cx="476140" cy="340440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0876849-8EF4-30B2-D6C9-47B7501E961B}"/>
              </a:ext>
            </a:extLst>
          </p:cNvPr>
          <p:cNvSpPr txBox="1"/>
          <p:nvPr/>
        </p:nvSpPr>
        <p:spPr>
          <a:xfrm>
            <a:off x="1399329" y="5607737"/>
            <a:ext cx="4066746" cy="67245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2000" b="1" kern="0" dirty="0">
                <a:solidFill>
                  <a:srgbClr val="5675F1"/>
                </a:solidFill>
              </a:rPr>
              <a:t>Granting Compliance with most industry standards &amp; public labels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2207D1-2031-FEE1-2B7E-643DFD521619}"/>
              </a:ext>
            </a:extLst>
          </p:cNvPr>
          <p:cNvSpPr txBox="1"/>
          <p:nvPr/>
        </p:nvSpPr>
        <p:spPr>
          <a:xfrm>
            <a:off x="777164" y="1545861"/>
            <a:ext cx="2789876" cy="36484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We Design &amp; Provide</a:t>
            </a:r>
          </a:p>
          <a:p>
            <a:endParaRPr lang="en-US" sz="1050" dirty="0"/>
          </a:p>
          <a:p>
            <a:r>
              <a:rPr lang="en-US" sz="1050" dirty="0"/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85BEB20-82DC-26BB-5B09-57C6EB617DD7}"/>
              </a:ext>
            </a:extLst>
          </p:cNvPr>
          <p:cNvSpPr txBox="1"/>
          <p:nvPr/>
        </p:nvSpPr>
        <p:spPr>
          <a:xfrm>
            <a:off x="4678634" y="1546224"/>
            <a:ext cx="2789876" cy="4238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2000" b="1" kern="0" dirty="0">
                <a:solidFill>
                  <a:schemeClr val="accent2"/>
                </a:solidFill>
              </a:rPr>
              <a:t>To ensure</a:t>
            </a:r>
            <a:endParaRPr lang="en-US" sz="1050" dirty="0"/>
          </a:p>
          <a:p>
            <a:r>
              <a:rPr lang="en-US" sz="1050" dirty="0"/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8597D1-1A02-3722-0801-ADCE13138935}"/>
              </a:ext>
            </a:extLst>
          </p:cNvPr>
          <p:cNvSpPr txBox="1"/>
          <p:nvPr/>
        </p:nvSpPr>
        <p:spPr>
          <a:xfrm>
            <a:off x="8729990" y="1541544"/>
            <a:ext cx="2789876" cy="42383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2000" b="1" kern="0" dirty="0">
                <a:solidFill>
                  <a:schemeClr val="accent1"/>
                </a:solidFill>
              </a:rPr>
              <a:t>For</a:t>
            </a:r>
            <a:r>
              <a:rPr lang="en-US" sz="1050" dirty="0"/>
              <a:t> </a:t>
            </a:r>
          </a:p>
        </p:txBody>
      </p:sp>
      <p:pic>
        <p:nvPicPr>
          <p:cNvPr id="78" name="Picture 77" descr="A blue and purple paper with a stamp&#10;&#10;AI-generated content may be incorrect.">
            <a:extLst>
              <a:ext uri="{FF2B5EF4-FFF2-40B4-BE49-F238E27FC236}">
                <a16:creationId xmlns:a16="http://schemas.microsoft.com/office/drawing/2014/main" id="{D082C977-80E5-6EF8-417D-AAB5E8B64EE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368" y="2298050"/>
            <a:ext cx="789068" cy="789068"/>
          </a:xfrm>
          <a:prstGeom prst="rect">
            <a:avLst/>
          </a:prstGeom>
        </p:spPr>
      </p:pic>
      <p:pic>
        <p:nvPicPr>
          <p:cNvPr id="80" name="Picture 79" descr="A blue and purple line art of a computer&#10;&#10;AI-generated content may be incorrect.">
            <a:extLst>
              <a:ext uri="{FF2B5EF4-FFF2-40B4-BE49-F238E27FC236}">
                <a16:creationId xmlns:a16="http://schemas.microsoft.com/office/drawing/2014/main" id="{447228D7-F821-64D2-00AE-BE8C6AE346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443" y="2209737"/>
            <a:ext cx="896429" cy="89822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6E9AAA1-4FFD-D407-F6D8-912A803FB6C9}"/>
              </a:ext>
            </a:extLst>
          </p:cNvPr>
          <p:cNvSpPr txBox="1"/>
          <p:nvPr/>
        </p:nvSpPr>
        <p:spPr>
          <a:xfrm>
            <a:off x="84072" y="3053382"/>
            <a:ext cx="1326622" cy="139796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dirty="0"/>
              <a:t>(Quantum resistant) Secure Chips</a:t>
            </a:r>
          </a:p>
          <a:p>
            <a:pPr algn="ctr"/>
            <a:r>
              <a:rPr lang="en-US" sz="1400" b="1" dirty="0"/>
              <a:t> </a:t>
            </a:r>
            <a:r>
              <a:rPr lang="en-US" sz="1200" dirty="0"/>
              <a:t>used to store, protect &amp; encrypt…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E73B9FA-DB81-F243-EF17-BF20CC96C5AB}"/>
              </a:ext>
            </a:extLst>
          </p:cNvPr>
          <p:cNvSpPr txBox="1"/>
          <p:nvPr/>
        </p:nvSpPr>
        <p:spPr>
          <a:xfrm>
            <a:off x="1478747" y="3079364"/>
            <a:ext cx="1245830" cy="93971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algn="ctr"/>
            <a:r>
              <a:rPr lang="en-US" sz="1200" dirty="0"/>
              <a:t>…</a:t>
            </a:r>
            <a:r>
              <a:rPr lang="en-US" sz="1400" b="1" dirty="0"/>
              <a:t>Compliant Certificates &amp; Keys</a:t>
            </a:r>
          </a:p>
          <a:p>
            <a:pPr algn="ctr"/>
            <a:r>
              <a:rPr lang="en-US" sz="1200" dirty="0"/>
              <a:t>that serve as device IDs,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58E6EA-E2E1-2CC8-E9CE-F5AC99A62113}"/>
              </a:ext>
            </a:extLst>
          </p:cNvPr>
          <p:cNvSpPr txBox="1"/>
          <p:nvPr/>
        </p:nvSpPr>
        <p:spPr>
          <a:xfrm>
            <a:off x="2866883" y="3045628"/>
            <a:ext cx="1309276" cy="1520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1400" b="1" dirty="0"/>
              <a:t>And all the tools/services </a:t>
            </a:r>
          </a:p>
          <a:p>
            <a:pPr algn="ctr"/>
            <a:r>
              <a:rPr lang="en-US" sz="1200" dirty="0"/>
              <a:t>to issue, provision &amp; manage them from factory to field. </a:t>
            </a:r>
          </a:p>
        </p:txBody>
      </p:sp>
      <p:pic>
        <p:nvPicPr>
          <p:cNvPr id="9" name="Picture 8" descr="A black and grey logo&#10;&#10;AI-generated content may be incorrect.">
            <a:extLst>
              <a:ext uri="{FF2B5EF4-FFF2-40B4-BE49-F238E27FC236}">
                <a16:creationId xmlns:a16="http://schemas.microsoft.com/office/drawing/2014/main" id="{64F32292-A016-05E7-831B-3508CF5AA54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479" y="6138560"/>
            <a:ext cx="1112521" cy="433839"/>
          </a:xfrm>
          <a:prstGeom prst="rect">
            <a:avLst/>
          </a:prstGeom>
        </p:spPr>
      </p:pic>
      <p:pic>
        <p:nvPicPr>
          <p:cNvPr id="11" name="Picture 10" descr="A blue and purple rectangle with lines&#10;&#10;AI-generated content may be incorrect.">
            <a:extLst>
              <a:ext uri="{FF2B5EF4-FFF2-40B4-BE49-F238E27FC236}">
                <a16:creationId xmlns:a16="http://schemas.microsoft.com/office/drawing/2014/main" id="{C8812816-67B2-9310-84E7-C8E2F014B79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13" y="2209737"/>
            <a:ext cx="795138" cy="795138"/>
          </a:xfrm>
          <a:prstGeom prst="rect">
            <a:avLst/>
          </a:prstGeom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51575B22-6E36-8A8B-B66E-A47802076B1D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0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310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C3FE-AF6D-0402-BBE0-0612043E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purple gradient&#10;&#10;AI-generated content may be incorrect.">
            <a:extLst>
              <a:ext uri="{FF2B5EF4-FFF2-40B4-BE49-F238E27FC236}">
                <a16:creationId xmlns:a16="http://schemas.microsoft.com/office/drawing/2014/main" id="{118A2077-E022-C98D-52EA-D98A4526F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  <a:gradFill>
            <a:gsLst>
              <a:gs pos="0">
                <a:srgbClr val="339AF0"/>
              </a:gs>
              <a:gs pos="100000">
                <a:srgbClr val="7850F2"/>
              </a:gs>
            </a:gsLst>
            <a:lin ang="0" scaled="0"/>
          </a:gra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4683F8-5021-995F-4A79-FF9800057C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954" y="6138560"/>
            <a:ext cx="1112521" cy="4338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3BE28E-F386-96D6-C34D-AE0C80BC8DD6}"/>
              </a:ext>
            </a:extLst>
          </p:cNvPr>
          <p:cNvSpPr/>
          <p:nvPr/>
        </p:nvSpPr>
        <p:spPr>
          <a:xfrm>
            <a:off x="2954363" y="1413280"/>
            <a:ext cx="2062296" cy="386338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F116EE-6FD0-9AE4-F592-B5569D223E86}"/>
              </a:ext>
            </a:extLst>
          </p:cNvPr>
          <p:cNvSpPr/>
          <p:nvPr/>
        </p:nvSpPr>
        <p:spPr>
          <a:xfrm>
            <a:off x="9548768" y="1413280"/>
            <a:ext cx="2062294" cy="386338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DC2F50-A24D-C0F1-C98C-B58292DE6A9C}"/>
              </a:ext>
            </a:extLst>
          </p:cNvPr>
          <p:cNvSpPr/>
          <p:nvPr/>
        </p:nvSpPr>
        <p:spPr>
          <a:xfrm>
            <a:off x="760005" y="1413280"/>
            <a:ext cx="2062297" cy="386338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E2F00B-F35F-9A71-D295-4693011E39F0}"/>
              </a:ext>
            </a:extLst>
          </p:cNvPr>
          <p:cNvSpPr/>
          <p:nvPr/>
        </p:nvSpPr>
        <p:spPr>
          <a:xfrm>
            <a:off x="5156275" y="1413280"/>
            <a:ext cx="2062295" cy="386338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B8A941-93CF-4D7B-3C42-EE95EFBA8B83}"/>
              </a:ext>
            </a:extLst>
          </p:cNvPr>
          <p:cNvSpPr/>
          <p:nvPr/>
        </p:nvSpPr>
        <p:spPr>
          <a:xfrm>
            <a:off x="7350633" y="1413280"/>
            <a:ext cx="2062294" cy="386338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B78D9-3D34-0D99-90FA-A7AA91D44320}"/>
              </a:ext>
            </a:extLst>
          </p:cNvPr>
          <p:cNvSpPr txBox="1"/>
          <p:nvPr/>
        </p:nvSpPr>
        <p:spPr>
          <a:xfrm>
            <a:off x="5156480" y="5923116"/>
            <a:ext cx="18790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(*) NASDAQ (LAES) As of June 30, 2025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E6015B0-97F4-DE05-BF37-FBFB823A4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9842" y="1706005"/>
            <a:ext cx="632268" cy="63226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4C67B20-4F8A-5C7E-484E-04D0CFD2A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6534" y="1766245"/>
            <a:ext cx="501776" cy="50177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353FC52-1C71-E3BD-E4BE-51932EA56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0892" y="1736125"/>
            <a:ext cx="501776" cy="50177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2C4B793-E965-6784-5279-B4692431A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3119" y="1706005"/>
            <a:ext cx="553592" cy="51053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87B3426-DBDF-EC18-DBE8-1BCEA25B10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71241" y="1706005"/>
            <a:ext cx="632268" cy="562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DABC3C-6879-B5B0-5EF6-15ACBE04661A}"/>
              </a:ext>
            </a:extLst>
          </p:cNvPr>
          <p:cNvSpPr txBox="1"/>
          <p:nvPr/>
        </p:nvSpPr>
        <p:spPr>
          <a:xfrm>
            <a:off x="729737" y="2469421"/>
            <a:ext cx="2115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Fabless Semiconductor Company</a:t>
            </a:r>
          </a:p>
          <a:p>
            <a:pPr algn="ctr"/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lvl="0" indent="-285750" algn="just">
              <a:buClr>
                <a:schemeClr val="bg1"/>
              </a:buClr>
              <a:buBlip>
                <a:blip r:embed="rId15"/>
              </a:buBlip>
              <a:defRPr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~200 employees, primarily focused on R&amp;D</a:t>
            </a:r>
          </a:p>
          <a:p>
            <a:pPr marL="285750" lvl="0" indent="-285750" algn="just">
              <a:buClr>
                <a:schemeClr val="bg1"/>
              </a:buClr>
              <a:buBlip>
                <a:blip r:embed="rId15"/>
              </a:buBlip>
              <a:defRPr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Catalog product, On-Demand Design &amp; Supply, and Test &amp; Perso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0B3DA-0534-4276-1D34-AD3A5DE540B0}"/>
              </a:ext>
            </a:extLst>
          </p:cNvPr>
          <p:cNvSpPr txBox="1"/>
          <p:nvPr/>
        </p:nvSpPr>
        <p:spPr>
          <a:xfrm>
            <a:off x="2958140" y="2469422"/>
            <a:ext cx="20660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Leader In Quantum Resistant Solutions</a:t>
            </a:r>
          </a:p>
          <a:p>
            <a:pPr algn="ctr"/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lvl="0" indent="-285750" algn="just">
              <a:buClr>
                <a:schemeClr val="bg1"/>
              </a:buClr>
              <a:buBlip>
                <a:blip r:embed="rId15"/>
              </a:buBlip>
              <a:defRPr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Pioneer in Post-Quantum Cryptography (PQC) — Sampling today!</a:t>
            </a:r>
          </a:p>
          <a:p>
            <a:pPr marL="285750" lvl="0" indent="-285750" algn="just">
              <a:buClr>
                <a:schemeClr val="bg1"/>
              </a:buClr>
              <a:buBlip>
                <a:blip r:embed="rId15"/>
              </a:buBlip>
              <a:defRPr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1.7+Bu shipped, Legacy of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WISeKey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S/C, INSIDE Secure, Atmel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D2386-3102-DE61-E1D2-5E90B1DCAC1E}"/>
              </a:ext>
            </a:extLst>
          </p:cNvPr>
          <p:cNvSpPr txBox="1"/>
          <p:nvPr/>
        </p:nvSpPr>
        <p:spPr>
          <a:xfrm>
            <a:off x="5148721" y="2469422"/>
            <a:ext cx="2066071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 Of </a:t>
            </a:r>
            <a:r>
              <a:rPr lang="en-US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Wisekey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Cybersecurity Group</a:t>
            </a:r>
          </a:p>
          <a:p>
            <a:pPr algn="ctr"/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Clr>
                <a:schemeClr val="bg1"/>
              </a:buClr>
              <a:buBlip>
                <a:blip r:embed="rId15"/>
              </a:buBlip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Swiss Cybersecurity Group with Global PKI &amp; Trusted Services</a:t>
            </a:r>
          </a:p>
          <a:p>
            <a:pPr marL="285750" indent="-285750" algn="just">
              <a:buClr>
                <a:schemeClr val="bg1"/>
              </a:buClr>
              <a:buBlip>
                <a:blip r:embed="rId15"/>
              </a:buBlip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 Identity, IoT-to-IoT Transaction, Satellite constellation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01576-1030-6945-930E-CCFAB0FED10F}"/>
              </a:ext>
            </a:extLst>
          </p:cNvPr>
          <p:cNvSpPr txBox="1"/>
          <p:nvPr/>
        </p:nvSpPr>
        <p:spPr>
          <a:xfrm>
            <a:off x="7354407" y="2469422"/>
            <a:ext cx="205851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Differentiated Technology Portfolio</a:t>
            </a:r>
          </a:p>
          <a:p>
            <a:pPr algn="ctr"/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buBlip>
                <a:blip r:embed="rId15"/>
              </a:buBlip>
            </a:pPr>
            <a:r>
              <a:rPr lang="en-US" sz="1200" dirty="0"/>
              <a:t>From IP to IC/Chips to </a:t>
            </a:r>
            <a:r>
              <a:rPr lang="en-US" sz="1200" dirty="0" err="1"/>
              <a:t>Chiplet</a:t>
            </a:r>
            <a:r>
              <a:rPr lang="en-US" sz="1200" dirty="0"/>
              <a:t>-based secure architectures Serving all verticals and high-stakes sectors</a:t>
            </a:r>
          </a:p>
          <a:p>
            <a:pPr marL="171450" indent="-171450">
              <a:buBlip>
                <a:blip r:embed="rId15"/>
              </a:buBlip>
            </a:pPr>
            <a:r>
              <a:rPr lang="en-US" sz="1200" dirty="0"/>
              <a:t>118 security-related patents.</a:t>
            </a:r>
            <a:endParaRPr lang="en-US" sz="120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03BA59-3952-0585-3348-C6F490845478}"/>
              </a:ext>
            </a:extLst>
          </p:cNvPr>
          <p:cNvSpPr txBox="1"/>
          <p:nvPr/>
        </p:nvSpPr>
        <p:spPr>
          <a:xfrm>
            <a:off x="9544990" y="2509265"/>
            <a:ext cx="2058519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&amp; Momentum</a:t>
            </a:r>
          </a:p>
          <a:p>
            <a:pPr lvl="0" algn="just">
              <a:buClr>
                <a:schemeClr val="bg1"/>
              </a:buClr>
              <a:defRPr/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just">
              <a:buClr>
                <a:schemeClr val="bg1"/>
              </a:buClr>
              <a:defRPr/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Clr>
                <a:schemeClr val="bg1"/>
              </a:buClr>
              <a:buBlip>
                <a:blip r:embed="rId15"/>
              </a:buBlip>
              <a:defRPr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Enabling Hardware-based Security for a quantum-resilient future</a:t>
            </a:r>
          </a:p>
          <a:p>
            <a:pPr marL="285750" indent="-285750" algn="just">
              <a:buClr>
                <a:schemeClr val="bg1"/>
              </a:buClr>
              <a:buBlip>
                <a:blip r:embed="rId15"/>
              </a:buBlip>
              <a:defRPr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~$450m market cap (*), Cash position $120m (*)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8E45CF7-E991-D469-EB98-74172A3B6CAE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0988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882925F-7B1F-D59C-FBD7-20AF3284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3" y="462520"/>
            <a:ext cx="10514926" cy="57847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54838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CA5BD-DE21-3FF9-4EDB-E66105F16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4426CC-2BB4-9FFC-2755-B133D799A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8" y="-2611"/>
            <a:ext cx="12187066" cy="6858000"/>
          </a:xfrm>
          <a:prstGeom prst="rect">
            <a:avLst/>
          </a:prstGeom>
        </p:spPr>
      </p:pic>
      <p:pic>
        <p:nvPicPr>
          <p:cNvPr id="8" name="Picture 7" descr="A close up of a machine&#10;&#10;AI-generated content may be incorrect.">
            <a:extLst>
              <a:ext uri="{FF2B5EF4-FFF2-40B4-BE49-F238E27FC236}">
                <a16:creationId xmlns:a16="http://schemas.microsoft.com/office/drawing/2014/main" id="{A7F6991A-C776-AC9D-7949-2D5CADD18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663" y="-12501"/>
            <a:ext cx="1493396" cy="6339316"/>
          </a:xfrm>
          <a:prstGeom prst="rect">
            <a:avLst/>
          </a:prstGeom>
        </p:spPr>
      </p:pic>
      <p:pic>
        <p:nvPicPr>
          <p:cNvPr id="27" name="Picture 26" descr="A black rectangular object with blue lights&#10;&#10;AI-generated content may be incorrect.">
            <a:extLst>
              <a:ext uri="{FF2B5EF4-FFF2-40B4-BE49-F238E27FC236}">
                <a16:creationId xmlns:a16="http://schemas.microsoft.com/office/drawing/2014/main" id="{777C5462-EA86-DB47-D08F-F8B79014AD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6152"/>
          <a:stretch>
            <a:fillRect/>
          </a:stretch>
        </p:blipFill>
        <p:spPr>
          <a:xfrm>
            <a:off x="6116239" y="-1763960"/>
            <a:ext cx="1479641" cy="8608389"/>
          </a:xfrm>
          <a:prstGeom prst="rect">
            <a:avLst/>
          </a:prstGeom>
        </p:spPr>
      </p:pic>
      <p:pic>
        <p:nvPicPr>
          <p:cNvPr id="29" name="Picture 28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6A5551C6-6C8A-4446-8060-2D445078F5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02230" y="-12501"/>
            <a:ext cx="1479640" cy="6858000"/>
          </a:xfrm>
          <a:prstGeom prst="rect">
            <a:avLst/>
          </a:prstGeom>
        </p:spPr>
      </p:pic>
      <p:pic>
        <p:nvPicPr>
          <p:cNvPr id="31" name="Picture 30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9FF16DD9-6CF5-125D-7A02-DD5A7F23B8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76"/>
          <a:stretch>
            <a:fillRect/>
          </a:stretch>
        </p:blipFill>
        <p:spPr>
          <a:xfrm>
            <a:off x="9092280" y="-1812013"/>
            <a:ext cx="1479639" cy="8632750"/>
          </a:xfrm>
          <a:prstGeom prst="rect">
            <a:avLst/>
          </a:prstGeom>
        </p:spPr>
      </p:pic>
      <p:pic>
        <p:nvPicPr>
          <p:cNvPr id="35" name="Picture 34" descr="A machine with a machine head&#10;&#10;AI-generated content may be incorrect.">
            <a:extLst>
              <a:ext uri="{FF2B5EF4-FFF2-40B4-BE49-F238E27FC236}">
                <a16:creationId xmlns:a16="http://schemas.microsoft.com/office/drawing/2014/main" id="{1C4EE4EA-8807-F680-727E-4FB61AF19CE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5354"/>
          <a:stretch>
            <a:fillRect/>
          </a:stretch>
        </p:blipFill>
        <p:spPr>
          <a:xfrm>
            <a:off x="10550580" y="-1759231"/>
            <a:ext cx="1652524" cy="8611670"/>
          </a:xfrm>
          <a:prstGeom prst="rect">
            <a:avLst/>
          </a:prstGeom>
        </p:spPr>
      </p:pic>
      <p:pic>
        <p:nvPicPr>
          <p:cNvPr id="17" name="Picture 16" descr="A computer chip with a square in center&#10;&#10;AI-generated content may be incorrect.">
            <a:extLst>
              <a:ext uri="{FF2B5EF4-FFF2-40B4-BE49-F238E27FC236}">
                <a16:creationId xmlns:a16="http://schemas.microsoft.com/office/drawing/2014/main" id="{1339CFFB-1B20-189C-9A56-16539F2127B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55"/>
          <a:stretch>
            <a:fillRect/>
          </a:stretch>
        </p:blipFill>
        <p:spPr>
          <a:xfrm>
            <a:off x="9134" y="-5560"/>
            <a:ext cx="1658802" cy="6851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2830DC-6B0D-790E-071A-7C8001C1B59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0772" y="-5222"/>
            <a:ext cx="1479639" cy="6825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709739-3E06-78C9-49BF-1B4995A6A2D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6021"/>
          <a:stretch>
            <a:fillRect/>
          </a:stretch>
        </p:blipFill>
        <p:spPr>
          <a:xfrm>
            <a:off x="3148120" y="-1765599"/>
            <a:ext cx="1479640" cy="86116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A0649-F422-ACE5-9AD5-4621AE4AF5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749"/>
              </a:lnSpc>
            </a:pPr>
            <a:r>
              <a:rPr lang="en-US" spc="-15" dirty="0"/>
              <a:t>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6431A-CF3B-EC87-DF68-0130FA75F7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09987" y="6276713"/>
            <a:ext cx="2742815" cy="364848"/>
          </a:xfrm>
        </p:spPr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2BB456E1-C59E-EF80-9E2C-6EC95303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33" y="462520"/>
            <a:ext cx="10514926" cy="578470"/>
          </a:xfrm>
        </p:spPr>
        <p:txBody>
          <a:bodyPr>
            <a:noAutofit/>
          </a:bodyPr>
          <a:lstStyle/>
          <a:p>
            <a:r>
              <a:rPr lang="en-US" sz="3200" b="1" dirty="0"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  <a:latin typeface="+mj-lt"/>
              </a:rPr>
              <a:t>What we sell</a:t>
            </a: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835514C7-7384-9E6E-9076-29737D0B0164}"/>
              </a:ext>
            </a:extLst>
          </p:cNvPr>
          <p:cNvSpPr txBox="1">
            <a:spLocks/>
          </p:cNvSpPr>
          <p:nvPr/>
        </p:nvSpPr>
        <p:spPr>
          <a:xfrm>
            <a:off x="-31983" y="2471497"/>
            <a:ext cx="1735380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Secure Microcontrollers</a:t>
            </a: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88C6754A-62AE-CCA8-4918-AEEF825E63F7}"/>
              </a:ext>
            </a:extLst>
          </p:cNvPr>
          <p:cNvSpPr txBox="1">
            <a:spLocks/>
          </p:cNvSpPr>
          <p:nvPr/>
        </p:nvSpPr>
        <p:spPr>
          <a:xfrm>
            <a:off x="1660016" y="2471497"/>
            <a:ext cx="1479640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Post Quantum Chips</a:t>
            </a: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7B9E9FB8-4BC1-B4D1-F8E6-7F7341798479}"/>
              </a:ext>
            </a:extLst>
          </p:cNvPr>
          <p:cNvSpPr txBox="1">
            <a:spLocks/>
          </p:cNvSpPr>
          <p:nvPr/>
        </p:nvSpPr>
        <p:spPr>
          <a:xfrm>
            <a:off x="3139655" y="2538317"/>
            <a:ext cx="1488104" cy="444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Secure ASIC </a:t>
            </a:r>
          </a:p>
        </p:txBody>
      </p:sp>
      <p:sp>
        <p:nvSpPr>
          <p:cNvPr id="45" name="Title 4">
            <a:extLst>
              <a:ext uri="{FF2B5EF4-FFF2-40B4-BE49-F238E27FC236}">
                <a16:creationId xmlns:a16="http://schemas.microsoft.com/office/drawing/2014/main" id="{4D7B3BD7-2143-753B-6FA4-781C41597D5C}"/>
              </a:ext>
            </a:extLst>
          </p:cNvPr>
          <p:cNvSpPr txBox="1">
            <a:spLocks/>
          </p:cNvSpPr>
          <p:nvPr/>
        </p:nvSpPr>
        <p:spPr>
          <a:xfrm>
            <a:off x="4636221" y="2471497"/>
            <a:ext cx="1479641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On Premise PKI infrastructure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536F3F-378A-BEB2-AF6F-C10293C90134}"/>
              </a:ext>
            </a:extLst>
          </p:cNvPr>
          <p:cNvSpPr/>
          <p:nvPr/>
        </p:nvSpPr>
        <p:spPr>
          <a:xfrm>
            <a:off x="16038" y="6276714"/>
            <a:ext cx="6099824" cy="575726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90E5705-395C-A28C-5E80-1BAB91AE4AF9}"/>
              </a:ext>
            </a:extLst>
          </p:cNvPr>
          <p:cNvSpPr/>
          <p:nvPr/>
        </p:nvSpPr>
        <p:spPr>
          <a:xfrm>
            <a:off x="6112466" y="6282274"/>
            <a:ext cx="6079533" cy="575726"/>
          </a:xfrm>
          <a:prstGeom prst="rect">
            <a:avLst/>
          </a:prstGeom>
          <a:solidFill>
            <a:srgbClr val="785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DD330BD8-624C-5ED3-CAE8-97B693C34958}"/>
              </a:ext>
            </a:extLst>
          </p:cNvPr>
          <p:cNvSpPr txBox="1">
            <a:spLocks/>
          </p:cNvSpPr>
          <p:nvPr/>
        </p:nvSpPr>
        <p:spPr>
          <a:xfrm>
            <a:off x="2412194" y="6267601"/>
            <a:ext cx="1479639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kern="0" dirty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54" name="Title 4">
            <a:extLst>
              <a:ext uri="{FF2B5EF4-FFF2-40B4-BE49-F238E27FC236}">
                <a16:creationId xmlns:a16="http://schemas.microsoft.com/office/drawing/2014/main" id="{3C9081D3-CB12-5C9F-BEBE-4A8564B52EBC}"/>
              </a:ext>
            </a:extLst>
          </p:cNvPr>
          <p:cNvSpPr txBox="1">
            <a:spLocks/>
          </p:cNvSpPr>
          <p:nvPr/>
        </p:nvSpPr>
        <p:spPr>
          <a:xfrm>
            <a:off x="8322510" y="6279530"/>
            <a:ext cx="1479639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kern="0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55" name="Title 4">
            <a:extLst>
              <a:ext uri="{FF2B5EF4-FFF2-40B4-BE49-F238E27FC236}">
                <a16:creationId xmlns:a16="http://schemas.microsoft.com/office/drawing/2014/main" id="{03A590D1-A784-126C-BEDD-4D99E56A01F4}"/>
              </a:ext>
            </a:extLst>
          </p:cNvPr>
          <p:cNvSpPr txBox="1">
            <a:spLocks/>
          </p:cNvSpPr>
          <p:nvPr/>
        </p:nvSpPr>
        <p:spPr>
          <a:xfrm>
            <a:off x="6072483" y="2471497"/>
            <a:ext cx="1515217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Post Quantum Root of Trust</a:t>
            </a:r>
          </a:p>
        </p:txBody>
      </p:sp>
      <p:sp>
        <p:nvSpPr>
          <p:cNvPr id="56" name="Title 4">
            <a:extLst>
              <a:ext uri="{FF2B5EF4-FFF2-40B4-BE49-F238E27FC236}">
                <a16:creationId xmlns:a16="http://schemas.microsoft.com/office/drawing/2014/main" id="{5B098895-1235-7AC8-58D4-7BD233E49EEB}"/>
              </a:ext>
            </a:extLst>
          </p:cNvPr>
          <p:cNvSpPr txBox="1">
            <a:spLocks/>
          </p:cNvSpPr>
          <p:nvPr/>
        </p:nvSpPr>
        <p:spPr>
          <a:xfrm>
            <a:off x="7657920" y="2484966"/>
            <a:ext cx="1479640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PKI &amp; Code Signing as-a -Service</a:t>
            </a:r>
          </a:p>
        </p:txBody>
      </p:sp>
      <p:sp>
        <p:nvSpPr>
          <p:cNvPr id="57" name="Title 4">
            <a:extLst>
              <a:ext uri="{FF2B5EF4-FFF2-40B4-BE49-F238E27FC236}">
                <a16:creationId xmlns:a16="http://schemas.microsoft.com/office/drawing/2014/main" id="{C2E93B6E-D678-D14E-7151-95AE7E5AF415}"/>
              </a:ext>
            </a:extLst>
          </p:cNvPr>
          <p:cNvSpPr txBox="1">
            <a:spLocks/>
          </p:cNvSpPr>
          <p:nvPr/>
        </p:nvSpPr>
        <p:spPr>
          <a:xfrm>
            <a:off x="9033847" y="2538317"/>
            <a:ext cx="1488104" cy="444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Custom chip design (ASIC) </a:t>
            </a: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2FF58545-106B-A3B9-509C-23E226D27641}"/>
              </a:ext>
            </a:extLst>
          </p:cNvPr>
          <p:cNvSpPr txBox="1">
            <a:spLocks/>
          </p:cNvSpPr>
          <p:nvPr/>
        </p:nvSpPr>
        <p:spPr>
          <a:xfrm>
            <a:off x="10530413" y="2471497"/>
            <a:ext cx="1679041" cy="57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eaLnBrk="1" hangingPunct="1">
              <a:defRPr sz="3275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Personalization &amp; Test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E6AF98D-2F67-0125-5032-583A9D86FF25}"/>
              </a:ext>
            </a:extLst>
          </p:cNvPr>
          <p:cNvSpPr/>
          <p:nvPr/>
        </p:nvSpPr>
        <p:spPr>
          <a:xfrm>
            <a:off x="16038" y="6370"/>
            <a:ext cx="6078419" cy="6851630"/>
          </a:xfrm>
          <a:prstGeom prst="rect">
            <a:avLst/>
          </a:prstGeom>
          <a:noFill/>
          <a:ln w="38100">
            <a:solidFill>
              <a:srgbClr val="339A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0B5F7C8-D2A8-C4B0-47CF-6BD03B41163E}"/>
              </a:ext>
            </a:extLst>
          </p:cNvPr>
          <p:cNvSpPr/>
          <p:nvPr/>
        </p:nvSpPr>
        <p:spPr>
          <a:xfrm>
            <a:off x="6123990" y="2611"/>
            <a:ext cx="6086018" cy="6861938"/>
          </a:xfrm>
          <a:prstGeom prst="rect">
            <a:avLst/>
          </a:prstGeom>
          <a:noFill/>
          <a:ln w="38100">
            <a:solidFill>
              <a:srgbClr val="7850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198C299-BE06-66FF-47E8-6C491889967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82" y="273466"/>
            <a:ext cx="1112520" cy="433839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4BE92BB-7A79-0B14-C5BE-7F0C04A9C37C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0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7179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8868A6-EB7C-E6E9-4E3D-E08F6F0E24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91B711-6D6E-7C47-B428-DD3C822C09C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89700"/>
            <a:ext cx="4114800" cy="365125"/>
          </a:xfrm>
        </p:spPr>
        <p:txBody>
          <a:bodyPr/>
          <a:lstStyle/>
          <a:p>
            <a:r>
              <a:rPr lang="fr-FR"/>
              <a:t>SEALSQ is a WISeKey Company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D6E925-BD99-EFFE-ED15-E6C96B594D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350" y="296863"/>
            <a:ext cx="10742613" cy="849312"/>
          </a:xfrm>
        </p:spPr>
        <p:txBody>
          <a:bodyPr>
            <a:normAutofit/>
          </a:bodyPr>
          <a:lstStyle/>
          <a:p>
            <a:r>
              <a:rPr lang="en-US" sz="3200" dirty="0"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</a:rPr>
              <a:t>Typical Markets &amp; Customers</a:t>
            </a:r>
          </a:p>
        </p:txBody>
      </p:sp>
      <p:pic>
        <p:nvPicPr>
          <p:cNvPr id="7" name="Picture 6" descr="A white electronic device with a bar code&#10;&#10;AI-generated content may be incorrect.">
            <a:extLst>
              <a:ext uri="{FF2B5EF4-FFF2-40B4-BE49-F238E27FC236}">
                <a16:creationId xmlns:a16="http://schemas.microsoft.com/office/drawing/2014/main" id="{73E40846-D659-FAB6-09C5-B1D57C9B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4337" y="1241143"/>
            <a:ext cx="2352673" cy="1303031"/>
          </a:xfrm>
          <a:prstGeom prst="rect">
            <a:avLst/>
          </a:prstGeom>
        </p:spPr>
      </p:pic>
      <p:pic>
        <p:nvPicPr>
          <p:cNvPr id="8" name="Picture 7" descr="A close-up of a charging station&#10;&#10;AI-generated content may be incorrect.">
            <a:extLst>
              <a:ext uri="{FF2B5EF4-FFF2-40B4-BE49-F238E27FC236}">
                <a16:creationId xmlns:a16="http://schemas.microsoft.com/office/drawing/2014/main" id="{30247628-029E-6AA8-F2C7-E98897993F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5053" y="4076354"/>
            <a:ext cx="2352673" cy="1323379"/>
          </a:xfrm>
          <a:prstGeom prst="rect">
            <a:avLst/>
          </a:prstGeom>
        </p:spPr>
      </p:pic>
      <p:pic>
        <p:nvPicPr>
          <p:cNvPr id="9" name="Picture 8" descr="A satellite in space above a planet&#10;&#10;AI-generated content may be incorrect.">
            <a:extLst>
              <a:ext uri="{FF2B5EF4-FFF2-40B4-BE49-F238E27FC236}">
                <a16:creationId xmlns:a16="http://schemas.microsoft.com/office/drawing/2014/main" id="{54B04E8F-C7C4-D1D6-9C02-6C8877E68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25648" y="4076354"/>
            <a:ext cx="2352672" cy="1323379"/>
          </a:xfrm>
          <a:prstGeom prst="rect">
            <a:avLst/>
          </a:prstGeom>
        </p:spPr>
      </p:pic>
      <p:pic>
        <p:nvPicPr>
          <p:cNvPr id="10" name="Picture 9" descr="A usb flash drive plugged into a computer&#10;&#10;AI-generated content may be incorrect.">
            <a:extLst>
              <a:ext uri="{FF2B5EF4-FFF2-40B4-BE49-F238E27FC236}">
                <a16:creationId xmlns:a16="http://schemas.microsoft.com/office/drawing/2014/main" id="{9B752952-E36C-3C5A-4189-1F4B7F083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685" y="4076356"/>
            <a:ext cx="2352672" cy="1323378"/>
          </a:xfrm>
          <a:prstGeom prst="rect">
            <a:avLst/>
          </a:prstGeom>
        </p:spPr>
      </p:pic>
      <p:pic>
        <p:nvPicPr>
          <p:cNvPr id="11" name="Picture 10" descr="A close up of a computer&#10;&#10;AI-generated content may be incorrect.">
            <a:extLst>
              <a:ext uri="{FF2B5EF4-FFF2-40B4-BE49-F238E27FC236}">
                <a16:creationId xmlns:a16="http://schemas.microsoft.com/office/drawing/2014/main" id="{18CCB635-F52A-C311-D435-41782F0A93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677" y="1241143"/>
            <a:ext cx="2352674" cy="13030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E062DE-E887-BD6C-3F26-C3A431596B24}"/>
              </a:ext>
            </a:extLst>
          </p:cNvPr>
          <p:cNvSpPr/>
          <p:nvPr/>
        </p:nvSpPr>
        <p:spPr>
          <a:xfrm>
            <a:off x="913677" y="5397318"/>
            <a:ext cx="2352672" cy="655499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B40051-AC0D-B5E4-2130-E7DE68C14E94}"/>
              </a:ext>
            </a:extLst>
          </p:cNvPr>
          <p:cNvSpPr/>
          <p:nvPr/>
        </p:nvSpPr>
        <p:spPr>
          <a:xfrm>
            <a:off x="912426" y="2544174"/>
            <a:ext cx="2352672" cy="631915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3ED082-E35B-3D88-5B5D-1F499D6C85D0}"/>
              </a:ext>
            </a:extLst>
          </p:cNvPr>
          <p:cNvSpPr/>
          <p:nvPr/>
        </p:nvSpPr>
        <p:spPr>
          <a:xfrm>
            <a:off x="3584333" y="2537776"/>
            <a:ext cx="2352672" cy="634330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7C5883-CEC3-9376-4C5E-1F4BF4139D6B}"/>
              </a:ext>
            </a:extLst>
          </p:cNvPr>
          <p:cNvSpPr/>
          <p:nvPr/>
        </p:nvSpPr>
        <p:spPr>
          <a:xfrm>
            <a:off x="6285053" y="5397317"/>
            <a:ext cx="2352672" cy="631915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EBE1B2-F9F7-83A3-27F8-88E4B55CEF34}"/>
              </a:ext>
            </a:extLst>
          </p:cNvPr>
          <p:cNvSpPr/>
          <p:nvPr/>
        </p:nvSpPr>
        <p:spPr>
          <a:xfrm>
            <a:off x="8925645" y="5399733"/>
            <a:ext cx="2352672" cy="629500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5DA30E-C03F-99DD-EE93-0FD479EE8A67}"/>
              </a:ext>
            </a:extLst>
          </p:cNvPr>
          <p:cNvSpPr txBox="1"/>
          <p:nvPr/>
        </p:nvSpPr>
        <p:spPr>
          <a:xfrm>
            <a:off x="3701562" y="2644330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SMART GRID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8719E-D6BD-EA5A-B0B7-8E2C6AE5C59A}"/>
              </a:ext>
            </a:extLst>
          </p:cNvPr>
          <p:cNvSpPr txBox="1"/>
          <p:nvPr/>
        </p:nvSpPr>
        <p:spPr>
          <a:xfrm>
            <a:off x="6379730" y="5458949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AUTOMOTIVE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EEC114-CB8F-A5B5-A10D-E30A93F87EB1}"/>
              </a:ext>
            </a:extLst>
          </p:cNvPr>
          <p:cNvSpPr txBox="1"/>
          <p:nvPr/>
        </p:nvSpPr>
        <p:spPr>
          <a:xfrm>
            <a:off x="9042871" y="5464426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MILITARY &amp; GOV.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D03958-7C10-D307-0265-18F6FC78B9BA}"/>
              </a:ext>
            </a:extLst>
          </p:cNvPr>
          <p:cNvSpPr txBox="1"/>
          <p:nvPr/>
        </p:nvSpPr>
        <p:spPr>
          <a:xfrm>
            <a:off x="1030903" y="5462015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SECURE STORAGE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DA8C11-B9F9-C061-265E-6D2488199194}"/>
              </a:ext>
            </a:extLst>
          </p:cNvPr>
          <p:cNvSpPr txBox="1"/>
          <p:nvPr/>
        </p:nvSpPr>
        <p:spPr>
          <a:xfrm>
            <a:off x="1029652" y="2639807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IP PROTECTION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DBA4B97-865C-9771-CF3D-49697A832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1930" y="3283972"/>
            <a:ext cx="813825" cy="567890"/>
          </a:xfrm>
          <a:prstGeom prst="rect">
            <a:avLst/>
          </a:prstGeom>
        </p:spPr>
      </p:pic>
      <p:pic>
        <p:nvPicPr>
          <p:cNvPr id="23" name="Picture 2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E9F4533-BDB3-E0F7-EC6A-0CD039B35C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486" y="6204649"/>
            <a:ext cx="1049671" cy="271165"/>
          </a:xfrm>
          <a:prstGeom prst="rect">
            <a:avLst/>
          </a:prstGeom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26BE09B-EBE1-91FB-0420-37D00611624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381" y="6282949"/>
            <a:ext cx="1266762" cy="21002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F7D1648-9808-A122-75B0-BFE02FF75E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30599" y="6312002"/>
            <a:ext cx="456488" cy="4564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C205970-94F1-3011-01AE-ABB8595F904D}"/>
              </a:ext>
            </a:extLst>
          </p:cNvPr>
          <p:cNvSpPr/>
          <p:nvPr/>
        </p:nvSpPr>
        <p:spPr>
          <a:xfrm>
            <a:off x="3701562" y="6107504"/>
            <a:ext cx="2049381" cy="5693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2D9C755-F1B0-11DA-CA7E-7C9C39EBA38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269" y="3271722"/>
            <a:ext cx="936986" cy="496213"/>
          </a:xfrm>
          <a:prstGeom prst="rect">
            <a:avLst/>
          </a:prstGeom>
        </p:spPr>
      </p:pic>
      <p:pic>
        <p:nvPicPr>
          <p:cNvPr id="28" name="Picture 27" descr="A person holding a phone to a house&#10;&#10;AI-generated content may be incorrect.">
            <a:extLst>
              <a:ext uri="{FF2B5EF4-FFF2-40B4-BE49-F238E27FC236}">
                <a16:creationId xmlns:a16="http://schemas.microsoft.com/office/drawing/2014/main" id="{B483A334-4082-FAD0-48A9-D30A35C0917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9369" y="4103785"/>
            <a:ext cx="2352672" cy="13233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939200A-34EF-0507-D9E8-110B8FE49944}"/>
              </a:ext>
            </a:extLst>
          </p:cNvPr>
          <p:cNvSpPr/>
          <p:nvPr/>
        </p:nvSpPr>
        <p:spPr>
          <a:xfrm>
            <a:off x="3599369" y="5427163"/>
            <a:ext cx="2352672" cy="602069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3E8C65-E308-DB62-4A38-9107551774D6}"/>
              </a:ext>
            </a:extLst>
          </p:cNvPr>
          <p:cNvSpPr txBox="1"/>
          <p:nvPr/>
        </p:nvSpPr>
        <p:spPr>
          <a:xfrm>
            <a:off x="3716595" y="5472071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SMART HOME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A4608A5-CA2B-58F1-0909-BFFF890B758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03" y="6146566"/>
            <a:ext cx="975667" cy="34641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AA4222-2CAC-2306-E252-C50A9B86F2E9}"/>
              </a:ext>
            </a:extLst>
          </p:cNvPr>
          <p:cNvSpPr/>
          <p:nvPr/>
        </p:nvSpPr>
        <p:spPr>
          <a:xfrm>
            <a:off x="6254987" y="2535360"/>
            <a:ext cx="2352672" cy="634329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CA33D4-9396-2BA7-CD5A-BDE6BEA5A4B0}"/>
              </a:ext>
            </a:extLst>
          </p:cNvPr>
          <p:cNvSpPr txBox="1"/>
          <p:nvPr/>
        </p:nvSpPr>
        <p:spPr>
          <a:xfrm>
            <a:off x="6372211" y="2637447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INDUSTRY 4.0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34" name="Picture 3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AD32973-AE81-6E62-616B-0D89026CB6D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147" y="3358836"/>
            <a:ext cx="1039204" cy="165406"/>
          </a:xfrm>
          <a:prstGeom prst="rect">
            <a:avLst/>
          </a:prstGeom>
        </p:spPr>
      </p:pic>
      <p:pic>
        <p:nvPicPr>
          <p:cNvPr id="35" name="Picture 34" descr="A group of robotic arms in a factory&#10;&#10;AI-generated content may be incorrect.">
            <a:extLst>
              <a:ext uri="{FF2B5EF4-FFF2-40B4-BE49-F238E27FC236}">
                <a16:creationId xmlns:a16="http://schemas.microsoft.com/office/drawing/2014/main" id="{05FBE4D3-F30A-15F2-6E60-0518AF9BDE0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6812" y="1241143"/>
            <a:ext cx="2349021" cy="1343971"/>
          </a:xfrm>
          <a:prstGeom prst="rect">
            <a:avLst/>
          </a:prstGeom>
        </p:spPr>
      </p:pic>
      <p:pic>
        <p:nvPicPr>
          <p:cNvPr id="36" name="Picture 35" descr="A person looking at a large screen&#10;&#10;AI-generated content may be incorrect.">
            <a:extLst>
              <a:ext uri="{FF2B5EF4-FFF2-40B4-BE49-F238E27FC236}">
                <a16:creationId xmlns:a16="http://schemas.microsoft.com/office/drawing/2014/main" id="{1B9B61CE-8479-658B-A960-94E6E099FF8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640" y="1241143"/>
            <a:ext cx="2352672" cy="1323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65196C8-C440-A3C7-4B93-79A8A6D328AD}"/>
              </a:ext>
            </a:extLst>
          </p:cNvPr>
          <p:cNvSpPr/>
          <p:nvPr/>
        </p:nvSpPr>
        <p:spPr>
          <a:xfrm>
            <a:off x="8925640" y="2562106"/>
            <a:ext cx="2352672" cy="631915"/>
          </a:xfrm>
          <a:prstGeom prst="rect">
            <a:avLst/>
          </a:prstGeom>
          <a:solidFill>
            <a:srgbClr val="567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D82083-E52C-A120-863E-B4D22A3B2118}"/>
              </a:ext>
            </a:extLst>
          </p:cNvPr>
          <p:cNvSpPr txBox="1"/>
          <p:nvPr/>
        </p:nvSpPr>
        <p:spPr>
          <a:xfrm>
            <a:off x="9073282" y="2644330"/>
            <a:ext cx="211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HEALTHCARE</a:t>
            </a:r>
            <a:endParaRPr lang="en-US" sz="1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39" name="Picture 38" descr="A black and grey logo&#10;&#10;AI-generated content may be incorrect.">
            <a:extLst>
              <a:ext uri="{FF2B5EF4-FFF2-40B4-BE49-F238E27FC236}">
                <a16:creationId xmlns:a16="http://schemas.microsoft.com/office/drawing/2014/main" id="{51DC242F-4622-74E6-CEA0-A00E7E98D31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493" y="3339330"/>
            <a:ext cx="1159375" cy="201079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7E3CD3F-9685-11B2-E2E2-BA14B1A20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052" y="5711952"/>
            <a:ext cx="1091145" cy="3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oT Device-to-Cloud Authentication">
            <a:extLst>
              <a:ext uri="{FF2B5EF4-FFF2-40B4-BE49-F238E27FC236}">
                <a16:creationId xmlns:a16="http://schemas.microsoft.com/office/drawing/2014/main" id="{F129260B-A596-4880-C5B1-706111FA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114" y="5913859"/>
            <a:ext cx="738179" cy="7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black and grey logo&#10;&#10;AI-generated content may be incorrect.">
            <a:extLst>
              <a:ext uri="{FF2B5EF4-FFF2-40B4-BE49-F238E27FC236}">
                <a16:creationId xmlns:a16="http://schemas.microsoft.com/office/drawing/2014/main" id="{6E8B55C7-EA15-2D67-6BB4-4C56F87989B6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479" y="6138560"/>
            <a:ext cx="1112521" cy="433839"/>
          </a:xfrm>
          <a:prstGeom prst="rect">
            <a:avLst/>
          </a:prstGeom>
        </p:spPr>
      </p:pic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E238F657-1BBD-B68F-37C2-FC3D4C7B0964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0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2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6509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883C0-A918-0899-D15A-D81F18801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1D6097CC-CEF4-8D48-0EA7-A8FD54383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F08497E-1516-1DD0-B7B2-E4DFE058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37" y="53700"/>
            <a:ext cx="10514926" cy="1325584"/>
          </a:xfrm>
          <a:noFill/>
        </p:spPr>
        <p:txBody>
          <a:bodyPr/>
          <a:lstStyle/>
          <a:p>
            <a:pPr rtl="0"/>
            <a:r>
              <a:rPr lang="en-US" sz="3200" kern="1200" dirty="0"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  <a:cs typeface="Calibri" panose="020F0502020204030204" pitchFamily="34" charset="0"/>
              </a:rPr>
              <a:t>Key Differentiators</a:t>
            </a:r>
            <a:endParaRPr lang="en-US" dirty="0">
              <a:gradFill>
                <a:gsLst>
                  <a:gs pos="0">
                    <a:srgbClr val="339AF0"/>
                  </a:gs>
                  <a:gs pos="100000">
                    <a:srgbClr val="7850F2"/>
                  </a:gs>
                </a:gsLst>
                <a:lin ang="0" scaled="0"/>
              </a:gradFill>
            </a:endParaRPr>
          </a:p>
        </p:txBody>
      </p:sp>
      <p:pic>
        <p:nvPicPr>
          <p:cNvPr id="10" name="Picture 9" descr="A blue and purple circle design&#10;&#10;AI-generated content may be incorrect.">
            <a:extLst>
              <a:ext uri="{FF2B5EF4-FFF2-40B4-BE49-F238E27FC236}">
                <a16:creationId xmlns:a16="http://schemas.microsoft.com/office/drawing/2014/main" id="{7080C5E4-C20B-C9CF-BADE-DB13ECC6F4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230" y="1443754"/>
            <a:ext cx="1110792" cy="1110792"/>
          </a:xfrm>
          <a:prstGeom prst="rect">
            <a:avLst/>
          </a:prstGeom>
        </p:spPr>
      </p:pic>
      <p:pic>
        <p:nvPicPr>
          <p:cNvPr id="14" name="Picture 13" descr="A blue and purple check mark on a black background&#10;&#10;AI-generated content may be incorrect.">
            <a:extLst>
              <a:ext uri="{FF2B5EF4-FFF2-40B4-BE49-F238E27FC236}">
                <a16:creationId xmlns:a16="http://schemas.microsoft.com/office/drawing/2014/main" id="{88371A9F-1820-AA6C-4123-000A735C4C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39" y="3914608"/>
            <a:ext cx="1087879" cy="1087879"/>
          </a:xfrm>
          <a:prstGeom prst="rect">
            <a:avLst/>
          </a:prstGeom>
        </p:spPr>
      </p:pic>
      <p:pic>
        <p:nvPicPr>
          <p:cNvPr id="16" name="Picture 15" descr="A blue and purple logo&#10;&#10;AI-generated content may be incorrect.">
            <a:extLst>
              <a:ext uri="{FF2B5EF4-FFF2-40B4-BE49-F238E27FC236}">
                <a16:creationId xmlns:a16="http://schemas.microsoft.com/office/drawing/2014/main" id="{8669C8DE-671F-7D07-9A03-96B8662FBB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604" y="1480978"/>
            <a:ext cx="1110792" cy="1110792"/>
          </a:xfrm>
          <a:prstGeom prst="rect">
            <a:avLst/>
          </a:prstGeom>
        </p:spPr>
      </p:pic>
      <p:pic>
        <p:nvPicPr>
          <p:cNvPr id="22" name="Picture 21" descr="A blue and purple square with a black background&#10;&#10;AI-generated content may be incorrect.">
            <a:extLst>
              <a:ext uri="{FF2B5EF4-FFF2-40B4-BE49-F238E27FC236}">
                <a16:creationId xmlns:a16="http://schemas.microsoft.com/office/drawing/2014/main" id="{B6CD53FC-38BB-CD00-3EC6-DDF7C159D7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697" y="3958276"/>
            <a:ext cx="1038603" cy="1038603"/>
          </a:xfrm>
          <a:prstGeom prst="rect">
            <a:avLst/>
          </a:prstGeom>
        </p:spPr>
      </p:pic>
      <p:pic>
        <p:nvPicPr>
          <p:cNvPr id="30" name="Picture 29" descr="A hand holding a gear&#10;&#10;AI-generated content may be incorrect.">
            <a:extLst>
              <a:ext uri="{FF2B5EF4-FFF2-40B4-BE49-F238E27FC236}">
                <a16:creationId xmlns:a16="http://schemas.microsoft.com/office/drawing/2014/main" id="{CD197D3B-6F0C-F249-6F53-A5F52356D3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230" y="3958276"/>
            <a:ext cx="1124190" cy="1124190"/>
          </a:xfrm>
          <a:prstGeom prst="rect">
            <a:avLst/>
          </a:prstGeom>
        </p:spPr>
      </p:pic>
      <p:pic>
        <p:nvPicPr>
          <p:cNvPr id="35" name="Picture 34" descr="A blue and purple symbol&#10;&#10;AI-generated content may be incorrect.">
            <a:extLst>
              <a:ext uri="{FF2B5EF4-FFF2-40B4-BE49-F238E27FC236}">
                <a16:creationId xmlns:a16="http://schemas.microsoft.com/office/drawing/2014/main" id="{4D358C26-8D8B-0A54-7817-D78460CC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111" y="1564541"/>
            <a:ext cx="825659" cy="10133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D7A9408-829F-F600-5F4C-28C765359822}"/>
              </a:ext>
            </a:extLst>
          </p:cNvPr>
          <p:cNvSpPr txBox="1"/>
          <p:nvPr/>
        </p:nvSpPr>
        <p:spPr>
          <a:xfrm>
            <a:off x="1662701" y="2784053"/>
            <a:ext cx="2312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Post-Quantum Technology</a:t>
            </a:r>
          </a:p>
          <a:p>
            <a:pPr lvl="0" algn="ctr">
              <a:buClr>
                <a:schemeClr val="bg1"/>
              </a:buClr>
              <a:defRPr/>
            </a:pP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First to launch Quantum-resistant chips + post-quantum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RoT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 &amp; PKI 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135C4D-2BD6-DEA7-13E1-9A680F4CC243}"/>
              </a:ext>
            </a:extLst>
          </p:cNvPr>
          <p:cNvSpPr txBox="1"/>
          <p:nvPr/>
        </p:nvSpPr>
        <p:spPr>
          <a:xfrm>
            <a:off x="1612439" y="4996879"/>
            <a:ext cx="23124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 Accredited</a:t>
            </a:r>
          </a:p>
          <a:p>
            <a:pPr lvl="0" algn="ctr">
              <a:buClr>
                <a:schemeClr val="bg1"/>
              </a:buClr>
              <a:defRPr/>
            </a:pP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PKI Certificates, Chips, Design process &amp; Test Environments compliant with major Industry &amp; Security standards 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D1A290-612B-1BCA-0F23-DC155684FF06}"/>
              </a:ext>
            </a:extLst>
          </p:cNvPr>
          <p:cNvSpPr txBox="1"/>
          <p:nvPr/>
        </p:nvSpPr>
        <p:spPr>
          <a:xfrm>
            <a:off x="4939761" y="2711200"/>
            <a:ext cx="23124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 Expertise</a:t>
            </a:r>
          </a:p>
          <a:p>
            <a:pPr lvl="0" algn="ctr">
              <a:buClr>
                <a:schemeClr val="bg1"/>
              </a:buClr>
              <a:defRPr/>
            </a:pP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Unique 25 years semiconductor expertise focusing on secure products &amp; services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B1C505-48CB-5B67-CC1A-040A7242B606}"/>
              </a:ext>
            </a:extLst>
          </p:cNvPr>
          <p:cNvSpPr txBox="1"/>
          <p:nvPr/>
        </p:nvSpPr>
        <p:spPr>
          <a:xfrm>
            <a:off x="4939761" y="4996879"/>
            <a:ext cx="23124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Customization/ASICS </a:t>
            </a:r>
          </a:p>
          <a:p>
            <a:pPr lvl="0" algn="ctr">
              <a:buClr>
                <a:schemeClr val="bg1"/>
              </a:buClr>
              <a:defRPr/>
            </a:pP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Design AND supply of tailor-made chips to meet specific performance and security needs of large clients.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E09BBD-A32F-3C53-EDED-C1627BBDCC8A}"/>
              </a:ext>
            </a:extLst>
          </p:cNvPr>
          <p:cNvSpPr txBox="1"/>
          <p:nvPr/>
        </p:nvSpPr>
        <p:spPr>
          <a:xfrm>
            <a:off x="8359387" y="2711200"/>
            <a:ext cx="23124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End-to-End</a:t>
            </a:r>
          </a:p>
          <a:p>
            <a:pPr lvl="0" algn="ctr">
              <a:buClr>
                <a:schemeClr val="bg1"/>
              </a:buClr>
              <a:defRPr/>
            </a:pP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Only player offering full Security Stack from Root-of-Trust/PKI services to Hardware Secure Elements 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7C91E0-5D3D-F4AA-95A2-5D284CF58541}"/>
              </a:ext>
            </a:extLst>
          </p:cNvPr>
          <p:cNvSpPr txBox="1"/>
          <p:nvPr/>
        </p:nvSpPr>
        <p:spPr>
          <a:xfrm>
            <a:off x="8366086" y="4996879"/>
            <a:ext cx="23124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Personalization &amp; Test</a:t>
            </a:r>
          </a:p>
          <a:p>
            <a:pPr lvl="0" algn="ctr">
              <a:buClr>
                <a:schemeClr val="bg1"/>
              </a:buClr>
              <a:defRPr/>
            </a:pP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Test &amp; Personalize chips with IDs and Data in a certified trusted environment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2488F2A-1C9C-B889-7818-8BD34EC7B1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926" y="6113160"/>
            <a:ext cx="1112520" cy="433839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0754132-B891-CA5C-A612-F3671F0AFFAC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0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9900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F5E33-3EBC-1428-EEFF-586F5B061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BD2196-09B3-F429-8E4F-223138150E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  <a:solidFill>
            <a:srgbClr val="7850F2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161634-B481-192D-F34D-0942A2AD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49" y="364850"/>
            <a:ext cx="10947772" cy="716711"/>
          </a:xfrm>
        </p:spPr>
        <p:txBody>
          <a:bodyPr>
            <a:noAutofit/>
          </a:bodyPr>
          <a:lstStyle/>
          <a:p>
            <a:r>
              <a:rPr lang="en-US" sz="3200" dirty="0"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</a:rPr>
              <a:t>An End-to-End Value proposition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B64FAF-1EED-C5F8-75B3-A853A6988B3C}"/>
              </a:ext>
            </a:extLst>
          </p:cNvPr>
          <p:cNvSpPr txBox="1"/>
          <p:nvPr/>
        </p:nvSpPr>
        <p:spPr>
          <a:xfrm>
            <a:off x="4414468" y="473422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76CA88-36A4-DEDB-5B1F-1E5A899BD04E}"/>
              </a:ext>
            </a:extLst>
          </p:cNvPr>
          <p:cNvSpPr txBox="1"/>
          <p:nvPr/>
        </p:nvSpPr>
        <p:spPr>
          <a:xfrm>
            <a:off x="7227518" y="569307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D5B84B-2591-3472-D6BD-E77A175BD171}"/>
              </a:ext>
            </a:extLst>
          </p:cNvPr>
          <p:cNvSpPr txBox="1"/>
          <p:nvPr/>
        </p:nvSpPr>
        <p:spPr>
          <a:xfrm>
            <a:off x="11698353" y="5510843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2AC8C65-5015-89B6-DD7D-26C32FD315A2}"/>
              </a:ext>
            </a:extLst>
          </p:cNvPr>
          <p:cNvSpPr txBox="1"/>
          <p:nvPr/>
        </p:nvSpPr>
        <p:spPr>
          <a:xfrm>
            <a:off x="7746391" y="467159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042" name="ZoneTexte 1041">
            <a:extLst>
              <a:ext uri="{FF2B5EF4-FFF2-40B4-BE49-F238E27FC236}">
                <a16:creationId xmlns:a16="http://schemas.microsoft.com/office/drawing/2014/main" id="{D74D5938-2C11-4851-9AD4-0C2850BCA97F}"/>
              </a:ext>
            </a:extLst>
          </p:cNvPr>
          <p:cNvSpPr txBox="1"/>
          <p:nvPr/>
        </p:nvSpPr>
        <p:spPr>
          <a:xfrm>
            <a:off x="9838238" y="3957616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054" name="ZoneTexte 1053">
            <a:extLst>
              <a:ext uri="{FF2B5EF4-FFF2-40B4-BE49-F238E27FC236}">
                <a16:creationId xmlns:a16="http://schemas.microsoft.com/office/drawing/2014/main" id="{FD57A9DF-297A-DBCD-8862-930FEAF30046}"/>
              </a:ext>
            </a:extLst>
          </p:cNvPr>
          <p:cNvSpPr txBox="1"/>
          <p:nvPr/>
        </p:nvSpPr>
        <p:spPr>
          <a:xfrm>
            <a:off x="9274566" y="3168476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075" name="ZoneTexte 1074">
            <a:extLst>
              <a:ext uri="{FF2B5EF4-FFF2-40B4-BE49-F238E27FC236}">
                <a16:creationId xmlns:a16="http://schemas.microsoft.com/office/drawing/2014/main" id="{84DFEB4C-28C1-8673-B02C-23E150480ECA}"/>
              </a:ext>
            </a:extLst>
          </p:cNvPr>
          <p:cNvSpPr txBox="1"/>
          <p:nvPr/>
        </p:nvSpPr>
        <p:spPr>
          <a:xfrm>
            <a:off x="9725503" y="4233188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077" name="Autre processus 1076">
            <a:extLst>
              <a:ext uri="{FF2B5EF4-FFF2-40B4-BE49-F238E27FC236}">
                <a16:creationId xmlns:a16="http://schemas.microsoft.com/office/drawing/2014/main" id="{2DFF1451-9ACC-5AFB-20A9-5BAE91A5335A}"/>
              </a:ext>
            </a:extLst>
          </p:cNvPr>
          <p:cNvSpPr/>
          <p:nvPr/>
        </p:nvSpPr>
        <p:spPr>
          <a:xfrm>
            <a:off x="185454" y="5639951"/>
            <a:ext cx="490564" cy="240488"/>
          </a:xfrm>
          <a:prstGeom prst="flowChartAlternateProcess">
            <a:avLst/>
          </a:prstGeom>
          <a:solidFill>
            <a:srgbClr val="4BAC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9" name="Autre processus 1078">
            <a:extLst>
              <a:ext uri="{FF2B5EF4-FFF2-40B4-BE49-F238E27FC236}">
                <a16:creationId xmlns:a16="http://schemas.microsoft.com/office/drawing/2014/main" id="{223A36A6-2B48-2F23-4DEF-BA8F214070D6}"/>
              </a:ext>
            </a:extLst>
          </p:cNvPr>
          <p:cNvSpPr/>
          <p:nvPr/>
        </p:nvSpPr>
        <p:spPr>
          <a:xfrm>
            <a:off x="185454" y="5933127"/>
            <a:ext cx="490564" cy="240488"/>
          </a:xfrm>
          <a:prstGeom prst="flowChartAlternateProcess">
            <a:avLst/>
          </a:prstGeom>
          <a:solidFill>
            <a:srgbClr val="784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0" name="Autre processus 1079">
            <a:extLst>
              <a:ext uri="{FF2B5EF4-FFF2-40B4-BE49-F238E27FC236}">
                <a16:creationId xmlns:a16="http://schemas.microsoft.com/office/drawing/2014/main" id="{6CAED8F8-487A-BE0E-D686-26FBCFA92BA8}"/>
              </a:ext>
            </a:extLst>
          </p:cNvPr>
          <p:cNvSpPr/>
          <p:nvPr/>
        </p:nvSpPr>
        <p:spPr>
          <a:xfrm>
            <a:off x="191330" y="6245150"/>
            <a:ext cx="490564" cy="240488"/>
          </a:xfrm>
          <a:prstGeom prst="flowChartAlternateProcess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1" name="Autre processus 1080">
            <a:extLst>
              <a:ext uri="{FF2B5EF4-FFF2-40B4-BE49-F238E27FC236}">
                <a16:creationId xmlns:a16="http://schemas.microsoft.com/office/drawing/2014/main" id="{1CBBA649-2687-F13C-6440-6A472B683960}"/>
              </a:ext>
            </a:extLst>
          </p:cNvPr>
          <p:cNvSpPr/>
          <p:nvPr/>
        </p:nvSpPr>
        <p:spPr>
          <a:xfrm>
            <a:off x="185454" y="6546758"/>
            <a:ext cx="490564" cy="24048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82" name="TextBox 42">
            <a:extLst>
              <a:ext uri="{FF2B5EF4-FFF2-40B4-BE49-F238E27FC236}">
                <a16:creationId xmlns:a16="http://schemas.microsoft.com/office/drawing/2014/main" id="{D2FDF0E8-3E01-8BEB-1E8C-F25CBBC3856F}"/>
              </a:ext>
            </a:extLst>
          </p:cNvPr>
          <p:cNvSpPr txBox="1"/>
          <p:nvPr/>
        </p:nvSpPr>
        <p:spPr>
          <a:xfrm>
            <a:off x="704451" y="5616865"/>
            <a:ext cx="22217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BACC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QUANTIX</a:t>
            </a:r>
            <a:endParaRPr lang="en-US" sz="1400" dirty="0">
              <a:solidFill>
                <a:srgbClr val="4BACC7"/>
              </a:solidFill>
            </a:endParaRPr>
          </a:p>
        </p:txBody>
      </p:sp>
      <p:sp>
        <p:nvSpPr>
          <p:cNvPr id="1083" name="TextBox 38">
            <a:extLst>
              <a:ext uri="{FF2B5EF4-FFF2-40B4-BE49-F238E27FC236}">
                <a16:creationId xmlns:a16="http://schemas.microsoft.com/office/drawing/2014/main" id="{21DDD4E0-30D1-388E-8F26-56D4763213F7}"/>
              </a:ext>
            </a:extLst>
          </p:cNvPr>
          <p:cNvSpPr txBox="1"/>
          <p:nvPr/>
        </p:nvSpPr>
        <p:spPr>
          <a:xfrm>
            <a:off x="727740" y="5918819"/>
            <a:ext cx="791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84FF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IC’ALPS</a:t>
            </a:r>
          </a:p>
        </p:txBody>
      </p:sp>
      <p:sp>
        <p:nvSpPr>
          <p:cNvPr id="1084" name="TextBox 48">
            <a:extLst>
              <a:ext uri="{FF2B5EF4-FFF2-40B4-BE49-F238E27FC236}">
                <a16:creationId xmlns:a16="http://schemas.microsoft.com/office/drawing/2014/main" id="{E8A4F2CB-830C-F5F7-63D0-FCC102ADF649}"/>
              </a:ext>
            </a:extLst>
          </p:cNvPr>
          <p:cNvSpPr txBox="1"/>
          <p:nvPr/>
        </p:nvSpPr>
        <p:spPr>
          <a:xfrm>
            <a:off x="735022" y="6233607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9A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SEALSQ</a:t>
            </a:r>
          </a:p>
        </p:txBody>
      </p:sp>
      <p:sp>
        <p:nvSpPr>
          <p:cNvPr id="1085" name="TextBox 40">
            <a:extLst>
              <a:ext uri="{FF2B5EF4-FFF2-40B4-BE49-F238E27FC236}">
                <a16:creationId xmlns:a16="http://schemas.microsoft.com/office/drawing/2014/main" id="{A60BD814-734D-4A28-D483-0593482CCB76}"/>
              </a:ext>
            </a:extLst>
          </p:cNvPr>
          <p:cNvSpPr txBox="1"/>
          <p:nvPr/>
        </p:nvSpPr>
        <p:spPr>
          <a:xfrm>
            <a:off x="720046" y="6505718"/>
            <a:ext cx="3518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Outsourced to foundry &amp; packaging partner</a:t>
            </a:r>
          </a:p>
        </p:txBody>
      </p:sp>
      <p:pic>
        <p:nvPicPr>
          <p:cNvPr id="25" name="Picture 24" descr="A blue and purple key with a person in the center&#10;&#10;AI-generated content may be incorrect.">
            <a:extLst>
              <a:ext uri="{FF2B5EF4-FFF2-40B4-BE49-F238E27FC236}">
                <a16:creationId xmlns:a16="http://schemas.microsoft.com/office/drawing/2014/main" id="{E3B60C50-E33A-953D-8AD9-911E798EB4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52" y="4958618"/>
            <a:ext cx="600850" cy="599650"/>
          </a:xfrm>
          <a:prstGeom prst="rect">
            <a:avLst/>
          </a:prstGeom>
        </p:spPr>
      </p:pic>
      <p:sp>
        <p:nvSpPr>
          <p:cNvPr id="27" name="TextBox 42">
            <a:extLst>
              <a:ext uri="{FF2B5EF4-FFF2-40B4-BE49-F238E27FC236}">
                <a16:creationId xmlns:a16="http://schemas.microsoft.com/office/drawing/2014/main" id="{A2E36482-D971-EF22-BAF9-A2BE6D67FBA0}"/>
              </a:ext>
            </a:extLst>
          </p:cNvPr>
          <p:cNvSpPr txBox="1"/>
          <p:nvPr/>
        </p:nvSpPr>
        <p:spPr>
          <a:xfrm>
            <a:off x="732268" y="5134264"/>
            <a:ext cx="22217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75F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Personalization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675F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75F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PKI)</a:t>
            </a:r>
            <a:endParaRPr lang="en-US" sz="1400" dirty="0">
              <a:solidFill>
                <a:srgbClr val="5675F1"/>
              </a:solidFill>
            </a:endParaRPr>
          </a:p>
        </p:txBody>
      </p:sp>
      <p:sp>
        <p:nvSpPr>
          <p:cNvPr id="1065" name="Autre processus 1064">
            <a:extLst>
              <a:ext uri="{FF2B5EF4-FFF2-40B4-BE49-F238E27FC236}">
                <a16:creationId xmlns:a16="http://schemas.microsoft.com/office/drawing/2014/main" id="{C6C816DD-F672-F497-BF2B-29348FF38A18}"/>
              </a:ext>
            </a:extLst>
          </p:cNvPr>
          <p:cNvSpPr/>
          <p:nvPr/>
        </p:nvSpPr>
        <p:spPr>
          <a:xfrm>
            <a:off x="8902976" y="5113787"/>
            <a:ext cx="802011" cy="732843"/>
          </a:xfrm>
          <a:prstGeom prst="flowChartAlternateProcess">
            <a:avLst/>
          </a:prstGeom>
          <a:solidFill>
            <a:srgbClr val="6565F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66" name="ZoneTexte 1065">
            <a:extLst>
              <a:ext uri="{FF2B5EF4-FFF2-40B4-BE49-F238E27FC236}">
                <a16:creationId xmlns:a16="http://schemas.microsoft.com/office/drawing/2014/main" id="{EA738551-279B-E9BD-FB83-E951CBA21F51}"/>
              </a:ext>
            </a:extLst>
          </p:cNvPr>
          <p:cNvSpPr txBox="1"/>
          <p:nvPr/>
        </p:nvSpPr>
        <p:spPr>
          <a:xfrm>
            <a:off x="8989391" y="5358312"/>
            <a:ext cx="626466" cy="21261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Factory</a:t>
            </a:r>
            <a:endParaRPr 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792A4E-B187-9ACE-C136-2B8CEB79C27B}"/>
              </a:ext>
            </a:extLst>
          </p:cNvPr>
          <p:cNvSpPr txBox="1"/>
          <p:nvPr/>
        </p:nvSpPr>
        <p:spPr>
          <a:xfrm>
            <a:off x="7473705" y="4047933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8E7B0CF-164F-017B-87D4-124BC4B7020F}"/>
              </a:ext>
            </a:extLst>
          </p:cNvPr>
          <p:cNvSpPr txBox="1"/>
          <p:nvPr/>
        </p:nvSpPr>
        <p:spPr>
          <a:xfrm>
            <a:off x="6191938" y="3615336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F3D2E05-2700-4693-2321-D3409EE58063}"/>
              </a:ext>
            </a:extLst>
          </p:cNvPr>
          <p:cNvSpPr txBox="1"/>
          <p:nvPr/>
        </p:nvSpPr>
        <p:spPr>
          <a:xfrm>
            <a:off x="3756582" y="3818802"/>
            <a:ext cx="1244382" cy="4539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0613A70-8E06-2C36-46D1-19A790C9420E}"/>
              </a:ext>
            </a:extLst>
          </p:cNvPr>
          <p:cNvSpPr txBox="1"/>
          <p:nvPr/>
        </p:nvSpPr>
        <p:spPr>
          <a:xfrm>
            <a:off x="5100078" y="2113931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046" name="ZoneTexte 1045">
            <a:extLst>
              <a:ext uri="{FF2B5EF4-FFF2-40B4-BE49-F238E27FC236}">
                <a16:creationId xmlns:a16="http://schemas.microsoft.com/office/drawing/2014/main" id="{E4AA5A8C-6506-CAFA-B44F-760FA3967366}"/>
              </a:ext>
            </a:extLst>
          </p:cNvPr>
          <p:cNvSpPr txBox="1"/>
          <p:nvPr/>
        </p:nvSpPr>
        <p:spPr>
          <a:xfrm>
            <a:off x="4849066" y="2300855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048" name="ZoneTexte 1047">
            <a:extLst>
              <a:ext uri="{FF2B5EF4-FFF2-40B4-BE49-F238E27FC236}">
                <a16:creationId xmlns:a16="http://schemas.microsoft.com/office/drawing/2014/main" id="{51CA61C7-2BF3-F2A3-3A58-0ECC09FFDD2D}"/>
              </a:ext>
            </a:extLst>
          </p:cNvPr>
          <p:cNvSpPr txBox="1"/>
          <p:nvPr/>
        </p:nvSpPr>
        <p:spPr>
          <a:xfrm>
            <a:off x="3764904" y="1772126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cxnSp>
        <p:nvCxnSpPr>
          <p:cNvPr id="1051" name="Connecteur droit avec flèche 1050">
            <a:extLst>
              <a:ext uri="{FF2B5EF4-FFF2-40B4-BE49-F238E27FC236}">
                <a16:creationId xmlns:a16="http://schemas.microsoft.com/office/drawing/2014/main" id="{EE328EC6-8E6E-176A-7754-9E62E08360AB}"/>
              </a:ext>
            </a:extLst>
          </p:cNvPr>
          <p:cNvCxnSpPr/>
          <p:nvPr/>
        </p:nvCxnSpPr>
        <p:spPr>
          <a:xfrm>
            <a:off x="3408793" y="2609518"/>
            <a:ext cx="44934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Connecteur droit avec flèche 1055">
            <a:extLst>
              <a:ext uri="{FF2B5EF4-FFF2-40B4-BE49-F238E27FC236}">
                <a16:creationId xmlns:a16="http://schemas.microsoft.com/office/drawing/2014/main" id="{7349CD36-C335-678A-F9CA-FF5858E07876}"/>
              </a:ext>
            </a:extLst>
          </p:cNvPr>
          <p:cNvCxnSpPr>
            <a:cxnSpLocks/>
          </p:cNvCxnSpPr>
          <p:nvPr/>
        </p:nvCxnSpPr>
        <p:spPr>
          <a:xfrm>
            <a:off x="4850383" y="4590043"/>
            <a:ext cx="0" cy="2933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Connecteur droit avec flèche 1056">
            <a:extLst>
              <a:ext uri="{FF2B5EF4-FFF2-40B4-BE49-F238E27FC236}">
                <a16:creationId xmlns:a16="http://schemas.microsoft.com/office/drawing/2014/main" id="{9F7CE7BC-AFAF-0C9E-6ACF-5FAB9B74715E}"/>
              </a:ext>
            </a:extLst>
          </p:cNvPr>
          <p:cNvCxnSpPr>
            <a:cxnSpLocks/>
          </p:cNvCxnSpPr>
          <p:nvPr/>
        </p:nvCxnSpPr>
        <p:spPr>
          <a:xfrm>
            <a:off x="4865598" y="3163402"/>
            <a:ext cx="0" cy="3081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Connecteur droit avec flèche 1059">
            <a:extLst>
              <a:ext uri="{FF2B5EF4-FFF2-40B4-BE49-F238E27FC236}">
                <a16:creationId xmlns:a16="http://schemas.microsoft.com/office/drawing/2014/main" id="{FFD8D9FA-5AF2-BB65-D513-FBB0E6895386}"/>
              </a:ext>
            </a:extLst>
          </p:cNvPr>
          <p:cNvCxnSpPr>
            <a:cxnSpLocks/>
          </p:cNvCxnSpPr>
          <p:nvPr/>
        </p:nvCxnSpPr>
        <p:spPr>
          <a:xfrm>
            <a:off x="5890037" y="5480207"/>
            <a:ext cx="494012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Connecteur droit avec flèche 1060">
            <a:extLst>
              <a:ext uri="{FF2B5EF4-FFF2-40B4-BE49-F238E27FC236}">
                <a16:creationId xmlns:a16="http://schemas.microsoft.com/office/drawing/2014/main" id="{63A4BF75-F9ED-C45B-87C3-B991B7598568}"/>
              </a:ext>
            </a:extLst>
          </p:cNvPr>
          <p:cNvCxnSpPr/>
          <p:nvPr/>
        </p:nvCxnSpPr>
        <p:spPr>
          <a:xfrm>
            <a:off x="8255059" y="5490779"/>
            <a:ext cx="449349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6" name="ZoneTexte 1085">
            <a:extLst>
              <a:ext uri="{FF2B5EF4-FFF2-40B4-BE49-F238E27FC236}">
                <a16:creationId xmlns:a16="http://schemas.microsoft.com/office/drawing/2014/main" id="{CC86BF0D-8221-C76D-B8E6-4AC3EEC3B7CC}"/>
              </a:ext>
            </a:extLst>
          </p:cNvPr>
          <p:cNvSpPr txBox="1"/>
          <p:nvPr/>
        </p:nvSpPr>
        <p:spPr>
          <a:xfrm>
            <a:off x="3137061" y="4395597"/>
            <a:ext cx="0" cy="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algn="l"/>
            <a:endParaRPr lang="fr-FR" sz="2000" dirty="0" err="1">
              <a:solidFill>
                <a:schemeClr val="tx1"/>
              </a:solidFill>
            </a:endParaRPr>
          </a:p>
        </p:txBody>
      </p:sp>
      <p:sp>
        <p:nvSpPr>
          <p:cNvPr id="14" name="Autre processus 1064">
            <a:extLst>
              <a:ext uri="{FF2B5EF4-FFF2-40B4-BE49-F238E27FC236}">
                <a16:creationId xmlns:a16="http://schemas.microsoft.com/office/drawing/2014/main" id="{DACAEE21-208E-0F3B-67C1-88FAF093474B}"/>
              </a:ext>
            </a:extLst>
          </p:cNvPr>
          <p:cNvSpPr/>
          <p:nvPr/>
        </p:nvSpPr>
        <p:spPr>
          <a:xfrm>
            <a:off x="9803627" y="5113786"/>
            <a:ext cx="802011" cy="732843"/>
          </a:xfrm>
          <a:prstGeom prst="flowChartAlternateProces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065">
            <a:extLst>
              <a:ext uri="{FF2B5EF4-FFF2-40B4-BE49-F238E27FC236}">
                <a16:creationId xmlns:a16="http://schemas.microsoft.com/office/drawing/2014/main" id="{DFCEB822-0027-2E5F-4BB9-083CC8A8B375}"/>
              </a:ext>
            </a:extLst>
          </p:cNvPr>
          <p:cNvSpPr txBox="1"/>
          <p:nvPr/>
        </p:nvSpPr>
        <p:spPr>
          <a:xfrm>
            <a:off x="9891400" y="5358312"/>
            <a:ext cx="626466" cy="21261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+mj-lt"/>
              </a:rPr>
              <a:t>Field</a:t>
            </a:r>
          </a:p>
        </p:txBody>
      </p:sp>
      <p:pic>
        <p:nvPicPr>
          <p:cNvPr id="18" name="Picture 17" descr="A blue and purple key with a person in the center&#10;&#10;AI-generated content may be incorrect.">
            <a:extLst>
              <a:ext uri="{FF2B5EF4-FFF2-40B4-BE49-F238E27FC236}">
                <a16:creationId xmlns:a16="http://schemas.microsoft.com/office/drawing/2014/main" id="{7C764926-3597-213F-32CF-1D8B4C6B93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441" y="4552533"/>
            <a:ext cx="512366" cy="511343"/>
          </a:xfrm>
          <a:prstGeom prst="rect">
            <a:avLst/>
          </a:prstGeom>
        </p:spPr>
      </p:pic>
      <p:pic>
        <p:nvPicPr>
          <p:cNvPr id="19" name="Picture 18" descr="A blue and purple key with a person in the center&#10;&#10;AI-generated content may be incorrect.">
            <a:extLst>
              <a:ext uri="{FF2B5EF4-FFF2-40B4-BE49-F238E27FC236}">
                <a16:creationId xmlns:a16="http://schemas.microsoft.com/office/drawing/2014/main" id="{1C760F85-0668-10FB-E1B7-DC7C1D41E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953" y="4552533"/>
            <a:ext cx="512366" cy="511343"/>
          </a:xfrm>
          <a:prstGeom prst="rect">
            <a:avLst/>
          </a:prstGeom>
        </p:spPr>
      </p:pic>
      <p:pic>
        <p:nvPicPr>
          <p:cNvPr id="21" name="Picture 20" descr="A blue and purple key with a person in the center&#10;&#10;AI-generated content may be incorrect.">
            <a:extLst>
              <a:ext uri="{FF2B5EF4-FFF2-40B4-BE49-F238E27FC236}">
                <a16:creationId xmlns:a16="http://schemas.microsoft.com/office/drawing/2014/main" id="{13A87E12-9DCA-C09E-0535-41F12FFE8E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959" y="3747126"/>
            <a:ext cx="512366" cy="511343"/>
          </a:xfrm>
          <a:prstGeom prst="rect">
            <a:avLst/>
          </a:prstGeom>
        </p:spPr>
      </p:pic>
      <p:pic>
        <p:nvPicPr>
          <p:cNvPr id="22" name="Picture 21" descr="A blue and purple key with a person in the center&#10;&#10;AI-generated content may be incorrect.">
            <a:extLst>
              <a:ext uri="{FF2B5EF4-FFF2-40B4-BE49-F238E27FC236}">
                <a16:creationId xmlns:a16="http://schemas.microsoft.com/office/drawing/2014/main" id="{15A26A9E-C883-A2F6-A5FE-AB186C909C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766" y="4445715"/>
            <a:ext cx="512366" cy="511343"/>
          </a:xfrm>
          <a:prstGeom prst="rect">
            <a:avLst/>
          </a:prstGeom>
        </p:spPr>
      </p:pic>
      <p:cxnSp>
        <p:nvCxnSpPr>
          <p:cNvPr id="39" name="Connecteur droit avec flèche 1050">
            <a:extLst>
              <a:ext uri="{FF2B5EF4-FFF2-40B4-BE49-F238E27FC236}">
                <a16:creationId xmlns:a16="http://schemas.microsoft.com/office/drawing/2014/main" id="{56B84F23-E01F-02F3-1DA1-5BCB66D7FC73}"/>
              </a:ext>
            </a:extLst>
          </p:cNvPr>
          <p:cNvCxnSpPr>
            <a:cxnSpLocks/>
          </p:cNvCxnSpPr>
          <p:nvPr/>
        </p:nvCxnSpPr>
        <p:spPr>
          <a:xfrm flipH="1" flipV="1">
            <a:off x="5890037" y="2600000"/>
            <a:ext cx="494012" cy="451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lose-up of a circuit board&#10;&#10;AI-generated content may be incorrect.">
            <a:extLst>
              <a:ext uri="{FF2B5EF4-FFF2-40B4-BE49-F238E27FC236}">
                <a16:creationId xmlns:a16="http://schemas.microsoft.com/office/drawing/2014/main" id="{86E1A6C6-AE7B-8E2B-BD14-AA52CD638A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-3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343" y="2145021"/>
            <a:ext cx="1383429" cy="922285"/>
          </a:xfrm>
          <a:prstGeom prst="roundRect">
            <a:avLst>
              <a:gd name="adj" fmla="val 16667"/>
            </a:avLst>
          </a:prstGeom>
          <a:ln w="38100">
            <a:solidFill>
              <a:srgbClr val="6565F1"/>
            </a:solidFill>
          </a:ln>
          <a:effectLst/>
        </p:spPr>
      </p:pic>
      <p:pic>
        <p:nvPicPr>
          <p:cNvPr id="8" name="Picture 7" descr="A close up of a computer chip&#10;&#10;AI-generated content may be incorrect.">
            <a:extLst>
              <a:ext uri="{FF2B5EF4-FFF2-40B4-BE49-F238E27FC236}">
                <a16:creationId xmlns:a16="http://schemas.microsoft.com/office/drawing/2014/main" id="{37365906-BE0F-2C70-5964-CF35092B9E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3887" y="2144731"/>
            <a:ext cx="1383424" cy="922575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152623B9-43AD-06C5-9D83-3964641F1691}"/>
              </a:ext>
            </a:extLst>
          </p:cNvPr>
          <p:cNvSpPr/>
          <p:nvPr/>
        </p:nvSpPr>
        <p:spPr>
          <a:xfrm>
            <a:off x="1753814" y="1702153"/>
            <a:ext cx="266697" cy="337942"/>
          </a:xfrm>
          <a:prstGeom prst="downArrow">
            <a:avLst>
              <a:gd name="adj1" fmla="val 34683"/>
              <a:gd name="adj2" fmla="val 53328"/>
            </a:avLst>
          </a:prstGeom>
          <a:solidFill>
            <a:srgbClr val="7850F2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656E12D-32F6-CF63-9E8C-607A4E3A0B0E}"/>
              </a:ext>
            </a:extLst>
          </p:cNvPr>
          <p:cNvSpPr/>
          <p:nvPr/>
        </p:nvSpPr>
        <p:spPr>
          <a:xfrm>
            <a:off x="2807497" y="1711329"/>
            <a:ext cx="266697" cy="337942"/>
          </a:xfrm>
          <a:prstGeom prst="downArrow">
            <a:avLst>
              <a:gd name="adj1" fmla="val 34683"/>
              <a:gd name="adj2" fmla="val 53328"/>
            </a:avLst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12BC750E-5B9A-468A-0FCB-B31028A326EF}"/>
              </a:ext>
            </a:extLst>
          </p:cNvPr>
          <p:cNvSpPr txBox="1"/>
          <p:nvPr/>
        </p:nvSpPr>
        <p:spPr>
          <a:xfrm>
            <a:off x="1421169" y="1184801"/>
            <a:ext cx="931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IC’ALPS IPs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42">
            <a:extLst>
              <a:ext uri="{FF2B5EF4-FFF2-40B4-BE49-F238E27FC236}">
                <a16:creationId xmlns:a16="http://schemas.microsoft.com/office/drawing/2014/main" id="{6B8F65E1-F09E-D168-E3B0-A2A1A0920535}"/>
              </a:ext>
            </a:extLst>
          </p:cNvPr>
          <p:cNvSpPr txBox="1"/>
          <p:nvPr/>
        </p:nvSpPr>
        <p:spPr>
          <a:xfrm>
            <a:off x="2203987" y="1177311"/>
            <a:ext cx="1473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SEALSQ Security IPs</a:t>
            </a:r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B6D26CF3-1884-0F86-E1EF-50AB2D9EC2F2}"/>
              </a:ext>
            </a:extLst>
          </p:cNvPr>
          <p:cNvSpPr txBox="1"/>
          <p:nvPr/>
        </p:nvSpPr>
        <p:spPr>
          <a:xfrm>
            <a:off x="1714343" y="2491611"/>
            <a:ext cx="1359852" cy="2624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ASIC Design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42">
            <a:extLst>
              <a:ext uri="{FF2B5EF4-FFF2-40B4-BE49-F238E27FC236}">
                <a16:creationId xmlns:a16="http://schemas.microsoft.com/office/drawing/2014/main" id="{2D8AA9D9-9BBA-2AEC-7AB7-5BD6D0233C47}"/>
              </a:ext>
            </a:extLst>
          </p:cNvPr>
          <p:cNvSpPr txBox="1"/>
          <p:nvPr/>
        </p:nvSpPr>
        <p:spPr>
          <a:xfrm>
            <a:off x="4222546" y="2382934"/>
            <a:ext cx="1359852" cy="44616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Wafer Fabrication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3" name="Picture 32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C4C12C33-5A0B-8D00-304C-689BFCDC73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1686" y="2125595"/>
            <a:ext cx="1359852" cy="923331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" name="TextBox 42">
            <a:extLst>
              <a:ext uri="{FF2B5EF4-FFF2-40B4-BE49-F238E27FC236}">
                <a16:creationId xmlns:a16="http://schemas.microsoft.com/office/drawing/2014/main" id="{6750BF4F-C768-BA7E-DD21-F0D8CE154EAE}"/>
              </a:ext>
            </a:extLst>
          </p:cNvPr>
          <p:cNvSpPr txBox="1"/>
          <p:nvPr/>
        </p:nvSpPr>
        <p:spPr>
          <a:xfrm>
            <a:off x="6691686" y="2399752"/>
            <a:ext cx="1359852" cy="44616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SEALSQ Chip Design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1" name="Picture 40" descr="A close-up of a pen&#10;&#10;AI-generated content may be incorrect.">
            <a:extLst>
              <a:ext uri="{FF2B5EF4-FFF2-40B4-BE49-F238E27FC236}">
                <a16:creationId xmlns:a16="http://schemas.microsoft.com/office/drawing/2014/main" id="{AE36C619-B1C1-8D54-F1A5-D77AAE5F58E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0457" y="3562810"/>
            <a:ext cx="1359852" cy="923330"/>
          </a:xfrm>
          <a:prstGeom prst="roundRect">
            <a:avLst>
              <a:gd name="adj" fmla="val 16667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42">
            <a:extLst>
              <a:ext uri="{FF2B5EF4-FFF2-40B4-BE49-F238E27FC236}">
                <a16:creationId xmlns:a16="http://schemas.microsoft.com/office/drawing/2014/main" id="{83A52AC0-5638-49E4-49D4-1C82049E3C26}"/>
              </a:ext>
            </a:extLst>
          </p:cNvPr>
          <p:cNvSpPr txBox="1"/>
          <p:nvPr/>
        </p:nvSpPr>
        <p:spPr>
          <a:xfrm>
            <a:off x="4175512" y="3888074"/>
            <a:ext cx="1359852" cy="2624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+mj-lt"/>
              </a:rPr>
              <a:t>W</a:t>
            </a:r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afer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 Test</a:t>
            </a:r>
          </a:p>
        </p:txBody>
      </p:sp>
      <p:pic>
        <p:nvPicPr>
          <p:cNvPr id="7" name="Picture 6" descr="Close-up of a machine cutting a piece of electronic equipment&#10;&#10;AI-generated content may be incorrect.">
            <a:extLst>
              <a:ext uri="{FF2B5EF4-FFF2-40B4-BE49-F238E27FC236}">
                <a16:creationId xmlns:a16="http://schemas.microsoft.com/office/drawing/2014/main" id="{BA2C3BDA-270D-4B08-BA9A-F991D25AF91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0457" y="5016018"/>
            <a:ext cx="1359852" cy="957861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Picture 23" descr="A person in a white coat and goggles using a machine&#10;&#10;AI-generated content may be incorrect.">
            <a:extLst>
              <a:ext uri="{FF2B5EF4-FFF2-40B4-BE49-F238E27FC236}">
                <a16:creationId xmlns:a16="http://schemas.microsoft.com/office/drawing/2014/main" id="{AFFC3B76-AC83-BAF7-F604-3A660982C86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1686" y="5012507"/>
            <a:ext cx="1359853" cy="898487"/>
          </a:xfrm>
          <a:prstGeom prst="roundRect">
            <a:avLst>
              <a:gd name="adj" fmla="val 16667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TextBox 42">
            <a:extLst>
              <a:ext uri="{FF2B5EF4-FFF2-40B4-BE49-F238E27FC236}">
                <a16:creationId xmlns:a16="http://schemas.microsoft.com/office/drawing/2014/main" id="{E3DE9485-ABDA-5B7C-56A2-E24D46EF2D67}"/>
              </a:ext>
            </a:extLst>
          </p:cNvPr>
          <p:cNvSpPr txBox="1"/>
          <p:nvPr/>
        </p:nvSpPr>
        <p:spPr>
          <a:xfrm>
            <a:off x="4190738" y="5359552"/>
            <a:ext cx="1359852" cy="2624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Chip Packaging </a:t>
            </a:r>
          </a:p>
        </p:txBody>
      </p:sp>
      <p:sp>
        <p:nvSpPr>
          <p:cNvPr id="29" name="TextBox 42">
            <a:extLst>
              <a:ext uri="{FF2B5EF4-FFF2-40B4-BE49-F238E27FC236}">
                <a16:creationId xmlns:a16="http://schemas.microsoft.com/office/drawing/2014/main" id="{BC82E1A0-2B36-325E-EE50-C764DF66D45B}"/>
              </a:ext>
            </a:extLst>
          </p:cNvPr>
          <p:cNvSpPr txBox="1"/>
          <p:nvPr/>
        </p:nvSpPr>
        <p:spPr>
          <a:xfrm>
            <a:off x="6713950" y="5348981"/>
            <a:ext cx="1359852" cy="2624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Final Test</a:t>
            </a:r>
          </a:p>
        </p:txBody>
      </p:sp>
      <p:pic>
        <p:nvPicPr>
          <p:cNvPr id="36" name="Picture 35" descr="A close-up of a computer device&#10;&#10;AI-generated content may be incorrect.">
            <a:extLst>
              <a:ext uri="{FF2B5EF4-FFF2-40B4-BE49-F238E27FC236}">
                <a16:creationId xmlns:a16="http://schemas.microsoft.com/office/drawing/2014/main" id="{84F9F164-7F87-513C-8E62-F9E37309770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580" y="3974797"/>
            <a:ext cx="854252" cy="5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8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E80DB29-4B8F-7454-37D3-BAA20C459C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pic>
        <p:nvPicPr>
          <p:cNvPr id="55" name="Picture 54" descr="A circular object with many wires&#10;&#10;AI-generated content may be incorrect.">
            <a:extLst>
              <a:ext uri="{FF2B5EF4-FFF2-40B4-BE49-F238E27FC236}">
                <a16:creationId xmlns:a16="http://schemas.microsoft.com/office/drawing/2014/main" id="{5E38ECAB-8488-E85A-C1B9-046906742A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7943"/>
            <a:ext cx="3208167" cy="3767143"/>
          </a:xfrm>
          <a:prstGeom prst="rect">
            <a:avLst/>
          </a:prstGeom>
        </p:spPr>
      </p:pic>
      <p:pic>
        <p:nvPicPr>
          <p:cNvPr id="49" name="Picture 48" descr="A satellite in space above a planet&#10;&#10;AI-generated content may be incorrect.">
            <a:extLst>
              <a:ext uri="{FF2B5EF4-FFF2-40B4-BE49-F238E27FC236}">
                <a16:creationId xmlns:a16="http://schemas.microsoft.com/office/drawing/2014/main" id="{8715E455-EEAA-558D-5F9D-8F70CF0976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7798" y="0"/>
            <a:ext cx="3129135" cy="3759200"/>
          </a:xfrm>
          <a:prstGeom prst="rect">
            <a:avLst/>
          </a:prstGeom>
        </p:spPr>
      </p:pic>
      <p:pic>
        <p:nvPicPr>
          <p:cNvPr id="47" name="Picture 46" descr="A magnifying glass on a city&#10;&#10;AI-generated content may be incorrect.">
            <a:extLst>
              <a:ext uri="{FF2B5EF4-FFF2-40B4-BE49-F238E27FC236}">
                <a16:creationId xmlns:a16="http://schemas.microsoft.com/office/drawing/2014/main" id="{AB89C3C4-9E3E-BA8D-D39C-08CE5D4425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0"/>
                    </a14:imgEffect>
                    <a14:imgEffect>
                      <a14:brightnessContrast bright="-5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/>
          <a:stretch>
            <a:fillRect/>
          </a:stretch>
        </p:blipFill>
        <p:spPr>
          <a:xfrm>
            <a:off x="6140450" y="0"/>
            <a:ext cx="2927349" cy="3759200"/>
          </a:xfrm>
          <a:prstGeom prst="rect">
            <a:avLst/>
          </a:prstGeom>
        </p:spPr>
      </p:pic>
      <p:pic>
        <p:nvPicPr>
          <p:cNvPr id="44" name="Picture 43" descr="A close up of a computer chip&#10;&#10;AI-generated content may be incorrect.">
            <a:extLst>
              <a:ext uri="{FF2B5EF4-FFF2-40B4-BE49-F238E27FC236}">
                <a16:creationId xmlns:a16="http://schemas.microsoft.com/office/drawing/2014/main" id="{C22B4DAE-98F3-8452-7C8A-18CC682571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10000"/>
                    </a14:imgEffect>
                    <a14:imgEffect>
                      <a14:saturation sat="89000"/>
                    </a14:imgEffect>
                    <a14:imgEffect>
                      <a14:brightnessContrast bright="-5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8168" y="0"/>
            <a:ext cx="2932283" cy="376555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480F2AB-2EAB-AE86-DC15-F53BD4E0F59B}"/>
              </a:ext>
            </a:extLst>
          </p:cNvPr>
          <p:cNvSpPr/>
          <p:nvPr/>
        </p:nvSpPr>
        <p:spPr>
          <a:xfrm>
            <a:off x="0" y="-1"/>
            <a:ext cx="12187066" cy="205740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5D670F5-507A-44E9-0370-CEDEF2614EA6}"/>
              </a:ext>
            </a:extLst>
          </p:cNvPr>
          <p:cNvSpPr txBox="1">
            <a:spLocks/>
          </p:cNvSpPr>
          <p:nvPr/>
        </p:nvSpPr>
        <p:spPr>
          <a:xfrm>
            <a:off x="42863" y="6446838"/>
            <a:ext cx="2743200" cy="365125"/>
          </a:xfrm>
          <a:prstGeom prst="rect">
            <a:avLst/>
          </a:prstGeom>
        </p:spPr>
        <p:txBody>
          <a:bodyPr anchor="ctr"/>
          <a:lstStyle>
            <a:lvl1pPr defTabSz="554038">
              <a:spcBef>
                <a:spcPct val="20000"/>
              </a:spcBef>
              <a:buBlip>
                <a:blip r:embed="rId12"/>
              </a:buBlip>
              <a:defRPr sz="190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 defTabSz="554038">
              <a:spcBef>
                <a:spcPct val="20000"/>
              </a:spcBef>
              <a:defRPr sz="12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 defTabSz="554038">
              <a:spcBef>
                <a:spcPct val="20000"/>
              </a:spcBef>
              <a:defRPr sz="900"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 defTabSz="554038">
              <a:spcBef>
                <a:spcPct val="20000"/>
              </a:spcBef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 defTabSz="554038">
              <a:spcBef>
                <a:spcPct val="20000"/>
              </a:spcBef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defTabSz="554038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defTabSz="554038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defTabSz="554038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defTabSz="554038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l" defTabSz="5540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894A3-387D-41E7-A60E-56C682456E3D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l" defTabSz="5540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917F7D3B-ABD5-79D0-F734-76509D6B169C}"/>
              </a:ext>
            </a:extLst>
          </p:cNvPr>
          <p:cNvSpPr txBox="1">
            <a:spLocks/>
          </p:cNvSpPr>
          <p:nvPr/>
        </p:nvSpPr>
        <p:spPr>
          <a:xfrm>
            <a:off x="493267" y="451147"/>
            <a:ext cx="9724325" cy="499830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eaLnBrk="1" hangingPunct="1">
              <a:defRPr sz="2395" b="1" i="0">
                <a:solidFill>
                  <a:srgbClr val="5C7BF9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-6" normalizeH="0" baseline="0" noProof="0" dirty="0">
                <a:ln>
                  <a:noFill/>
                </a:ln>
                <a:gradFill>
                  <a:gsLst>
                    <a:gs pos="0">
                      <a:srgbClr val="339AF0"/>
                    </a:gs>
                    <a:gs pos="100000">
                      <a:srgbClr val="7850F2"/>
                    </a:gs>
                  </a:gsLst>
                  <a:lin ang="0" scaled="0"/>
                </a:gra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</a:rPr>
              <a:t>Major Strategic Initiatives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339AF0"/>
                  </a:gs>
                  <a:gs pos="100000">
                    <a:srgbClr val="7850F2"/>
                  </a:gs>
                </a:gsLst>
                <a:lin ang="0" scaled="0"/>
              </a:gradFill>
              <a:effectLst/>
              <a:uLnTx/>
              <a:uFillTx/>
              <a:latin typeface="+mj-lt"/>
              <a:ea typeface="+mj-ea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E2FB269-4C48-2B7B-E760-1AE759C1FA5E}"/>
              </a:ext>
            </a:extLst>
          </p:cNvPr>
          <p:cNvSpPr/>
          <p:nvPr/>
        </p:nvSpPr>
        <p:spPr>
          <a:xfrm>
            <a:off x="-39096" y="3759200"/>
            <a:ext cx="3264058" cy="3105151"/>
          </a:xfrm>
          <a:prstGeom prst="rect">
            <a:avLst/>
          </a:prstGeom>
          <a:solidFill>
            <a:srgbClr val="339A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9AF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A9073F-1B98-5155-6A95-9BC2D6BF0AB5}"/>
              </a:ext>
            </a:extLst>
          </p:cNvPr>
          <p:cNvSpPr txBox="1"/>
          <p:nvPr/>
        </p:nvSpPr>
        <p:spPr>
          <a:xfrm>
            <a:off x="397687" y="5171006"/>
            <a:ext cx="2436990" cy="13362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Custom &amp; off the shelf quantum resistant semiconductors </a:t>
            </a:r>
            <a:r>
              <a:rPr kumimoji="0" lang="en-US" sz="1600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Commercial launch in 2026  </a:t>
            </a: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888A7E-E041-447E-5A63-B9528E60549F}"/>
              </a:ext>
            </a:extLst>
          </p:cNvPr>
          <p:cNvSpPr txBox="1"/>
          <p:nvPr/>
        </p:nvSpPr>
        <p:spPr>
          <a:xfrm>
            <a:off x="309474" y="3849992"/>
            <a:ext cx="2436990" cy="7207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 Quantum </a:t>
            </a: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FEA61C-3A35-4246-3E7C-6B23D4D08E0D}"/>
              </a:ext>
            </a:extLst>
          </p:cNvPr>
          <p:cNvSpPr/>
          <p:nvPr/>
        </p:nvSpPr>
        <p:spPr>
          <a:xfrm>
            <a:off x="3208168" y="3759200"/>
            <a:ext cx="2927349" cy="3105150"/>
          </a:xfrm>
          <a:prstGeom prst="rect">
            <a:avLst/>
          </a:prstGeom>
          <a:solidFill>
            <a:srgbClr val="468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686F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C7A4BC-0DAE-017F-6407-10A5F7206B2E}"/>
              </a:ext>
            </a:extLst>
          </p:cNvPr>
          <p:cNvSpPr txBox="1"/>
          <p:nvPr/>
        </p:nvSpPr>
        <p:spPr>
          <a:xfrm>
            <a:off x="3467600" y="3846850"/>
            <a:ext cx="2515095" cy="7207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OSPT </a:t>
            </a: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40F41-3917-2226-CF78-27559FD55AB9}"/>
              </a:ext>
            </a:extLst>
          </p:cNvPr>
          <p:cNvSpPr txBox="1"/>
          <p:nvPr/>
        </p:nvSpPr>
        <p:spPr>
          <a:xfrm>
            <a:off x="3521526" y="5051400"/>
            <a:ext cx="243699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High-performance chip design &amp; customization centers in EU </a:t>
            </a:r>
            <a:r>
              <a:rPr kumimoji="0" lang="en-US" sz="1600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(starting 25</a:t>
            </a:r>
            <a:r>
              <a:rPr kumimoji="0" lang="en-US" sz="16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UAE </a:t>
            </a:r>
            <a:r>
              <a:rPr kumimoji="0" lang="en-US" sz="1600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(signed), </a:t>
            </a:r>
            <a:r>
              <a:rPr kumimoji="0" lang="en-US" sz="16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INDIA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3BE0B82-D0ED-041F-3A4C-ADE56B712778}"/>
              </a:ext>
            </a:extLst>
          </p:cNvPr>
          <p:cNvSpPr/>
          <p:nvPr/>
        </p:nvSpPr>
        <p:spPr>
          <a:xfrm>
            <a:off x="6123656" y="3765551"/>
            <a:ext cx="2949077" cy="3086098"/>
          </a:xfrm>
          <a:prstGeom prst="rect">
            <a:avLst/>
          </a:prstGeom>
          <a:solidFill>
            <a:srgbClr val="656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686F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AA3844-78FE-0B17-02C0-AA522A1C126D}"/>
              </a:ext>
            </a:extLst>
          </p:cNvPr>
          <p:cNvSpPr txBox="1"/>
          <p:nvPr/>
        </p:nvSpPr>
        <p:spPr>
          <a:xfrm>
            <a:off x="6417753" y="3823173"/>
            <a:ext cx="2436990" cy="101566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Investment in Quantum &amp; Tech Companies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E6A2D-F898-09CA-D646-D16BD1F10BA8}"/>
              </a:ext>
            </a:extLst>
          </p:cNvPr>
          <p:cNvSpPr txBox="1"/>
          <p:nvPr/>
        </p:nvSpPr>
        <p:spPr>
          <a:xfrm>
            <a:off x="6417753" y="5027723"/>
            <a:ext cx="2436990" cy="10900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spc="-6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kumimoji="0" lang="en-US" sz="16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M$ Fund to invest in Quantum &amp; Tech companies </a:t>
            </a: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spc="-6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 investments completed)</a:t>
            </a:r>
            <a:endParaRPr kumimoji="0" lang="en-US" sz="1600" i="0" u="none" strike="noStrike" kern="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7D5C29C-7E29-659F-EF60-4BB030B653FB}"/>
              </a:ext>
            </a:extLst>
          </p:cNvPr>
          <p:cNvSpPr/>
          <p:nvPr/>
        </p:nvSpPr>
        <p:spPr>
          <a:xfrm>
            <a:off x="9072733" y="3765551"/>
            <a:ext cx="3129134" cy="3086098"/>
          </a:xfrm>
          <a:prstGeom prst="rect">
            <a:avLst/>
          </a:prstGeom>
          <a:solidFill>
            <a:srgbClr val="785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850F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9F9343-85A5-5B1E-16CF-85BF4D3B8AB3}"/>
              </a:ext>
            </a:extLst>
          </p:cNvPr>
          <p:cNvSpPr txBox="1"/>
          <p:nvPr/>
        </p:nvSpPr>
        <p:spPr>
          <a:xfrm>
            <a:off x="9445536" y="3846850"/>
            <a:ext cx="2436990" cy="72071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Satellite </a:t>
            </a: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Connectivity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0C7F09-E7A4-089F-2CAE-4E869B36192C}"/>
              </a:ext>
            </a:extLst>
          </p:cNvPr>
          <p:cNvSpPr txBox="1"/>
          <p:nvPr/>
        </p:nvSpPr>
        <p:spPr>
          <a:xfrm>
            <a:off x="9395078" y="4963750"/>
            <a:ext cx="2436990" cy="13362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Cost-effective IoT solutions for industrial applications</a:t>
            </a:r>
          </a:p>
          <a:p>
            <a:pPr marL="7701" marR="0" lvl="0" indent="0" algn="ctr" defTabSz="914400" rtl="0" eaLnBrk="1" fontAlgn="auto" latinLnBrk="0" hangingPunct="1">
              <a:lnSpc>
                <a:spcPct val="100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spc="-6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(Satellites launched in June)</a:t>
            </a:r>
            <a:endParaRPr kumimoji="0" lang="en-US" sz="1600" i="0" u="none" strike="noStrike" kern="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768B6A9-B6DB-5878-4ABF-740B62A36DF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982" y="273466"/>
            <a:ext cx="1112520" cy="433839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6D432B7-15CC-96E8-BE2D-9A4CA805F3FD}"/>
              </a:ext>
            </a:extLst>
          </p:cNvPr>
          <p:cNvSpPr txBox="1">
            <a:spLocks/>
          </p:cNvSpPr>
          <p:nvPr/>
        </p:nvSpPr>
        <p:spPr>
          <a:xfrm>
            <a:off x="381000" y="622882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2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334765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950F2"/>
      </a:accent1>
      <a:accent2>
        <a:srgbClr val="5C7CFA"/>
      </a:accent2>
      <a:accent3>
        <a:srgbClr val="339AF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b" anchorCtr="0">
        <a:noAutofit/>
      </a:bodyPr>
      <a:lstStyle>
        <a:defPPr algn="l">
          <a:defRPr sz="2000" dirty="0" err="1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 - SEAL SQ" id="{16CFBF4A-302E-4FBB-944A-52892CF80F78}" vid="{86DE4944-1A8C-40E3-8EC4-248DA519981D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antum Days Template" id="{BA134564-C403-43BA-BF48-233CADB21B8C}" vid="{ABE66895-44D5-4D0D-9F09-344ABB4927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1381</Words>
  <Application>Microsoft Office PowerPoint</Application>
  <PresentationFormat>Widescreen</PresentationFormat>
  <Paragraphs>312</Paragraphs>
  <Slides>18</Slides>
  <Notes>10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ＭＳ Ｐゴシック</vt:lpstr>
      <vt:lpstr>Aptos</vt:lpstr>
      <vt:lpstr>Aptos Display</vt:lpstr>
      <vt:lpstr>Arial</vt:lpstr>
      <vt:lpstr>Calibri</vt:lpstr>
      <vt:lpstr>Century Gothic</vt:lpstr>
      <vt:lpstr>Courier New</vt:lpstr>
      <vt:lpstr>Helvetica Neue</vt:lpstr>
      <vt:lpstr>Roboto</vt:lpstr>
      <vt:lpstr>Roboto Medium</vt:lpstr>
      <vt:lpstr>Thème Office</vt:lpstr>
      <vt:lpstr>1_Thème Office</vt:lpstr>
      <vt:lpstr>think-cell Slide</vt:lpstr>
      <vt:lpstr>PowerPoint Presentation</vt:lpstr>
      <vt:lpstr>The Quantum Computing Threat: Are you ready ?</vt:lpstr>
      <vt:lpstr>PowerPoint Presentation</vt:lpstr>
      <vt:lpstr>Who we are</vt:lpstr>
      <vt:lpstr>What we sell</vt:lpstr>
      <vt:lpstr>Typical Markets &amp; Customers</vt:lpstr>
      <vt:lpstr>Key Differentiators</vt:lpstr>
      <vt:lpstr>An End-to-End Value proposition</vt:lpstr>
      <vt:lpstr>PowerPoint Presentation</vt:lpstr>
      <vt:lpstr>Highlight on SEALSQ’s Quantum Resistant Offer (QUASAR)</vt:lpstr>
      <vt:lpstr>A Multi-Billion Unit Market </vt:lpstr>
      <vt:lpstr>Dive-in: Test &amp; Personalization centers</vt:lpstr>
      <vt:lpstr>IC’ALPS Acquisition Strengthens ASIC capabilities</vt:lpstr>
      <vt:lpstr>PowerPoint Presentation</vt:lpstr>
      <vt:lpstr>Financial Overview</vt:lpstr>
      <vt:lpstr>Key Figures</vt:lpstr>
      <vt:lpstr>Contact Us</vt:lpstr>
      <vt:lpstr>2025 Outlook</vt:lpstr>
    </vt:vector>
  </TitlesOfParts>
  <Company>WISeKey Semiconductors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SANCHEZ-GAUTHIER</dc:creator>
  <cp:lastModifiedBy>Marc SANCHEZ-GAUTHIER</cp:lastModifiedBy>
  <cp:revision>80</cp:revision>
  <dcterms:created xsi:type="dcterms:W3CDTF">2025-05-15T15:17:43Z</dcterms:created>
  <dcterms:modified xsi:type="dcterms:W3CDTF">2025-09-08T10:26:57Z</dcterms:modified>
</cp:coreProperties>
</file>